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1" r:id="rId3"/>
    <p:sldId id="259" r:id="rId4"/>
    <p:sldId id="260" r:id="rId5"/>
    <p:sldId id="262" r:id="rId6"/>
    <p:sldId id="263" r:id="rId7"/>
    <p:sldId id="264" r:id="rId8"/>
    <p:sldId id="265" r:id="rId9"/>
    <p:sldId id="266" r:id="rId10"/>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3557" autoAdjust="0"/>
  </p:normalViewPr>
  <p:slideViewPr>
    <p:cSldViewPr snapToGrid="0">
      <p:cViewPr>
        <p:scale>
          <a:sx n="80" d="100"/>
          <a:sy n="80" d="100"/>
        </p:scale>
        <p:origin x="1476" y="-29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yton, Peter" userId="9724c1f0-1829-4116-b4f9-049252c13aa3" providerId="ADAL" clId="{C251C5A2-F5AC-4789-B664-F04BAC1E1C7C}"/>
    <pc:docChg chg="modSld">
      <pc:chgData name="Clayton, Peter" userId="9724c1f0-1829-4116-b4f9-049252c13aa3" providerId="ADAL" clId="{C251C5A2-F5AC-4789-B664-F04BAC1E1C7C}" dt="2025-03-25T09:23:55.558" v="63" actId="20577"/>
      <pc:docMkLst>
        <pc:docMk/>
      </pc:docMkLst>
      <pc:sldChg chg="modSp mod">
        <pc:chgData name="Clayton, Peter" userId="9724c1f0-1829-4116-b4f9-049252c13aa3" providerId="ADAL" clId="{C251C5A2-F5AC-4789-B664-F04BAC1E1C7C}" dt="2025-03-25T09:23:55.558" v="63" actId="20577"/>
        <pc:sldMkLst>
          <pc:docMk/>
          <pc:sldMk cId="3983558559" sldId="260"/>
        </pc:sldMkLst>
        <pc:spChg chg="mod">
          <ac:chgData name="Clayton, Peter" userId="9724c1f0-1829-4116-b4f9-049252c13aa3" providerId="ADAL" clId="{C251C5A2-F5AC-4789-B664-F04BAC1E1C7C}" dt="2025-03-25T09:23:55.558" v="63" actId="20577"/>
          <ac:spMkLst>
            <pc:docMk/>
            <pc:sldMk cId="3983558559" sldId="260"/>
            <ac:spMk id="5" creationId="{84CB0C0D-20D3-8339-9131-F53C5D091B51}"/>
          </ac:spMkLst>
        </pc:spChg>
      </pc:sldChg>
      <pc:sldChg chg="modSp mod">
        <pc:chgData name="Clayton, Peter" userId="9724c1f0-1829-4116-b4f9-049252c13aa3" providerId="ADAL" clId="{C251C5A2-F5AC-4789-B664-F04BAC1E1C7C}" dt="2025-03-25T09:23:33.351" v="62" actId="20577"/>
        <pc:sldMkLst>
          <pc:docMk/>
          <pc:sldMk cId="2139210357" sldId="262"/>
        </pc:sldMkLst>
        <pc:spChg chg="mod">
          <ac:chgData name="Clayton, Peter" userId="9724c1f0-1829-4116-b4f9-049252c13aa3" providerId="ADAL" clId="{C251C5A2-F5AC-4789-B664-F04BAC1E1C7C}" dt="2025-03-25T09:23:33.351" v="62" actId="20577"/>
          <ac:spMkLst>
            <pc:docMk/>
            <pc:sldMk cId="2139210357" sldId="262"/>
            <ac:spMk id="3" creationId="{008F5940-1F70-53AB-6DAE-70AF43ADF89E}"/>
          </ac:spMkLst>
        </pc:spChg>
      </pc:sldChg>
      <pc:sldChg chg="modSp mod">
        <pc:chgData name="Clayton, Peter" userId="9724c1f0-1829-4116-b4f9-049252c13aa3" providerId="ADAL" clId="{C251C5A2-F5AC-4789-B664-F04BAC1E1C7C}" dt="2025-03-25T09:10:02.999" v="34" actId="20577"/>
        <pc:sldMkLst>
          <pc:docMk/>
          <pc:sldMk cId="4077582458" sldId="263"/>
        </pc:sldMkLst>
        <pc:spChg chg="mod">
          <ac:chgData name="Clayton, Peter" userId="9724c1f0-1829-4116-b4f9-049252c13aa3" providerId="ADAL" clId="{C251C5A2-F5AC-4789-B664-F04BAC1E1C7C}" dt="2025-03-25T09:10:02.999" v="34" actId="20577"/>
          <ac:spMkLst>
            <pc:docMk/>
            <pc:sldMk cId="4077582458" sldId="263"/>
            <ac:spMk id="52" creationId="{244640D1-33AE-7552-7B24-814CD1FF885E}"/>
          </ac:spMkLst>
        </pc:spChg>
      </pc:sldChg>
      <pc:sldChg chg="modSp mod">
        <pc:chgData name="Clayton, Peter" userId="9724c1f0-1829-4116-b4f9-049252c13aa3" providerId="ADAL" clId="{C251C5A2-F5AC-4789-B664-F04BAC1E1C7C}" dt="2025-03-25T08:37:23.998" v="16" actId="20577"/>
        <pc:sldMkLst>
          <pc:docMk/>
          <pc:sldMk cId="2916090339" sldId="266"/>
        </pc:sldMkLst>
        <pc:spChg chg="mod">
          <ac:chgData name="Clayton, Peter" userId="9724c1f0-1829-4116-b4f9-049252c13aa3" providerId="ADAL" clId="{C251C5A2-F5AC-4789-B664-F04BAC1E1C7C}" dt="2025-03-25T08:37:23.998" v="16" actId="20577"/>
          <ac:spMkLst>
            <pc:docMk/>
            <pc:sldMk cId="2916090339" sldId="266"/>
            <ac:spMk id="16" creationId="{676D2BD2-A059-5BCF-5B73-32F38409B8B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2690371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114140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2741875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2411694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312309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3654052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1836813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573970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2486212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12870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11FAF5C-38F9-46D0-80F7-8CD529FE7113}" type="datetimeFigureOut">
              <a:rPr lang="en-GB" smtClean="0"/>
              <a:t>25/03/2025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EC27002-BE45-456C-90A6-F81CE9DC9CAB}" type="slidenum">
              <a:rPr lang="en-GB" smtClean="0"/>
              <a:t>‹#›</a:t>
            </a:fld>
            <a:endParaRPr lang="en-GB" dirty="0"/>
          </a:p>
        </p:txBody>
      </p:sp>
    </p:spTree>
    <p:extLst>
      <p:ext uri="{BB962C8B-B14F-4D97-AF65-F5344CB8AC3E}">
        <p14:creationId xmlns:p14="http://schemas.microsoft.com/office/powerpoint/2010/main" val="3737586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D11FAF5C-38F9-46D0-80F7-8CD529FE7113}" type="datetimeFigureOut">
              <a:rPr lang="en-GB" smtClean="0"/>
              <a:t>25/03/2025</a:t>
            </a:fld>
            <a:endParaRPr lang="en-GB" dirty="0"/>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FEC27002-BE45-456C-90A6-F81CE9DC9CAB}" type="slidenum">
              <a:rPr lang="en-GB" smtClean="0"/>
              <a:t>‹#›</a:t>
            </a:fld>
            <a:endParaRPr lang="en-GB" dirty="0"/>
          </a:p>
        </p:txBody>
      </p:sp>
    </p:spTree>
    <p:extLst>
      <p:ext uri="{BB962C8B-B14F-4D97-AF65-F5344CB8AC3E}">
        <p14:creationId xmlns:p14="http://schemas.microsoft.com/office/powerpoint/2010/main" val="3304075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6.emf"/><Relationship Id="rId3" Type="http://schemas.openxmlformats.org/officeDocument/2006/relationships/image" Target="../media/image1.emf"/><Relationship Id="rId7" Type="http://schemas.openxmlformats.org/officeDocument/2006/relationships/image" Target="../media/image3.e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6.xml"/><Relationship Id="rId6" Type="http://schemas.openxmlformats.org/officeDocument/2006/relationships/oleObject" Target="../embeddings/oleObject3.bin"/><Relationship Id="rId11" Type="http://schemas.openxmlformats.org/officeDocument/2006/relationships/image" Target="../media/image5.emf"/><Relationship Id="rId5" Type="http://schemas.openxmlformats.org/officeDocument/2006/relationships/image" Target="../media/image2.e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7.emf"/><Relationship Id="rId7" Type="http://schemas.openxmlformats.org/officeDocument/2006/relationships/image" Target="../media/image2.emf"/><Relationship Id="rId2" Type="http://schemas.openxmlformats.org/officeDocument/2006/relationships/oleObject" Target="../embeddings/oleObject7.bin"/><Relationship Id="rId1" Type="http://schemas.openxmlformats.org/officeDocument/2006/relationships/slideLayout" Target="../slideLayouts/slideLayout6.xml"/><Relationship Id="rId6" Type="http://schemas.openxmlformats.org/officeDocument/2006/relationships/oleObject" Target="../embeddings/oleObject2.bin"/><Relationship Id="rId11" Type="http://schemas.openxmlformats.org/officeDocument/2006/relationships/image" Target="../media/image5.emf"/><Relationship Id="rId5" Type="http://schemas.openxmlformats.org/officeDocument/2006/relationships/image" Target="../media/image3.emf"/><Relationship Id="rId10" Type="http://schemas.openxmlformats.org/officeDocument/2006/relationships/oleObject" Target="../embeddings/oleObject5.bin"/><Relationship Id="rId4" Type="http://schemas.openxmlformats.org/officeDocument/2006/relationships/oleObject" Target="../embeddings/oleObject3.bin"/><Relationship Id="rId9" Type="http://schemas.openxmlformats.org/officeDocument/2006/relationships/image" Target="../media/image4.e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8.emf"/><Relationship Id="rId7" Type="http://schemas.openxmlformats.org/officeDocument/2006/relationships/image" Target="../media/image2.emf"/><Relationship Id="rId2" Type="http://schemas.openxmlformats.org/officeDocument/2006/relationships/oleObject" Target="../embeddings/oleObject8.bin"/><Relationship Id="rId1" Type="http://schemas.openxmlformats.org/officeDocument/2006/relationships/slideLayout" Target="../slideLayouts/slideLayout6.xml"/><Relationship Id="rId6" Type="http://schemas.openxmlformats.org/officeDocument/2006/relationships/oleObject" Target="../embeddings/oleObject2.bin"/><Relationship Id="rId11" Type="http://schemas.openxmlformats.org/officeDocument/2006/relationships/image" Target="../media/image10.emf"/><Relationship Id="rId5" Type="http://schemas.openxmlformats.org/officeDocument/2006/relationships/image" Target="../media/image3.emf"/><Relationship Id="rId10" Type="http://schemas.openxmlformats.org/officeDocument/2006/relationships/oleObject" Target="../embeddings/oleObject10.bin"/><Relationship Id="rId4" Type="http://schemas.openxmlformats.org/officeDocument/2006/relationships/oleObject" Target="../embeddings/oleObject3.bin"/><Relationship Id="rId9" Type="http://schemas.openxmlformats.org/officeDocument/2006/relationships/image" Target="../media/image9.e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4.emf"/><Relationship Id="rId7" Type="http://schemas.openxmlformats.org/officeDocument/2006/relationships/image" Target="../media/image12.emf"/><Relationship Id="rId2" Type="http://schemas.openxmlformats.org/officeDocument/2006/relationships/oleObject" Target="../embeddings/oleObject4.bin"/><Relationship Id="rId1" Type="http://schemas.openxmlformats.org/officeDocument/2006/relationships/slideLayout" Target="../slideLayouts/slideLayout6.xml"/><Relationship Id="rId6" Type="http://schemas.openxmlformats.org/officeDocument/2006/relationships/oleObject" Target="../embeddings/oleObject12.bin"/><Relationship Id="rId11" Type="http://schemas.openxmlformats.org/officeDocument/2006/relationships/image" Target="../media/image3.emf"/><Relationship Id="rId5" Type="http://schemas.openxmlformats.org/officeDocument/2006/relationships/image" Target="../media/image11.emf"/><Relationship Id="rId10" Type="http://schemas.openxmlformats.org/officeDocument/2006/relationships/oleObject" Target="../embeddings/oleObject3.bin"/><Relationship Id="rId4" Type="http://schemas.openxmlformats.org/officeDocument/2006/relationships/oleObject" Target="../embeddings/oleObject11.bin"/><Relationship Id="rId9" Type="http://schemas.openxmlformats.org/officeDocument/2006/relationships/image" Target="../media/image13.e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19.emf"/><Relationship Id="rId3" Type="http://schemas.openxmlformats.org/officeDocument/2006/relationships/image" Target="../media/image14.emf"/><Relationship Id="rId7" Type="http://schemas.openxmlformats.org/officeDocument/2006/relationships/image" Target="../media/image16.emf"/><Relationship Id="rId12" Type="http://schemas.openxmlformats.org/officeDocument/2006/relationships/oleObject" Target="../embeddings/oleObject19.bin"/><Relationship Id="rId2" Type="http://schemas.openxmlformats.org/officeDocument/2006/relationships/oleObject" Target="../embeddings/oleObject14.bin"/><Relationship Id="rId1" Type="http://schemas.openxmlformats.org/officeDocument/2006/relationships/slideLayout" Target="../slideLayouts/slideLayout6.xml"/><Relationship Id="rId6" Type="http://schemas.openxmlformats.org/officeDocument/2006/relationships/oleObject" Target="../embeddings/oleObject16.bin"/><Relationship Id="rId11" Type="http://schemas.openxmlformats.org/officeDocument/2006/relationships/image" Target="../media/image18.emf"/><Relationship Id="rId5" Type="http://schemas.openxmlformats.org/officeDocument/2006/relationships/image" Target="../media/image15.e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7.e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3.emf"/><Relationship Id="rId7" Type="http://schemas.openxmlformats.org/officeDocument/2006/relationships/image" Target="../media/image20.emf"/><Relationship Id="rId2" Type="http://schemas.openxmlformats.org/officeDocument/2006/relationships/oleObject" Target="../embeddings/oleObject3.bin"/><Relationship Id="rId1" Type="http://schemas.openxmlformats.org/officeDocument/2006/relationships/slideLayout" Target="../slideLayouts/slideLayout6.xml"/><Relationship Id="rId6" Type="http://schemas.openxmlformats.org/officeDocument/2006/relationships/oleObject" Target="../embeddings/oleObject20.bin"/><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21.e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27.emf"/><Relationship Id="rId3" Type="http://schemas.openxmlformats.org/officeDocument/2006/relationships/image" Target="../media/image22.emf"/><Relationship Id="rId7" Type="http://schemas.openxmlformats.org/officeDocument/2006/relationships/image" Target="../media/image24.emf"/><Relationship Id="rId12" Type="http://schemas.openxmlformats.org/officeDocument/2006/relationships/oleObject" Target="../embeddings/oleObject27.bin"/><Relationship Id="rId2" Type="http://schemas.openxmlformats.org/officeDocument/2006/relationships/oleObject" Target="../embeddings/oleObject22.bin"/><Relationship Id="rId1" Type="http://schemas.openxmlformats.org/officeDocument/2006/relationships/slideLayout" Target="../slideLayouts/slideLayout6.xml"/><Relationship Id="rId6" Type="http://schemas.openxmlformats.org/officeDocument/2006/relationships/oleObject" Target="../embeddings/oleObject24.bin"/><Relationship Id="rId11" Type="http://schemas.openxmlformats.org/officeDocument/2006/relationships/image" Target="../media/image26.emf"/><Relationship Id="rId5" Type="http://schemas.openxmlformats.org/officeDocument/2006/relationships/image" Target="../media/image23.e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5.e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image" Target="../media/image28.emf"/><Relationship Id="rId7" Type="http://schemas.openxmlformats.org/officeDocument/2006/relationships/image" Target="../media/image30.emf"/><Relationship Id="rId2" Type="http://schemas.openxmlformats.org/officeDocument/2006/relationships/oleObject" Target="../embeddings/oleObject28.bin"/><Relationship Id="rId1" Type="http://schemas.openxmlformats.org/officeDocument/2006/relationships/slideLayout" Target="../slideLayouts/slideLayout6.xml"/><Relationship Id="rId6" Type="http://schemas.openxmlformats.org/officeDocument/2006/relationships/oleObject" Target="../embeddings/oleObject30.bin"/><Relationship Id="rId5" Type="http://schemas.openxmlformats.org/officeDocument/2006/relationships/image" Target="../media/image29.emf"/><Relationship Id="rId4" Type="http://schemas.openxmlformats.org/officeDocument/2006/relationships/oleObject" Target="../embeddings/oleObject29.bin"/><Relationship Id="rId9" Type="http://schemas.openxmlformats.org/officeDocument/2006/relationships/image" Target="../media/image3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25D67-FE93-B049-6D31-F39326B3932A}"/>
              </a:ext>
            </a:extLst>
          </p:cNvPr>
          <p:cNvSpPr>
            <a:spLocks noGrp="1"/>
          </p:cNvSpPr>
          <p:nvPr>
            <p:ph type="ctrTitle"/>
          </p:nvPr>
        </p:nvSpPr>
        <p:spPr/>
        <p:txBody>
          <a:bodyPr>
            <a:normAutofit/>
          </a:bodyPr>
          <a:lstStyle/>
          <a:p>
            <a:pPr>
              <a:lnSpc>
                <a:spcPct val="150000"/>
              </a:lnSpc>
            </a:pPr>
            <a:r>
              <a:rPr lang="en-GB" sz="2400" b="1" kern="1400" spc="-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Treatment of Inborn Errors by Product Replacement: The Example of Inborn Errors of Bile Acid Synthesis </a:t>
            </a:r>
            <a:br>
              <a:rPr lang="en-GB" sz="2400" kern="1400" spc="-50" dirty="0">
                <a:effectLst/>
                <a:latin typeface="Aptos Display" panose="020B0004020202020204" pitchFamily="34" charset="0"/>
                <a:ea typeface="Times New Roman" panose="02020603050405020304" pitchFamily="18" charset="0"/>
                <a:cs typeface="Times New Roman" panose="02020603050405020304" pitchFamily="18" charset="0"/>
              </a:rPr>
            </a:br>
            <a:r>
              <a:rPr lang="en-GB" sz="2400" kern="1400" spc="-5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br>
              <a:rPr lang="en-GB" sz="2400" kern="1400" spc="-50" dirty="0">
                <a:effectLst/>
                <a:latin typeface="Aptos Display" panose="020B0004020202020204" pitchFamily="34" charset="0"/>
                <a:ea typeface="Times New Roman" panose="02020603050405020304" pitchFamily="18" charset="0"/>
                <a:cs typeface="Times New Roman" panose="02020603050405020304" pitchFamily="18" charset="0"/>
              </a:rPr>
            </a:br>
            <a:r>
              <a:rPr lang="en-GB" sz="2400" kern="100" spc="75"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Peter T Clayton, Rohit Hirachan &amp; Elaine Murphy </a:t>
            </a:r>
            <a:br>
              <a:rPr lang="en-GB" sz="2400" kern="100" spc="75" dirty="0">
                <a:solidFill>
                  <a:srgbClr val="595959"/>
                </a:solidFill>
                <a:effectLst/>
                <a:latin typeface="Aptos" panose="020B0004020202020204" pitchFamily="34" charset="0"/>
                <a:ea typeface="Times New Roman" panose="02020603050405020304" pitchFamily="18" charset="0"/>
                <a:cs typeface="Times New Roman" panose="02020603050405020304" pitchFamily="18" charset="0"/>
              </a:rPr>
            </a:br>
            <a:endParaRPr lang="en-GB" sz="2400" dirty="0"/>
          </a:p>
        </p:txBody>
      </p:sp>
      <p:sp>
        <p:nvSpPr>
          <p:cNvPr id="3" name="Subtitle 2">
            <a:extLst>
              <a:ext uri="{FF2B5EF4-FFF2-40B4-BE49-F238E27FC236}">
                <a16:creationId xmlns:a16="http://schemas.microsoft.com/office/drawing/2014/main" id="{523E03BE-9CC9-9313-D021-B176982CDF0D}"/>
              </a:ext>
            </a:extLst>
          </p:cNvPr>
          <p:cNvSpPr>
            <a:spLocks noGrp="1"/>
          </p:cNvSpPr>
          <p:nvPr>
            <p:ph type="subTitle" idx="1"/>
          </p:nvPr>
        </p:nvSpPr>
        <p:spPr/>
        <p:txBody>
          <a:bodyPr>
            <a:normAutofit/>
          </a:bodyPr>
          <a:lstStyle/>
          <a:p>
            <a:r>
              <a:rPr lang="en-GB" sz="2800" dirty="0"/>
              <a:t>Supplementary Figures</a:t>
            </a:r>
          </a:p>
        </p:txBody>
      </p:sp>
    </p:spTree>
    <p:extLst>
      <p:ext uri="{BB962C8B-B14F-4D97-AF65-F5344CB8AC3E}">
        <p14:creationId xmlns:p14="http://schemas.microsoft.com/office/powerpoint/2010/main" val="3572110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A11A-525F-C6D5-F0C9-BC7A9B3155F7}"/>
              </a:ext>
            </a:extLst>
          </p:cNvPr>
          <p:cNvSpPr>
            <a:spLocks noGrp="1"/>
          </p:cNvSpPr>
          <p:nvPr>
            <p:ph type="title"/>
          </p:nvPr>
        </p:nvSpPr>
        <p:spPr>
          <a:xfrm>
            <a:off x="979643" y="39711"/>
            <a:ext cx="5262723" cy="503411"/>
          </a:xfrm>
        </p:spPr>
        <p:txBody>
          <a:bodyPr>
            <a:normAutofit/>
          </a:bodyPr>
          <a:lstStyle/>
          <a:p>
            <a:r>
              <a:rPr lang="en-GB" sz="1400" b="1" dirty="0">
                <a:latin typeface="Aptos" panose="020B0004020202020204" pitchFamily="34" charset="0"/>
              </a:rPr>
              <a:t> </a:t>
            </a:r>
            <a:r>
              <a:rPr lang="en-GB" sz="1400" b="1" dirty="0" err="1">
                <a:latin typeface="Aptos" panose="020B0004020202020204" pitchFamily="34" charset="0"/>
              </a:rPr>
              <a:t>Cerebrotendinous</a:t>
            </a:r>
            <a:r>
              <a:rPr lang="en-GB" sz="1400" b="1" dirty="0">
                <a:latin typeface="Aptos" panose="020B0004020202020204" pitchFamily="34" charset="0"/>
              </a:rPr>
              <a:t> Xanthomatosis (CTX, </a:t>
            </a:r>
            <a:r>
              <a:rPr lang="en-GB" sz="1400" b="1" i="1" dirty="0">
                <a:latin typeface="Aptos" panose="020B0004020202020204" pitchFamily="34" charset="0"/>
              </a:rPr>
              <a:t>CYP27A1</a:t>
            </a:r>
            <a:r>
              <a:rPr lang="en-GB" sz="1400" b="1" dirty="0">
                <a:latin typeface="Aptos" panose="020B0004020202020204" pitchFamily="34" charset="0"/>
              </a:rPr>
              <a:t> mutations)</a:t>
            </a:r>
          </a:p>
        </p:txBody>
      </p:sp>
      <p:sp>
        <p:nvSpPr>
          <p:cNvPr id="4" name="TextBox 3">
            <a:extLst>
              <a:ext uri="{FF2B5EF4-FFF2-40B4-BE49-F238E27FC236}">
                <a16:creationId xmlns:a16="http://schemas.microsoft.com/office/drawing/2014/main" id="{0342EC59-5144-AE04-0FBC-1D79C9ED7483}"/>
              </a:ext>
            </a:extLst>
          </p:cNvPr>
          <p:cNvSpPr txBox="1"/>
          <p:nvPr/>
        </p:nvSpPr>
        <p:spPr>
          <a:xfrm>
            <a:off x="2331788" y="1362949"/>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050" dirty="0">
              <a:latin typeface="Aptos" panose="020B0004020202020204" pitchFamily="34" charset="0"/>
            </a:endParaRPr>
          </a:p>
        </p:txBody>
      </p:sp>
      <p:cxnSp>
        <p:nvCxnSpPr>
          <p:cNvPr id="5" name="Straight Arrow Connector 4">
            <a:extLst>
              <a:ext uri="{FF2B5EF4-FFF2-40B4-BE49-F238E27FC236}">
                <a16:creationId xmlns:a16="http://schemas.microsoft.com/office/drawing/2014/main" id="{7DF34506-B83B-AE4C-8DF3-9218FBFCFB98}"/>
              </a:ext>
            </a:extLst>
          </p:cNvPr>
          <p:cNvCxnSpPr>
            <a:cxnSpLocks/>
          </p:cNvCxnSpPr>
          <p:nvPr/>
        </p:nvCxnSpPr>
        <p:spPr>
          <a:xfrm flipH="1">
            <a:off x="2773958" y="1552947"/>
            <a:ext cx="2"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C402EE05-E466-59AF-A1E4-3F99237FCD31}"/>
              </a:ext>
            </a:extLst>
          </p:cNvPr>
          <p:cNvSpPr txBox="1"/>
          <p:nvPr/>
        </p:nvSpPr>
        <p:spPr>
          <a:xfrm>
            <a:off x="2031607" y="2824398"/>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sp>
        <p:nvSpPr>
          <p:cNvPr id="13" name="Rectangle 12">
            <a:extLst>
              <a:ext uri="{FF2B5EF4-FFF2-40B4-BE49-F238E27FC236}">
                <a16:creationId xmlns:a16="http://schemas.microsoft.com/office/drawing/2014/main" id="{92513765-56B1-0FFA-A76D-5986614AE0FE}"/>
              </a:ext>
            </a:extLst>
          </p:cNvPr>
          <p:cNvSpPr/>
          <p:nvPr/>
        </p:nvSpPr>
        <p:spPr>
          <a:xfrm>
            <a:off x="2670253" y="4621098"/>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BBCFB663-6490-16B9-B7EE-102FBA1A6575}"/>
              </a:ext>
            </a:extLst>
          </p:cNvPr>
          <p:cNvSpPr txBox="1"/>
          <p:nvPr/>
        </p:nvSpPr>
        <p:spPr>
          <a:xfrm>
            <a:off x="1753742" y="3478824"/>
            <a:ext cx="1867819"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-hydroxy-4-cholesten-3-one</a:t>
            </a:r>
          </a:p>
        </p:txBody>
      </p:sp>
      <p:sp>
        <p:nvSpPr>
          <p:cNvPr id="17" name="TextBox 16">
            <a:extLst>
              <a:ext uri="{FF2B5EF4-FFF2-40B4-BE49-F238E27FC236}">
                <a16:creationId xmlns:a16="http://schemas.microsoft.com/office/drawing/2014/main" id="{C37B5EF9-E29C-5F59-8D55-5A050FCD040A}"/>
              </a:ext>
            </a:extLst>
          </p:cNvPr>
          <p:cNvSpPr txBox="1"/>
          <p:nvPr/>
        </p:nvSpPr>
        <p:spPr>
          <a:xfrm>
            <a:off x="3425378" y="4521408"/>
            <a:ext cx="1356171" cy="246221"/>
          </a:xfrm>
          <a:prstGeom prst="rect">
            <a:avLst/>
          </a:prstGeom>
          <a:noFill/>
        </p:spPr>
        <p:txBody>
          <a:bodyPr wrap="square" rtlCol="0">
            <a:spAutoFit/>
          </a:bodyPr>
          <a:lstStyle/>
          <a:p>
            <a:r>
              <a:rPr lang="en-GB" sz="1000" i="1" dirty="0">
                <a:latin typeface="Aptos" panose="020B0004020202020204" pitchFamily="34" charset="0"/>
              </a:rPr>
              <a:t>CYP27A1</a:t>
            </a:r>
            <a:r>
              <a:rPr lang="en-GB" sz="1000" dirty="0">
                <a:latin typeface="Aptos" panose="020B0004020202020204" pitchFamily="34" charset="0"/>
              </a:rPr>
              <a:t> mutations</a:t>
            </a:r>
          </a:p>
        </p:txBody>
      </p:sp>
      <p:sp>
        <p:nvSpPr>
          <p:cNvPr id="23" name="TextBox 22">
            <a:extLst>
              <a:ext uri="{FF2B5EF4-FFF2-40B4-BE49-F238E27FC236}">
                <a16:creationId xmlns:a16="http://schemas.microsoft.com/office/drawing/2014/main" id="{6B81AAF2-CFB2-760B-01F4-4454728C7636}"/>
              </a:ext>
            </a:extLst>
          </p:cNvPr>
          <p:cNvSpPr txBox="1"/>
          <p:nvPr/>
        </p:nvSpPr>
        <p:spPr>
          <a:xfrm>
            <a:off x="4432744" y="5955353"/>
            <a:ext cx="1110871" cy="707886"/>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sp>
        <p:nvSpPr>
          <p:cNvPr id="27" name="TextBox 26">
            <a:extLst>
              <a:ext uri="{FF2B5EF4-FFF2-40B4-BE49-F238E27FC236}">
                <a16:creationId xmlns:a16="http://schemas.microsoft.com/office/drawing/2014/main" id="{A6761AE1-EF4A-4560-43BE-171DE4C6B8A4}"/>
              </a:ext>
            </a:extLst>
          </p:cNvPr>
          <p:cNvSpPr txBox="1"/>
          <p:nvPr/>
        </p:nvSpPr>
        <p:spPr>
          <a:xfrm>
            <a:off x="2355519" y="6042018"/>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29" name="Straight Arrow Connector 28">
            <a:extLst>
              <a:ext uri="{FF2B5EF4-FFF2-40B4-BE49-F238E27FC236}">
                <a16:creationId xmlns:a16="http://schemas.microsoft.com/office/drawing/2014/main" id="{DD9291F7-7F80-52EE-A1ED-2CF854471BB1}"/>
              </a:ext>
            </a:extLst>
          </p:cNvPr>
          <p:cNvCxnSpPr/>
          <p:nvPr/>
        </p:nvCxnSpPr>
        <p:spPr>
          <a:xfrm>
            <a:off x="2219656" y="6044109"/>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a:extLst>
              <a:ext uri="{FF2B5EF4-FFF2-40B4-BE49-F238E27FC236}">
                <a16:creationId xmlns:a16="http://schemas.microsoft.com/office/drawing/2014/main" id="{255B9BCA-2EDD-CD77-131A-EC4C289D11FB}"/>
              </a:ext>
            </a:extLst>
          </p:cNvPr>
          <p:cNvCxnSpPr/>
          <p:nvPr/>
        </p:nvCxnSpPr>
        <p:spPr>
          <a:xfrm>
            <a:off x="4267619" y="6065400"/>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550C9232-02AA-5B77-A500-076FCC8C2A46}"/>
              </a:ext>
            </a:extLst>
          </p:cNvPr>
          <p:cNvSpPr txBox="1"/>
          <p:nvPr/>
        </p:nvSpPr>
        <p:spPr>
          <a:xfrm>
            <a:off x="4132059" y="3478824"/>
            <a:ext cx="2318263" cy="253916"/>
          </a:xfrm>
          <a:prstGeom prst="rect">
            <a:avLst/>
          </a:prstGeom>
          <a:noFill/>
        </p:spPr>
        <p:txBody>
          <a:bodyPr wrap="square" rtlCol="0">
            <a:spAutoFit/>
          </a:bodyPr>
          <a:lstStyle/>
          <a:p>
            <a:r>
              <a:rPr lang="en-GB" sz="1000" dirty="0">
                <a:latin typeface="Aptos" panose="020B0004020202020204" pitchFamily="34" charset="0"/>
              </a:rPr>
              <a:t>7α,12</a:t>
            </a:r>
            <a:r>
              <a:rPr lang="el-GR" sz="1000" dirty="0">
                <a:latin typeface="Aptos" panose="020B0004020202020204" pitchFamily="34" charset="0"/>
              </a:rPr>
              <a:t>α</a:t>
            </a:r>
            <a:r>
              <a:rPr lang="en-GB" sz="1000" dirty="0">
                <a:latin typeface="Aptos" panose="020B0004020202020204" pitchFamily="34" charset="0"/>
              </a:rPr>
              <a:t>-dihydroxy-4-cholesten-3-one</a:t>
            </a:r>
          </a:p>
        </p:txBody>
      </p:sp>
      <p:cxnSp>
        <p:nvCxnSpPr>
          <p:cNvPr id="9" name="Straight Arrow Connector 8">
            <a:extLst>
              <a:ext uri="{FF2B5EF4-FFF2-40B4-BE49-F238E27FC236}">
                <a16:creationId xmlns:a16="http://schemas.microsoft.com/office/drawing/2014/main" id="{3F6E56F3-F1C5-BB74-8A86-7B175B0E0A18}"/>
              </a:ext>
            </a:extLst>
          </p:cNvPr>
          <p:cNvCxnSpPr>
            <a:cxnSpLocks/>
          </p:cNvCxnSpPr>
          <p:nvPr/>
        </p:nvCxnSpPr>
        <p:spPr>
          <a:xfrm>
            <a:off x="3706521" y="3605782"/>
            <a:ext cx="322947"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2174D859-BF07-A72A-2258-67378A7C1A2A}"/>
              </a:ext>
            </a:extLst>
          </p:cNvPr>
          <p:cNvCxnSpPr>
            <a:cxnSpLocks/>
          </p:cNvCxnSpPr>
          <p:nvPr/>
        </p:nvCxnSpPr>
        <p:spPr>
          <a:xfrm flipH="1">
            <a:off x="2793062" y="3787756"/>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E017010C-1AFD-8920-6201-B6FB7FC3D510}"/>
              </a:ext>
            </a:extLst>
          </p:cNvPr>
          <p:cNvCxnSpPr>
            <a:cxnSpLocks/>
          </p:cNvCxnSpPr>
          <p:nvPr/>
        </p:nvCxnSpPr>
        <p:spPr>
          <a:xfrm flipH="1">
            <a:off x="5160407" y="3800050"/>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5" name="Rectangle 24">
            <a:extLst>
              <a:ext uri="{FF2B5EF4-FFF2-40B4-BE49-F238E27FC236}">
                <a16:creationId xmlns:a16="http://schemas.microsoft.com/office/drawing/2014/main" id="{8FF0E9A4-0644-D914-128F-98FB6AB81F16}"/>
              </a:ext>
            </a:extLst>
          </p:cNvPr>
          <p:cNvSpPr/>
          <p:nvPr/>
        </p:nvSpPr>
        <p:spPr>
          <a:xfrm>
            <a:off x="5020615" y="4624708"/>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cxnSp>
        <p:nvCxnSpPr>
          <p:cNvPr id="19" name="Straight Arrow Connector 18">
            <a:extLst>
              <a:ext uri="{FF2B5EF4-FFF2-40B4-BE49-F238E27FC236}">
                <a16:creationId xmlns:a16="http://schemas.microsoft.com/office/drawing/2014/main" id="{C8CC8B8A-61BE-8CB0-7998-BD2CFBC72C43}"/>
              </a:ext>
            </a:extLst>
          </p:cNvPr>
          <p:cNvCxnSpPr>
            <a:cxnSpLocks/>
          </p:cNvCxnSpPr>
          <p:nvPr/>
        </p:nvCxnSpPr>
        <p:spPr>
          <a:xfrm flipH="1">
            <a:off x="2793062" y="3051179"/>
            <a:ext cx="2"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0911B20E-E93D-CF6E-705A-E2D2B425D957}"/>
              </a:ext>
            </a:extLst>
          </p:cNvPr>
          <p:cNvCxnSpPr>
            <a:stCxn id="16" idx="1"/>
          </p:cNvCxnSpPr>
          <p:nvPr/>
        </p:nvCxnSpPr>
        <p:spPr>
          <a:xfrm flipH="1">
            <a:off x="1375577" y="3601935"/>
            <a:ext cx="378165" cy="3847"/>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9DD2D678-4143-8FD9-924C-354571AF2E39}"/>
              </a:ext>
            </a:extLst>
          </p:cNvPr>
          <p:cNvSpPr txBox="1"/>
          <p:nvPr/>
        </p:nvSpPr>
        <p:spPr>
          <a:xfrm>
            <a:off x="309259" y="3478824"/>
            <a:ext cx="1066318" cy="253916"/>
          </a:xfrm>
          <a:prstGeom prst="rect">
            <a:avLst/>
          </a:prstGeom>
          <a:noFill/>
        </p:spPr>
        <p:txBody>
          <a:bodyPr wrap="none" rtlCol="0">
            <a:spAutoFit/>
          </a:bodyPr>
          <a:lstStyle/>
          <a:p>
            <a:r>
              <a:rPr lang="en-GB" sz="1000" dirty="0">
                <a:latin typeface="Aptos" panose="020B0004020202020204" pitchFamily="34" charset="0"/>
              </a:rPr>
              <a:t>5</a:t>
            </a:r>
            <a:r>
              <a:rPr lang="el-GR" sz="1000" dirty="0">
                <a:latin typeface="Aptos" panose="020B0004020202020204" pitchFamily="34" charset="0"/>
              </a:rPr>
              <a:t>α</a:t>
            </a:r>
            <a:r>
              <a:rPr lang="en-GB" sz="1000" dirty="0">
                <a:latin typeface="Aptos" panose="020B0004020202020204" pitchFamily="34" charset="0"/>
              </a:rPr>
              <a:t>-cholestanol</a:t>
            </a:r>
          </a:p>
        </p:txBody>
      </p:sp>
      <p:cxnSp>
        <p:nvCxnSpPr>
          <p:cNvPr id="35" name="Straight Arrow Connector 34">
            <a:extLst>
              <a:ext uri="{FF2B5EF4-FFF2-40B4-BE49-F238E27FC236}">
                <a16:creationId xmlns:a16="http://schemas.microsoft.com/office/drawing/2014/main" id="{BA2D7BDA-469C-4779-CB09-2BEC474E01E8}"/>
              </a:ext>
            </a:extLst>
          </p:cNvPr>
          <p:cNvCxnSpPr/>
          <p:nvPr/>
        </p:nvCxnSpPr>
        <p:spPr>
          <a:xfrm flipV="1">
            <a:off x="253599" y="3388108"/>
            <a:ext cx="0" cy="399648"/>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6" name="TextBox 35">
            <a:extLst>
              <a:ext uri="{FF2B5EF4-FFF2-40B4-BE49-F238E27FC236}">
                <a16:creationId xmlns:a16="http://schemas.microsoft.com/office/drawing/2014/main" id="{E9C4ED75-C01B-308E-D930-E10206BD4D52}"/>
              </a:ext>
            </a:extLst>
          </p:cNvPr>
          <p:cNvSpPr txBox="1"/>
          <p:nvPr/>
        </p:nvSpPr>
        <p:spPr>
          <a:xfrm>
            <a:off x="2014831" y="4248797"/>
            <a:ext cx="1600118" cy="246221"/>
          </a:xfrm>
          <a:prstGeom prst="rect">
            <a:avLst/>
          </a:prstGeom>
          <a:noFill/>
        </p:spPr>
        <p:txBody>
          <a:bodyPr wrap="none" rtlCol="0">
            <a:spAutoFit/>
          </a:bodyPr>
          <a:lstStyle/>
          <a:p>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-diol</a:t>
            </a:r>
          </a:p>
        </p:txBody>
      </p:sp>
      <p:sp>
        <p:nvSpPr>
          <p:cNvPr id="37" name="TextBox 36">
            <a:extLst>
              <a:ext uri="{FF2B5EF4-FFF2-40B4-BE49-F238E27FC236}">
                <a16:creationId xmlns:a16="http://schemas.microsoft.com/office/drawing/2014/main" id="{968C0303-51AB-E386-81B5-D06DB4B41157}"/>
              </a:ext>
            </a:extLst>
          </p:cNvPr>
          <p:cNvSpPr txBox="1"/>
          <p:nvPr/>
        </p:nvSpPr>
        <p:spPr>
          <a:xfrm>
            <a:off x="4231714" y="4232395"/>
            <a:ext cx="1859805" cy="246221"/>
          </a:xfrm>
          <a:prstGeom prst="rect">
            <a:avLst/>
          </a:prstGeom>
          <a:noFill/>
        </p:spPr>
        <p:txBody>
          <a:bodyPr wrap="none" rtlCol="0">
            <a:spAutoFit/>
          </a:bodyPr>
          <a:lstStyle/>
          <a:p>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-triol</a:t>
            </a:r>
          </a:p>
        </p:txBody>
      </p:sp>
      <p:cxnSp>
        <p:nvCxnSpPr>
          <p:cNvPr id="38" name="Straight Arrow Connector 37">
            <a:extLst>
              <a:ext uri="{FF2B5EF4-FFF2-40B4-BE49-F238E27FC236}">
                <a16:creationId xmlns:a16="http://schemas.microsoft.com/office/drawing/2014/main" id="{01CE2D60-E273-8F68-E7A0-9B00D3F2ABC2}"/>
              </a:ext>
            </a:extLst>
          </p:cNvPr>
          <p:cNvCxnSpPr>
            <a:cxnSpLocks/>
          </p:cNvCxnSpPr>
          <p:nvPr/>
        </p:nvCxnSpPr>
        <p:spPr>
          <a:xfrm flipH="1">
            <a:off x="2804473" y="4516616"/>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192B27B2-D105-765E-3D14-A8DBCEB8BB49}"/>
              </a:ext>
            </a:extLst>
          </p:cNvPr>
          <p:cNvCxnSpPr>
            <a:cxnSpLocks/>
          </p:cNvCxnSpPr>
          <p:nvPr/>
        </p:nvCxnSpPr>
        <p:spPr>
          <a:xfrm flipH="1">
            <a:off x="5160407" y="4521707"/>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9A021E09-A60E-8361-19D8-A418DE09D4D2}"/>
              </a:ext>
            </a:extLst>
          </p:cNvPr>
          <p:cNvSpPr txBox="1"/>
          <p:nvPr/>
        </p:nvSpPr>
        <p:spPr>
          <a:xfrm>
            <a:off x="2520133" y="9180801"/>
            <a:ext cx="3033203" cy="1455142"/>
          </a:xfrm>
          <a:prstGeom prst="rect">
            <a:avLst/>
          </a:prstGeom>
          <a:noFill/>
        </p:spPr>
        <p:txBody>
          <a:bodyPr wrap="none" rtlCol="0">
            <a:spAutoFit/>
          </a:bodyPr>
          <a:lstStyle/>
          <a:p>
            <a:pPr>
              <a:lnSpc>
                <a:spcPct val="150000"/>
              </a:lnSpc>
            </a:pPr>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,25-tetrol glucuronide</a:t>
            </a:r>
          </a:p>
          <a:p>
            <a:pPr>
              <a:lnSpc>
                <a:spcPct val="150000"/>
              </a:lnSpc>
            </a:pPr>
            <a:r>
              <a:rPr lang="en-GB" sz="1000" dirty="0">
                <a:latin typeface="Aptos" panose="020B0004020202020204" pitchFamily="34" charset="0"/>
              </a:rPr>
              <a:t>+</a:t>
            </a:r>
          </a:p>
          <a:p>
            <a:pPr>
              <a:lnSpc>
                <a:spcPct val="150000"/>
              </a:lnSpc>
            </a:pPr>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,22,25-pentol glucuronide</a:t>
            </a:r>
          </a:p>
          <a:p>
            <a:pPr>
              <a:lnSpc>
                <a:spcPct val="150000"/>
              </a:lnSpc>
            </a:pPr>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,23,25-pentol glucuronide</a:t>
            </a:r>
          </a:p>
          <a:p>
            <a:pPr>
              <a:lnSpc>
                <a:spcPct val="150000"/>
              </a:lnSpc>
            </a:pPr>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,24,25-pentol glucuronide</a:t>
            </a:r>
          </a:p>
          <a:p>
            <a:pPr>
              <a:lnSpc>
                <a:spcPct val="150000"/>
              </a:lnSpc>
            </a:pPr>
            <a:r>
              <a:rPr lang="en-GB" sz="1000" dirty="0">
                <a:latin typeface="Aptos" panose="020B0004020202020204" pitchFamily="34" charset="0"/>
              </a:rPr>
              <a:t>5β-cholestane-hexol glucuronides</a:t>
            </a:r>
          </a:p>
        </p:txBody>
      </p:sp>
      <p:cxnSp>
        <p:nvCxnSpPr>
          <p:cNvPr id="49" name="Connector: Elbow 48">
            <a:extLst>
              <a:ext uri="{FF2B5EF4-FFF2-40B4-BE49-F238E27FC236}">
                <a16:creationId xmlns:a16="http://schemas.microsoft.com/office/drawing/2014/main" id="{01A576A2-0498-B121-15A4-FA0179E44B49}"/>
              </a:ext>
            </a:extLst>
          </p:cNvPr>
          <p:cNvCxnSpPr>
            <a:cxnSpLocks/>
          </p:cNvCxnSpPr>
          <p:nvPr/>
        </p:nvCxnSpPr>
        <p:spPr>
          <a:xfrm rot="16200000" flipH="1">
            <a:off x="5305498" y="5150740"/>
            <a:ext cx="1719101" cy="450849"/>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1BBFAB06-EE1B-1287-A7EA-CED7F62C32D6}"/>
              </a:ext>
            </a:extLst>
          </p:cNvPr>
          <p:cNvCxnSpPr>
            <a:cxnSpLocks/>
          </p:cNvCxnSpPr>
          <p:nvPr/>
        </p:nvCxnSpPr>
        <p:spPr>
          <a:xfrm flipV="1">
            <a:off x="2458031" y="9180801"/>
            <a:ext cx="0" cy="399648"/>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6" name="TextBox 5">
            <a:extLst>
              <a:ext uri="{FF2B5EF4-FFF2-40B4-BE49-F238E27FC236}">
                <a16:creationId xmlns:a16="http://schemas.microsoft.com/office/drawing/2014/main" id="{2CD6EAF5-F261-8385-0051-7804BDB1494B}"/>
              </a:ext>
            </a:extLst>
          </p:cNvPr>
          <p:cNvSpPr txBox="1"/>
          <p:nvPr/>
        </p:nvSpPr>
        <p:spPr>
          <a:xfrm>
            <a:off x="366474" y="10876815"/>
            <a:ext cx="6323553" cy="938719"/>
          </a:xfrm>
          <a:prstGeom prst="rect">
            <a:avLst/>
          </a:prstGeom>
          <a:noFill/>
        </p:spPr>
        <p:txBody>
          <a:bodyPr wrap="square" rtlCol="0">
            <a:spAutoFit/>
          </a:bodyPr>
          <a:lstStyle/>
          <a:p>
            <a:r>
              <a:rPr lang="en-GB" sz="1100" b="1" dirty="0">
                <a:latin typeface="Aptos" panose="020B0004020202020204" pitchFamily="34" charset="0"/>
              </a:rPr>
              <a:t>Supplementary Figure 1.</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CYP27A1 </a:t>
            </a:r>
            <a:r>
              <a:rPr lang="en-GB" sz="1100" dirty="0">
                <a:latin typeface="Aptos" panose="020B0004020202020204" pitchFamily="34" charset="0"/>
              </a:rPr>
              <a:t>mutations, leading to </a:t>
            </a:r>
            <a:r>
              <a:rPr lang="en-GB" sz="1100" dirty="0" err="1">
                <a:latin typeface="Aptos" panose="020B0004020202020204" pitchFamily="34" charset="0"/>
              </a:rPr>
              <a:t>cerebrotendinous</a:t>
            </a:r>
            <a:r>
              <a:rPr lang="en-GB" sz="1100" dirty="0">
                <a:latin typeface="Aptos" panose="020B0004020202020204" pitchFamily="34" charset="0"/>
              </a:rPr>
              <a:t> </a:t>
            </a:r>
            <a:r>
              <a:rPr lang="en-GB" sz="1100" dirty="0" err="1">
                <a:latin typeface="Aptos" panose="020B0004020202020204" pitchFamily="34" charset="0"/>
              </a:rPr>
              <a:t>xanthomatosis</a:t>
            </a:r>
            <a:r>
              <a:rPr lang="en-GB" sz="1100" dirty="0">
                <a:latin typeface="Aptos" panose="020B0004020202020204" pitchFamily="34" charset="0"/>
              </a:rPr>
              <a:t> (CTX). Due to a block in the pathway, individuals are unable to produce sufficient chenodeoxycholic acid (in particular) and cholic acid, as well as their glycine and taurine conjugates. Instead, there is production and accumulation of 5β-cholestane-</a:t>
            </a:r>
            <a:r>
              <a:rPr lang="en-GB" sz="1100" dirty="0" err="1">
                <a:latin typeface="Aptos" panose="020B0004020202020204" pitchFamily="34" charset="0"/>
              </a:rPr>
              <a:t>tetrol</a:t>
            </a:r>
            <a:r>
              <a:rPr lang="en-GB" sz="1100" dirty="0">
                <a:latin typeface="Aptos" panose="020B0004020202020204" pitchFamily="34" charset="0"/>
              </a:rPr>
              <a:t>, -</a:t>
            </a:r>
            <a:r>
              <a:rPr lang="en-GB" sz="1100" dirty="0" err="1">
                <a:latin typeface="Aptos" panose="020B0004020202020204" pitchFamily="34" charset="0"/>
              </a:rPr>
              <a:t>pentol</a:t>
            </a:r>
            <a:r>
              <a:rPr lang="en-GB" sz="1100" dirty="0">
                <a:latin typeface="Aptos" panose="020B0004020202020204" pitchFamily="34" charset="0"/>
              </a:rPr>
              <a:t> and –</a:t>
            </a:r>
            <a:r>
              <a:rPr lang="en-GB" sz="1100" dirty="0" err="1">
                <a:latin typeface="Aptos" panose="020B0004020202020204" pitchFamily="34" charset="0"/>
              </a:rPr>
              <a:t>hexol</a:t>
            </a:r>
            <a:r>
              <a:rPr lang="en-GB" sz="1100" dirty="0">
                <a:latin typeface="Aptos" panose="020B0004020202020204" pitchFamily="34" charset="0"/>
              </a:rPr>
              <a:t> glucuronides. 5α-cholestanol is also raised in CTX.</a:t>
            </a:r>
            <a:endParaRPr lang="en-GB" sz="1100" b="1" dirty="0">
              <a:latin typeface="Aptos" panose="020B0004020202020204" pitchFamily="34" charset="0"/>
            </a:endParaRPr>
          </a:p>
        </p:txBody>
      </p:sp>
      <p:cxnSp>
        <p:nvCxnSpPr>
          <p:cNvPr id="12" name="Connector: Elbow 11">
            <a:extLst>
              <a:ext uri="{FF2B5EF4-FFF2-40B4-BE49-F238E27FC236}">
                <a16:creationId xmlns:a16="http://schemas.microsoft.com/office/drawing/2014/main" id="{74B2A058-5670-FD64-82C3-CB1B15D6E548}"/>
              </a:ext>
            </a:extLst>
          </p:cNvPr>
          <p:cNvCxnSpPr>
            <a:cxnSpLocks/>
          </p:cNvCxnSpPr>
          <p:nvPr/>
        </p:nvCxnSpPr>
        <p:spPr>
          <a:xfrm rot="5400000">
            <a:off x="864229" y="4596047"/>
            <a:ext cx="1327631" cy="1168765"/>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31" name="Connector: Elbow 30">
            <a:extLst>
              <a:ext uri="{FF2B5EF4-FFF2-40B4-BE49-F238E27FC236}">
                <a16:creationId xmlns:a16="http://schemas.microsoft.com/office/drawing/2014/main" id="{51560A44-7FE4-1D58-2B1F-A3ECB5FDC3F8}"/>
              </a:ext>
            </a:extLst>
          </p:cNvPr>
          <p:cNvCxnSpPr/>
          <p:nvPr/>
        </p:nvCxnSpPr>
        <p:spPr>
          <a:xfrm rot="16200000" flipH="1">
            <a:off x="668741" y="6119163"/>
            <a:ext cx="1718607" cy="1168765"/>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40" name="Connector: Elbow 39">
            <a:extLst>
              <a:ext uri="{FF2B5EF4-FFF2-40B4-BE49-F238E27FC236}">
                <a16:creationId xmlns:a16="http://schemas.microsoft.com/office/drawing/2014/main" id="{1983B098-0B84-5709-C43E-6110D36F3559}"/>
              </a:ext>
            </a:extLst>
          </p:cNvPr>
          <p:cNvCxnSpPr>
            <a:cxnSpLocks/>
          </p:cNvCxnSpPr>
          <p:nvPr/>
        </p:nvCxnSpPr>
        <p:spPr>
          <a:xfrm rot="5400000">
            <a:off x="5160571" y="6332945"/>
            <a:ext cx="1327134" cy="1132675"/>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FB243088-06D1-4FBE-E699-5E9059382614}"/>
              </a:ext>
            </a:extLst>
          </p:cNvPr>
          <p:cNvCxnSpPr/>
          <p:nvPr/>
        </p:nvCxnSpPr>
        <p:spPr>
          <a:xfrm>
            <a:off x="2112427" y="7562849"/>
            <a:ext cx="3145373"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45" name="Straight Arrow Connector 44">
            <a:extLst>
              <a:ext uri="{FF2B5EF4-FFF2-40B4-BE49-F238E27FC236}">
                <a16:creationId xmlns:a16="http://schemas.microsoft.com/office/drawing/2014/main" id="{C404C8B0-8039-D0CE-005A-A9E840455ACD}"/>
              </a:ext>
            </a:extLst>
          </p:cNvPr>
          <p:cNvCxnSpPr/>
          <p:nvPr/>
        </p:nvCxnSpPr>
        <p:spPr>
          <a:xfrm>
            <a:off x="3752850" y="7562849"/>
            <a:ext cx="0" cy="472917"/>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graphicFrame>
        <p:nvGraphicFramePr>
          <p:cNvPr id="8" name="Object 7">
            <a:extLst>
              <a:ext uri="{FF2B5EF4-FFF2-40B4-BE49-F238E27FC236}">
                <a16:creationId xmlns:a16="http://schemas.microsoft.com/office/drawing/2014/main" id="{6C5E38A2-E49E-8975-E9CA-E1EB7BD3103A}"/>
              </a:ext>
            </a:extLst>
          </p:cNvPr>
          <p:cNvGraphicFramePr>
            <a:graphicFrameLocks noChangeAspect="1"/>
          </p:cNvGraphicFramePr>
          <p:nvPr>
            <p:extLst>
              <p:ext uri="{D42A27DB-BD31-4B8C-83A1-F6EECF244321}">
                <p14:modId xmlns:p14="http://schemas.microsoft.com/office/powerpoint/2010/main" val="307042592"/>
              </p:ext>
            </p:extLst>
          </p:nvPr>
        </p:nvGraphicFramePr>
        <p:xfrm>
          <a:off x="2639277" y="7665388"/>
          <a:ext cx="2305762" cy="1395440"/>
        </p:xfrm>
        <a:graphic>
          <a:graphicData uri="http://schemas.openxmlformats.org/presentationml/2006/ole">
            <mc:AlternateContent xmlns:mc="http://schemas.openxmlformats.org/markup-compatibility/2006">
              <mc:Choice xmlns:v="urn:schemas-microsoft-com:vml" Requires="v">
                <p:oleObj name="CS ChemDraw 64-bit Drawing" r:id="rId2" imgW="3788229" imgH="2293066" progId="ChemDraw_x64.Document.6.0">
                  <p:embed/>
                </p:oleObj>
              </mc:Choice>
              <mc:Fallback>
                <p:oleObj name="CS ChemDraw 64-bit Drawing" r:id="rId2" imgW="3788229" imgH="2293066" progId="ChemDraw_x64.Document.6.0">
                  <p:embed/>
                  <p:pic>
                    <p:nvPicPr>
                      <p:cNvPr id="8" name="Object 7">
                        <a:extLst>
                          <a:ext uri="{FF2B5EF4-FFF2-40B4-BE49-F238E27FC236}">
                            <a16:creationId xmlns:a16="http://schemas.microsoft.com/office/drawing/2014/main" id="{6C5E38A2-E49E-8975-E9CA-E1EB7BD3103A}"/>
                          </a:ext>
                        </a:extLst>
                      </p:cNvPr>
                      <p:cNvPicPr/>
                      <p:nvPr/>
                    </p:nvPicPr>
                    <p:blipFill>
                      <a:blip r:embed="rId3"/>
                      <a:stretch>
                        <a:fillRect/>
                      </a:stretch>
                    </p:blipFill>
                    <p:spPr>
                      <a:xfrm>
                        <a:off x="2639277" y="7665388"/>
                        <a:ext cx="2305762" cy="139544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6D6EE180-75F8-2148-01EF-80DB6254B2D5}"/>
              </a:ext>
            </a:extLst>
          </p:cNvPr>
          <p:cNvGraphicFramePr>
            <a:graphicFrameLocks noChangeAspect="1"/>
          </p:cNvGraphicFramePr>
          <p:nvPr>
            <p:extLst>
              <p:ext uri="{D42A27DB-BD31-4B8C-83A1-F6EECF244321}">
                <p14:modId xmlns:p14="http://schemas.microsoft.com/office/powerpoint/2010/main" val="2303444146"/>
              </p:ext>
            </p:extLst>
          </p:nvPr>
        </p:nvGraphicFramePr>
        <p:xfrm>
          <a:off x="4114073" y="4720140"/>
          <a:ext cx="1800266" cy="1276120"/>
        </p:xfrm>
        <a:graphic>
          <a:graphicData uri="http://schemas.openxmlformats.org/presentationml/2006/ole">
            <mc:AlternateContent xmlns:mc="http://schemas.openxmlformats.org/markup-compatibility/2006">
              <mc:Choice xmlns:v="urn:schemas-microsoft-com:vml" Requires="v">
                <p:oleObj name="CS ChemDraw 64-bit Drawing" r:id="rId4" imgW="2045270" imgH="1448908" progId="ChemDraw_x64.Document.6.0">
                  <p:embed/>
                </p:oleObj>
              </mc:Choice>
              <mc:Fallback>
                <p:oleObj name="CS ChemDraw 64-bit Drawing" r:id="rId4" imgW="2045270" imgH="1448908" progId="ChemDraw_x64.Document.6.0">
                  <p:embed/>
                  <p:pic>
                    <p:nvPicPr>
                      <p:cNvPr id="10" name="Object 9">
                        <a:extLst>
                          <a:ext uri="{FF2B5EF4-FFF2-40B4-BE49-F238E27FC236}">
                            <a16:creationId xmlns:a16="http://schemas.microsoft.com/office/drawing/2014/main" id="{6D6EE180-75F8-2148-01EF-80DB6254B2D5}"/>
                          </a:ext>
                        </a:extLst>
                      </p:cNvPr>
                      <p:cNvPicPr/>
                      <p:nvPr/>
                    </p:nvPicPr>
                    <p:blipFill>
                      <a:blip r:embed="rId5"/>
                      <a:stretch>
                        <a:fillRect/>
                      </a:stretch>
                    </p:blipFill>
                    <p:spPr>
                      <a:xfrm>
                        <a:off x="4114073" y="4720140"/>
                        <a:ext cx="1800266" cy="1276120"/>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F86FFDC9-1678-9113-F3AF-4CCCA30D5146}"/>
              </a:ext>
            </a:extLst>
          </p:cNvPr>
          <p:cNvGraphicFramePr>
            <a:graphicFrameLocks noChangeAspect="1"/>
          </p:cNvGraphicFramePr>
          <p:nvPr>
            <p:extLst>
              <p:ext uri="{D42A27DB-BD31-4B8C-83A1-F6EECF244321}">
                <p14:modId xmlns:p14="http://schemas.microsoft.com/office/powerpoint/2010/main" val="3230555811"/>
              </p:ext>
            </p:extLst>
          </p:nvPr>
        </p:nvGraphicFramePr>
        <p:xfrm>
          <a:off x="1872383" y="4798511"/>
          <a:ext cx="1755408" cy="1244322"/>
        </p:xfrm>
        <a:graphic>
          <a:graphicData uri="http://schemas.openxmlformats.org/presentationml/2006/ole">
            <mc:AlternateContent xmlns:mc="http://schemas.openxmlformats.org/markup-compatibility/2006">
              <mc:Choice xmlns:v="urn:schemas-microsoft-com:vml" Requires="v">
                <p:oleObj name="CS ChemDraw 64-bit Drawing" r:id="rId6" imgW="2045270" imgH="1448908" progId="ChemDraw_x64.Document.6.0">
                  <p:embed/>
                </p:oleObj>
              </mc:Choice>
              <mc:Fallback>
                <p:oleObj name="CS ChemDraw 64-bit Drawing" r:id="rId6" imgW="2045270" imgH="1448908" progId="ChemDraw_x64.Document.6.0">
                  <p:embed/>
                  <p:pic>
                    <p:nvPicPr>
                      <p:cNvPr id="21" name="Object 20">
                        <a:extLst>
                          <a:ext uri="{FF2B5EF4-FFF2-40B4-BE49-F238E27FC236}">
                            <a16:creationId xmlns:a16="http://schemas.microsoft.com/office/drawing/2014/main" id="{F86FFDC9-1678-9113-F3AF-4CCCA30D5146}"/>
                          </a:ext>
                        </a:extLst>
                      </p:cNvPr>
                      <p:cNvPicPr/>
                      <p:nvPr/>
                    </p:nvPicPr>
                    <p:blipFill>
                      <a:blip r:embed="rId7"/>
                      <a:stretch>
                        <a:fillRect/>
                      </a:stretch>
                    </p:blipFill>
                    <p:spPr>
                      <a:xfrm>
                        <a:off x="1872383" y="4798511"/>
                        <a:ext cx="1755408" cy="1244322"/>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C93CBAB5-4C87-8D8B-1346-DB7FF0102067}"/>
              </a:ext>
            </a:extLst>
          </p:cNvPr>
          <p:cNvGraphicFramePr>
            <a:graphicFrameLocks noChangeAspect="1"/>
          </p:cNvGraphicFramePr>
          <p:nvPr>
            <p:extLst>
              <p:ext uri="{D42A27DB-BD31-4B8C-83A1-F6EECF244321}">
                <p14:modId xmlns:p14="http://schemas.microsoft.com/office/powerpoint/2010/main" val="830828384"/>
              </p:ext>
            </p:extLst>
          </p:nvPr>
        </p:nvGraphicFramePr>
        <p:xfrm>
          <a:off x="2091019" y="412877"/>
          <a:ext cx="1438198" cy="1025183"/>
        </p:xfrm>
        <a:graphic>
          <a:graphicData uri="http://schemas.openxmlformats.org/presentationml/2006/ole">
            <mc:AlternateContent xmlns:mc="http://schemas.openxmlformats.org/markup-compatibility/2006">
              <mc:Choice xmlns:v="urn:schemas-microsoft-com:vml" Requires="v">
                <p:oleObj name="CS ChemDraw 64-bit Drawing" r:id="rId8" imgW="2017486" imgH="1438517" progId="ChemDraw_x64.Document.6.0">
                  <p:embed/>
                </p:oleObj>
              </mc:Choice>
              <mc:Fallback>
                <p:oleObj name="CS ChemDraw 64-bit Drawing" r:id="rId8" imgW="2017486" imgH="1438517" progId="ChemDraw_x64.Document.6.0">
                  <p:embed/>
                  <p:pic>
                    <p:nvPicPr>
                      <p:cNvPr id="22" name="Object 21">
                        <a:extLst>
                          <a:ext uri="{FF2B5EF4-FFF2-40B4-BE49-F238E27FC236}">
                            <a16:creationId xmlns:a16="http://schemas.microsoft.com/office/drawing/2014/main" id="{C93CBAB5-4C87-8D8B-1346-DB7FF0102067}"/>
                          </a:ext>
                        </a:extLst>
                      </p:cNvPr>
                      <p:cNvPicPr/>
                      <p:nvPr/>
                    </p:nvPicPr>
                    <p:blipFill>
                      <a:blip r:embed="rId9"/>
                      <a:stretch>
                        <a:fillRect/>
                      </a:stretch>
                    </p:blipFill>
                    <p:spPr>
                      <a:xfrm>
                        <a:off x="2091019" y="412877"/>
                        <a:ext cx="1438198" cy="1025183"/>
                      </a:xfrm>
                      <a:prstGeom prst="rect">
                        <a:avLst/>
                      </a:prstGeom>
                    </p:spPr>
                  </p:pic>
                </p:oleObj>
              </mc:Fallback>
            </mc:AlternateContent>
          </a:graphicData>
        </a:graphic>
      </p:graphicFrame>
      <p:graphicFrame>
        <p:nvGraphicFramePr>
          <p:cNvPr id="24" name="Object 23">
            <a:extLst>
              <a:ext uri="{FF2B5EF4-FFF2-40B4-BE49-F238E27FC236}">
                <a16:creationId xmlns:a16="http://schemas.microsoft.com/office/drawing/2014/main" id="{500CB0CD-9284-786F-6EC8-89AB80D02671}"/>
              </a:ext>
            </a:extLst>
          </p:cNvPr>
          <p:cNvGraphicFramePr>
            <a:graphicFrameLocks noChangeAspect="1"/>
          </p:cNvGraphicFramePr>
          <p:nvPr>
            <p:extLst>
              <p:ext uri="{D42A27DB-BD31-4B8C-83A1-F6EECF244321}">
                <p14:modId xmlns:p14="http://schemas.microsoft.com/office/powerpoint/2010/main" val="1135001750"/>
              </p:ext>
            </p:extLst>
          </p:nvPr>
        </p:nvGraphicFramePr>
        <p:xfrm>
          <a:off x="2107021" y="1610941"/>
          <a:ext cx="1514540" cy="1079602"/>
        </p:xfrm>
        <a:graphic>
          <a:graphicData uri="http://schemas.openxmlformats.org/presentationml/2006/ole">
            <mc:AlternateContent xmlns:mc="http://schemas.openxmlformats.org/markup-compatibility/2006">
              <mc:Choice xmlns:v="urn:schemas-microsoft-com:vml" Requires="v">
                <p:oleObj name="CS ChemDraw 64-bit Drawing" r:id="rId10" imgW="2017486" imgH="1438517" progId="ChemDraw_x64.Document.6.0">
                  <p:embed/>
                </p:oleObj>
              </mc:Choice>
              <mc:Fallback>
                <p:oleObj name="CS ChemDraw 64-bit Drawing" r:id="rId10" imgW="2017486" imgH="1438517" progId="ChemDraw_x64.Document.6.0">
                  <p:embed/>
                  <p:pic>
                    <p:nvPicPr>
                      <p:cNvPr id="24" name="Object 23">
                        <a:extLst>
                          <a:ext uri="{FF2B5EF4-FFF2-40B4-BE49-F238E27FC236}">
                            <a16:creationId xmlns:a16="http://schemas.microsoft.com/office/drawing/2014/main" id="{500CB0CD-9284-786F-6EC8-89AB80D02671}"/>
                          </a:ext>
                        </a:extLst>
                      </p:cNvPr>
                      <p:cNvPicPr/>
                      <p:nvPr/>
                    </p:nvPicPr>
                    <p:blipFill>
                      <a:blip r:embed="rId11"/>
                      <a:stretch>
                        <a:fillRect/>
                      </a:stretch>
                    </p:blipFill>
                    <p:spPr>
                      <a:xfrm>
                        <a:off x="2107021" y="1610941"/>
                        <a:ext cx="1514540" cy="1079602"/>
                      </a:xfrm>
                      <a:prstGeom prst="rect">
                        <a:avLst/>
                      </a:prstGeom>
                    </p:spPr>
                  </p:pic>
                </p:oleObj>
              </mc:Fallback>
            </mc:AlternateContent>
          </a:graphicData>
        </a:graphic>
      </p:graphicFrame>
      <p:graphicFrame>
        <p:nvGraphicFramePr>
          <p:cNvPr id="26" name="Object 25">
            <a:extLst>
              <a:ext uri="{FF2B5EF4-FFF2-40B4-BE49-F238E27FC236}">
                <a16:creationId xmlns:a16="http://schemas.microsoft.com/office/drawing/2014/main" id="{EEA128FD-971C-2F0D-9FC0-FACBF878BA85}"/>
              </a:ext>
            </a:extLst>
          </p:cNvPr>
          <p:cNvGraphicFramePr>
            <a:graphicFrameLocks noChangeAspect="1"/>
          </p:cNvGraphicFramePr>
          <p:nvPr>
            <p:extLst>
              <p:ext uri="{D42A27DB-BD31-4B8C-83A1-F6EECF244321}">
                <p14:modId xmlns:p14="http://schemas.microsoft.com/office/powerpoint/2010/main" val="3069524763"/>
              </p:ext>
            </p:extLst>
          </p:nvPr>
        </p:nvGraphicFramePr>
        <p:xfrm>
          <a:off x="248461" y="3739208"/>
          <a:ext cx="1296991" cy="982692"/>
        </p:xfrm>
        <a:graphic>
          <a:graphicData uri="http://schemas.openxmlformats.org/presentationml/2006/ole">
            <mc:AlternateContent xmlns:mc="http://schemas.openxmlformats.org/markup-compatibility/2006">
              <mc:Choice xmlns:v="urn:schemas-microsoft-com:vml" Requires="v">
                <p:oleObj name="CS ChemDraw 64-bit Drawing" r:id="rId12" imgW="2017486" imgH="1528295" progId="ChemDraw_x64.Document.6.0">
                  <p:embed/>
                </p:oleObj>
              </mc:Choice>
              <mc:Fallback>
                <p:oleObj name="CS ChemDraw 64-bit Drawing" r:id="rId12" imgW="2017486" imgH="1528295" progId="ChemDraw_x64.Document.6.0">
                  <p:embed/>
                  <p:pic>
                    <p:nvPicPr>
                      <p:cNvPr id="26" name="Object 25">
                        <a:extLst>
                          <a:ext uri="{FF2B5EF4-FFF2-40B4-BE49-F238E27FC236}">
                            <a16:creationId xmlns:a16="http://schemas.microsoft.com/office/drawing/2014/main" id="{EEA128FD-971C-2F0D-9FC0-FACBF878BA85}"/>
                          </a:ext>
                        </a:extLst>
                      </p:cNvPr>
                      <p:cNvPicPr/>
                      <p:nvPr/>
                    </p:nvPicPr>
                    <p:blipFill>
                      <a:blip r:embed="rId13"/>
                      <a:stretch>
                        <a:fillRect/>
                      </a:stretch>
                    </p:blipFill>
                    <p:spPr>
                      <a:xfrm>
                        <a:off x="248461" y="3739208"/>
                        <a:ext cx="1296991" cy="982692"/>
                      </a:xfrm>
                      <a:prstGeom prst="rect">
                        <a:avLst/>
                      </a:prstGeom>
                    </p:spPr>
                  </p:pic>
                </p:oleObj>
              </mc:Fallback>
            </mc:AlternateContent>
          </a:graphicData>
        </a:graphic>
      </p:graphicFrame>
      <p:cxnSp>
        <p:nvCxnSpPr>
          <p:cNvPr id="28" name="Straight Arrow Connector 27">
            <a:extLst>
              <a:ext uri="{FF2B5EF4-FFF2-40B4-BE49-F238E27FC236}">
                <a16:creationId xmlns:a16="http://schemas.microsoft.com/office/drawing/2014/main" id="{02BAF7E8-E0FA-5EC3-0F87-2E98FDF2537D}"/>
              </a:ext>
            </a:extLst>
          </p:cNvPr>
          <p:cNvCxnSpPr>
            <a:cxnSpLocks/>
          </p:cNvCxnSpPr>
          <p:nvPr/>
        </p:nvCxnSpPr>
        <p:spPr>
          <a:xfrm flipV="1">
            <a:off x="2452765" y="9797935"/>
            <a:ext cx="0" cy="399648"/>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8046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A11A-525F-C6D5-F0C9-BC7A9B3155F7}"/>
              </a:ext>
            </a:extLst>
          </p:cNvPr>
          <p:cNvSpPr>
            <a:spLocks noGrp="1"/>
          </p:cNvSpPr>
          <p:nvPr>
            <p:ph type="title"/>
          </p:nvPr>
        </p:nvSpPr>
        <p:spPr>
          <a:xfrm>
            <a:off x="1110855" y="64902"/>
            <a:ext cx="4636290" cy="503411"/>
          </a:xfrm>
        </p:spPr>
        <p:txBody>
          <a:bodyPr>
            <a:normAutofit/>
          </a:bodyPr>
          <a:lstStyle/>
          <a:p>
            <a:r>
              <a:rPr lang="en-GB" sz="1400" b="1" dirty="0">
                <a:latin typeface="Aptos" panose="020B0004020202020204" pitchFamily="34" charset="0"/>
              </a:rPr>
              <a:t>3</a:t>
            </a:r>
            <a:r>
              <a:rPr lang="el-GR" sz="1400" b="1" dirty="0">
                <a:latin typeface="Aptos" panose="020B0004020202020204" pitchFamily="34" charset="0"/>
              </a:rPr>
              <a:t>β</a:t>
            </a:r>
            <a:r>
              <a:rPr lang="en-GB" sz="1400" b="1" dirty="0">
                <a:latin typeface="Aptos" panose="020B0004020202020204" pitchFamily="34" charset="0"/>
              </a:rPr>
              <a:t>-Hydroxy-</a:t>
            </a:r>
            <a:r>
              <a:rPr lang="el-GR" sz="1400" b="1" dirty="0">
                <a:latin typeface="Aptos" panose="020B0004020202020204" pitchFamily="34" charset="0"/>
              </a:rPr>
              <a:t>Δ</a:t>
            </a:r>
            <a:r>
              <a:rPr lang="en-GB" sz="1400" b="1" dirty="0">
                <a:latin typeface="Aptos" panose="020B0004020202020204" pitchFamily="34" charset="0"/>
              </a:rPr>
              <a:t>5-C27-Steroid Dehydrogenase deficiency (3</a:t>
            </a:r>
            <a:r>
              <a:rPr lang="el-GR" sz="1400" b="1" dirty="0">
                <a:latin typeface="Aptos" panose="020B0004020202020204" pitchFamily="34" charset="0"/>
              </a:rPr>
              <a:t>β</a:t>
            </a:r>
            <a:r>
              <a:rPr lang="en-GB" sz="1400" b="1" dirty="0">
                <a:latin typeface="Aptos" panose="020B0004020202020204" pitchFamily="34" charset="0"/>
              </a:rPr>
              <a:t>-HSDH, </a:t>
            </a:r>
            <a:r>
              <a:rPr lang="en-GB" sz="1400" b="1" i="1" dirty="0">
                <a:latin typeface="Aptos" panose="020B0004020202020204" pitchFamily="34" charset="0"/>
              </a:rPr>
              <a:t>HSD3B7</a:t>
            </a:r>
            <a:r>
              <a:rPr lang="en-GB" sz="1400" b="1" dirty="0">
                <a:latin typeface="Aptos" panose="020B0004020202020204" pitchFamily="34" charset="0"/>
              </a:rPr>
              <a:t> mutations)</a:t>
            </a:r>
          </a:p>
        </p:txBody>
      </p:sp>
      <p:sp>
        <p:nvSpPr>
          <p:cNvPr id="4" name="TextBox 3">
            <a:extLst>
              <a:ext uri="{FF2B5EF4-FFF2-40B4-BE49-F238E27FC236}">
                <a16:creationId xmlns:a16="http://schemas.microsoft.com/office/drawing/2014/main" id="{0342EC59-5144-AE04-0FBC-1D79C9ED7483}"/>
              </a:ext>
            </a:extLst>
          </p:cNvPr>
          <p:cNvSpPr txBox="1"/>
          <p:nvPr/>
        </p:nvSpPr>
        <p:spPr>
          <a:xfrm>
            <a:off x="745250" y="1904436"/>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C402EE05-E466-59AF-A1E4-3F99237FCD31}"/>
              </a:ext>
            </a:extLst>
          </p:cNvPr>
          <p:cNvSpPr txBox="1"/>
          <p:nvPr/>
        </p:nvSpPr>
        <p:spPr>
          <a:xfrm>
            <a:off x="464724" y="3593127"/>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cxnSp>
        <p:nvCxnSpPr>
          <p:cNvPr id="8" name="Straight Arrow Connector 7">
            <a:extLst>
              <a:ext uri="{FF2B5EF4-FFF2-40B4-BE49-F238E27FC236}">
                <a16:creationId xmlns:a16="http://schemas.microsoft.com/office/drawing/2014/main" id="{40652E9D-7DED-8E86-49A3-5A60EFB6B724}"/>
              </a:ext>
            </a:extLst>
          </p:cNvPr>
          <p:cNvCxnSpPr>
            <a:cxnSpLocks/>
          </p:cNvCxnSpPr>
          <p:nvPr/>
        </p:nvCxnSpPr>
        <p:spPr>
          <a:xfrm flipH="1">
            <a:off x="1181147" y="3958962"/>
            <a:ext cx="2"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Rectangle 12">
            <a:extLst>
              <a:ext uri="{FF2B5EF4-FFF2-40B4-BE49-F238E27FC236}">
                <a16:creationId xmlns:a16="http://schemas.microsoft.com/office/drawing/2014/main" id="{92513765-56B1-0FFA-A76D-5986614AE0FE}"/>
              </a:ext>
            </a:extLst>
          </p:cNvPr>
          <p:cNvSpPr/>
          <p:nvPr/>
        </p:nvSpPr>
        <p:spPr>
          <a:xfrm>
            <a:off x="1043036" y="4075786"/>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BBCFB663-6490-16B9-B7EE-102FBA1A6575}"/>
              </a:ext>
            </a:extLst>
          </p:cNvPr>
          <p:cNvSpPr txBox="1"/>
          <p:nvPr/>
        </p:nvSpPr>
        <p:spPr>
          <a:xfrm>
            <a:off x="361487" y="4583079"/>
            <a:ext cx="1867819"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-hydroxy-4-cholesten-3-one</a:t>
            </a:r>
          </a:p>
        </p:txBody>
      </p:sp>
      <p:sp>
        <p:nvSpPr>
          <p:cNvPr id="17" name="TextBox 16">
            <a:extLst>
              <a:ext uri="{FF2B5EF4-FFF2-40B4-BE49-F238E27FC236}">
                <a16:creationId xmlns:a16="http://schemas.microsoft.com/office/drawing/2014/main" id="{C37B5EF9-E29C-5F59-8D55-5A050FCD040A}"/>
              </a:ext>
            </a:extLst>
          </p:cNvPr>
          <p:cNvSpPr txBox="1"/>
          <p:nvPr/>
        </p:nvSpPr>
        <p:spPr>
          <a:xfrm>
            <a:off x="1376156" y="4001028"/>
            <a:ext cx="1238251" cy="246221"/>
          </a:xfrm>
          <a:prstGeom prst="rect">
            <a:avLst/>
          </a:prstGeom>
          <a:noFill/>
        </p:spPr>
        <p:txBody>
          <a:bodyPr wrap="square" rtlCol="0">
            <a:spAutoFit/>
          </a:bodyPr>
          <a:lstStyle/>
          <a:p>
            <a:r>
              <a:rPr lang="en-GB" sz="1000" i="1" dirty="0">
                <a:latin typeface="Aptos" panose="020B0004020202020204" pitchFamily="34" charset="0"/>
              </a:rPr>
              <a:t>HSD3B7</a:t>
            </a:r>
            <a:r>
              <a:rPr lang="en-GB" sz="1000" dirty="0">
                <a:latin typeface="Aptos" panose="020B0004020202020204" pitchFamily="34" charset="0"/>
              </a:rPr>
              <a:t> mutations</a:t>
            </a:r>
          </a:p>
        </p:txBody>
      </p:sp>
      <p:cxnSp>
        <p:nvCxnSpPr>
          <p:cNvPr id="19" name="Straight Arrow Connector 18">
            <a:extLst>
              <a:ext uri="{FF2B5EF4-FFF2-40B4-BE49-F238E27FC236}">
                <a16:creationId xmlns:a16="http://schemas.microsoft.com/office/drawing/2014/main" id="{D44BEFC4-ECF9-59A6-F161-520F4F9CDB91}"/>
              </a:ext>
            </a:extLst>
          </p:cNvPr>
          <p:cNvCxnSpPr>
            <a:cxnSpLocks/>
          </p:cNvCxnSpPr>
          <p:nvPr/>
        </p:nvCxnSpPr>
        <p:spPr>
          <a:xfrm flipV="1">
            <a:off x="2333407" y="2513844"/>
            <a:ext cx="884355" cy="450738"/>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7C9BAC29-3084-C869-2F3A-C457B0E4C40F}"/>
              </a:ext>
            </a:extLst>
          </p:cNvPr>
          <p:cNvSpPr txBox="1"/>
          <p:nvPr/>
        </p:nvSpPr>
        <p:spPr>
          <a:xfrm>
            <a:off x="3633068" y="1904436"/>
            <a:ext cx="2946640" cy="2147639"/>
          </a:xfrm>
          <a:prstGeom prst="rect">
            <a:avLst/>
          </a:prstGeom>
          <a:noFill/>
        </p:spPr>
        <p:txBody>
          <a:bodyPr wrap="none" rtlCol="0">
            <a:spAutoFit/>
          </a:bodyPr>
          <a:lstStyle/>
          <a:p>
            <a:pPr>
              <a:lnSpc>
                <a:spcPct val="150000"/>
              </a:lnSpc>
            </a:pPr>
            <a:r>
              <a:rPr lang="en-GB" sz="1000" dirty="0">
                <a:latin typeface="Aptos" panose="020B0004020202020204" pitchFamily="34" charset="0"/>
              </a:rPr>
              <a:t>3</a:t>
            </a:r>
            <a:r>
              <a:rPr lang="el-GR" sz="1000" dirty="0">
                <a:latin typeface="Aptos" panose="020B0004020202020204" pitchFamily="34" charset="0"/>
              </a:rPr>
              <a:t>β</a:t>
            </a:r>
            <a:r>
              <a:rPr lang="en-GB" sz="1000" dirty="0">
                <a:latin typeface="Aptos" panose="020B0004020202020204" pitchFamily="34" charset="0"/>
              </a:rPr>
              <a:t>-sulfooxy-7</a:t>
            </a:r>
            <a:r>
              <a:rPr lang="el-GR" sz="1000" dirty="0">
                <a:latin typeface="Aptos" panose="020B0004020202020204" pitchFamily="34" charset="0"/>
              </a:rPr>
              <a:t>α</a:t>
            </a:r>
            <a:r>
              <a:rPr lang="en-GB" sz="1000" dirty="0">
                <a:latin typeface="Aptos" panose="020B0004020202020204" pitchFamily="34" charset="0"/>
              </a:rPr>
              <a:t>-hydroxy-5-cholenoic acid</a:t>
            </a:r>
          </a:p>
          <a:p>
            <a:pPr>
              <a:lnSpc>
                <a:spcPct val="150000"/>
              </a:lnSpc>
            </a:pPr>
            <a:r>
              <a:rPr lang="en-GB" sz="1000" dirty="0">
                <a:latin typeface="Aptos" panose="020B0004020202020204" pitchFamily="34" charset="0"/>
              </a:rPr>
              <a:t>+</a:t>
            </a:r>
          </a:p>
          <a:p>
            <a:pPr>
              <a:lnSpc>
                <a:spcPct val="150000"/>
              </a:lnSpc>
            </a:pPr>
            <a:r>
              <a:rPr lang="en-GB" sz="1000" dirty="0">
                <a:latin typeface="Aptos" panose="020B0004020202020204" pitchFamily="34" charset="0"/>
              </a:rPr>
              <a:t>3β,sulfooxy-7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-dihydroxy-5-cholenoic acid</a:t>
            </a:r>
          </a:p>
          <a:p>
            <a:pPr>
              <a:lnSpc>
                <a:spcPct val="150000"/>
              </a:lnSpc>
            </a:pPr>
            <a:r>
              <a:rPr lang="en-GB" sz="1000" dirty="0">
                <a:latin typeface="Aptos" panose="020B0004020202020204" pitchFamily="34" charset="0"/>
              </a:rPr>
              <a:t>3β-sulfooxy-7</a:t>
            </a:r>
            <a:r>
              <a:rPr lang="el-GR" sz="1000" dirty="0">
                <a:latin typeface="Aptos" panose="020B0004020202020204" pitchFamily="34" charset="0"/>
              </a:rPr>
              <a:t>α</a:t>
            </a:r>
            <a:r>
              <a:rPr lang="en-GB" sz="1000" dirty="0">
                <a:latin typeface="Aptos" panose="020B0004020202020204" pitchFamily="34" charset="0"/>
              </a:rPr>
              <a:t>-hydroxy-5-cholenoyl glycine</a:t>
            </a:r>
          </a:p>
          <a:p>
            <a:pPr>
              <a:lnSpc>
                <a:spcPct val="150000"/>
              </a:lnSpc>
            </a:pPr>
            <a:r>
              <a:rPr lang="en-GB" sz="1000" dirty="0">
                <a:latin typeface="Aptos" panose="020B0004020202020204" pitchFamily="34" charset="0"/>
              </a:rPr>
              <a:t>3β-sulfooxy-7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-dihydroxy-5-cholenoyl glycine</a:t>
            </a:r>
          </a:p>
          <a:p>
            <a:pPr>
              <a:lnSpc>
                <a:spcPct val="150000"/>
              </a:lnSpc>
            </a:pPr>
            <a:r>
              <a:rPr lang="en-GB" sz="1000" dirty="0">
                <a:latin typeface="Aptos" panose="020B0004020202020204" pitchFamily="34" charset="0"/>
              </a:rPr>
              <a:t>3β,7</a:t>
            </a:r>
            <a:r>
              <a:rPr lang="el-GR" sz="1000" dirty="0">
                <a:latin typeface="Aptos" panose="020B0004020202020204" pitchFamily="34" charset="0"/>
              </a:rPr>
              <a:t>α</a:t>
            </a:r>
            <a:r>
              <a:rPr lang="en-GB" sz="1000" dirty="0">
                <a:latin typeface="Aptos" panose="020B0004020202020204" pitchFamily="34" charset="0"/>
              </a:rPr>
              <a:t>-dihydroxy-5-cholenoyl glycine</a:t>
            </a:r>
          </a:p>
          <a:p>
            <a:pPr>
              <a:lnSpc>
                <a:spcPct val="150000"/>
              </a:lnSpc>
            </a:pPr>
            <a:r>
              <a:rPr lang="en-GB" sz="1000" dirty="0">
                <a:latin typeface="Aptos" panose="020B0004020202020204" pitchFamily="34" charset="0"/>
              </a:rPr>
              <a:t>3β,7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-trihydroxy-5-cholenoyl glycine</a:t>
            </a:r>
          </a:p>
          <a:p>
            <a:pPr>
              <a:lnSpc>
                <a:spcPct val="150000"/>
              </a:lnSpc>
            </a:pPr>
            <a:r>
              <a:rPr lang="en-GB" sz="1000" dirty="0">
                <a:latin typeface="Aptos" panose="020B0004020202020204" pitchFamily="34" charset="0"/>
              </a:rPr>
              <a:t>3β,7</a:t>
            </a:r>
            <a:r>
              <a:rPr lang="el-GR" sz="1000" dirty="0">
                <a:latin typeface="Aptos" panose="020B0004020202020204" pitchFamily="34" charset="0"/>
              </a:rPr>
              <a:t>α</a:t>
            </a:r>
            <a:r>
              <a:rPr lang="en-GB" sz="1000" dirty="0">
                <a:latin typeface="Aptos" panose="020B0004020202020204" pitchFamily="34" charset="0"/>
              </a:rPr>
              <a:t>-dihydroxy-5-cholenoyl taurine</a:t>
            </a:r>
          </a:p>
          <a:p>
            <a:pPr>
              <a:lnSpc>
                <a:spcPct val="150000"/>
              </a:lnSpc>
            </a:pPr>
            <a:r>
              <a:rPr lang="en-GB" sz="1000" dirty="0">
                <a:latin typeface="Aptos" panose="020B0004020202020204" pitchFamily="34" charset="0"/>
              </a:rPr>
              <a:t>3β,7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-trihydroxy-5-cholenoyl taurine</a:t>
            </a:r>
          </a:p>
        </p:txBody>
      </p:sp>
      <p:cxnSp>
        <p:nvCxnSpPr>
          <p:cNvPr id="22" name="Straight Arrow Connector 21">
            <a:extLst>
              <a:ext uri="{FF2B5EF4-FFF2-40B4-BE49-F238E27FC236}">
                <a16:creationId xmlns:a16="http://schemas.microsoft.com/office/drawing/2014/main" id="{F746FC3A-B812-1D9C-4276-6E0F90A2003C}"/>
              </a:ext>
            </a:extLst>
          </p:cNvPr>
          <p:cNvCxnSpPr>
            <a:cxnSpLocks/>
          </p:cNvCxnSpPr>
          <p:nvPr/>
        </p:nvCxnSpPr>
        <p:spPr>
          <a:xfrm flipH="1">
            <a:off x="1177418" y="4988256"/>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6B81AAF2-CFB2-760B-01F4-4454728C7636}"/>
              </a:ext>
            </a:extLst>
          </p:cNvPr>
          <p:cNvSpPr txBox="1"/>
          <p:nvPr/>
        </p:nvSpPr>
        <p:spPr>
          <a:xfrm>
            <a:off x="4373717" y="6428414"/>
            <a:ext cx="1373428"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cxnSp>
        <p:nvCxnSpPr>
          <p:cNvPr id="26" name="Straight Arrow Connector 25">
            <a:extLst>
              <a:ext uri="{FF2B5EF4-FFF2-40B4-BE49-F238E27FC236}">
                <a16:creationId xmlns:a16="http://schemas.microsoft.com/office/drawing/2014/main" id="{440DF601-E42A-CAB1-5882-0F3A930ECCD4}"/>
              </a:ext>
            </a:extLst>
          </p:cNvPr>
          <p:cNvCxnSpPr>
            <a:cxnSpLocks/>
          </p:cNvCxnSpPr>
          <p:nvPr/>
        </p:nvCxnSpPr>
        <p:spPr>
          <a:xfrm flipH="1">
            <a:off x="4482691" y="4966214"/>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A6761AE1-EF4A-4560-43BE-171DE4C6B8A4}"/>
              </a:ext>
            </a:extLst>
          </p:cNvPr>
          <p:cNvSpPr txBox="1"/>
          <p:nvPr/>
        </p:nvSpPr>
        <p:spPr>
          <a:xfrm>
            <a:off x="366560" y="6478263"/>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29" name="Straight Arrow Connector 28">
            <a:extLst>
              <a:ext uri="{FF2B5EF4-FFF2-40B4-BE49-F238E27FC236}">
                <a16:creationId xmlns:a16="http://schemas.microsoft.com/office/drawing/2014/main" id="{DD9291F7-7F80-52EE-A1ED-2CF854471BB1}"/>
              </a:ext>
            </a:extLst>
          </p:cNvPr>
          <p:cNvCxnSpPr/>
          <p:nvPr/>
        </p:nvCxnSpPr>
        <p:spPr>
          <a:xfrm>
            <a:off x="4271573" y="6431124"/>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a:extLst>
              <a:ext uri="{FF2B5EF4-FFF2-40B4-BE49-F238E27FC236}">
                <a16:creationId xmlns:a16="http://schemas.microsoft.com/office/drawing/2014/main" id="{255B9BCA-2EDD-CD77-131A-EC4C289D11FB}"/>
              </a:ext>
            </a:extLst>
          </p:cNvPr>
          <p:cNvCxnSpPr/>
          <p:nvPr/>
        </p:nvCxnSpPr>
        <p:spPr>
          <a:xfrm>
            <a:off x="310637" y="6565655"/>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31" name="Straight Arrow Connector 30">
            <a:extLst>
              <a:ext uri="{FF2B5EF4-FFF2-40B4-BE49-F238E27FC236}">
                <a16:creationId xmlns:a16="http://schemas.microsoft.com/office/drawing/2014/main" id="{AFCED143-B6DD-0F7A-EB6B-1D27A03ECF95}"/>
              </a:ext>
            </a:extLst>
          </p:cNvPr>
          <p:cNvCxnSpPr>
            <a:cxnSpLocks/>
          </p:cNvCxnSpPr>
          <p:nvPr/>
        </p:nvCxnSpPr>
        <p:spPr>
          <a:xfrm flipV="1">
            <a:off x="3544698" y="1587573"/>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25" name="Straight Arrow Connector 24">
            <a:extLst>
              <a:ext uri="{FF2B5EF4-FFF2-40B4-BE49-F238E27FC236}">
                <a16:creationId xmlns:a16="http://schemas.microsoft.com/office/drawing/2014/main" id="{2F27F0B8-0896-497B-ACCD-24928DDAD8D3}"/>
              </a:ext>
            </a:extLst>
          </p:cNvPr>
          <p:cNvCxnSpPr/>
          <p:nvPr/>
        </p:nvCxnSpPr>
        <p:spPr>
          <a:xfrm>
            <a:off x="1168711" y="2174209"/>
            <a:ext cx="0" cy="3396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 name="Straight Arrow Connector 2">
            <a:extLst>
              <a:ext uri="{FF2B5EF4-FFF2-40B4-BE49-F238E27FC236}">
                <a16:creationId xmlns:a16="http://schemas.microsoft.com/office/drawing/2014/main" id="{BDFDACCB-EB0B-8CDF-EE03-620BAA1DD7F6}"/>
              </a:ext>
            </a:extLst>
          </p:cNvPr>
          <p:cNvCxnSpPr>
            <a:cxnSpLocks/>
          </p:cNvCxnSpPr>
          <p:nvPr/>
        </p:nvCxnSpPr>
        <p:spPr>
          <a:xfrm>
            <a:off x="2480365" y="4704917"/>
            <a:ext cx="654721"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2ECB960E-E49E-CEDA-F3B6-15D550BAA3B3}"/>
              </a:ext>
            </a:extLst>
          </p:cNvPr>
          <p:cNvSpPr txBox="1"/>
          <p:nvPr/>
        </p:nvSpPr>
        <p:spPr>
          <a:xfrm>
            <a:off x="3374054" y="4585449"/>
            <a:ext cx="2217274"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,12</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-dihydroxy-4-cholesten-3-one</a:t>
            </a:r>
          </a:p>
        </p:txBody>
      </p:sp>
      <p:sp>
        <p:nvSpPr>
          <p:cNvPr id="9" name="TextBox 8">
            <a:extLst>
              <a:ext uri="{FF2B5EF4-FFF2-40B4-BE49-F238E27FC236}">
                <a16:creationId xmlns:a16="http://schemas.microsoft.com/office/drawing/2014/main" id="{8799A929-BC84-CEC6-0565-EB9339569B40}"/>
              </a:ext>
            </a:extLst>
          </p:cNvPr>
          <p:cNvSpPr txBox="1"/>
          <p:nvPr/>
        </p:nvSpPr>
        <p:spPr>
          <a:xfrm>
            <a:off x="377947" y="7833966"/>
            <a:ext cx="6009228" cy="1107996"/>
          </a:xfrm>
          <a:prstGeom prst="rect">
            <a:avLst/>
          </a:prstGeom>
          <a:noFill/>
        </p:spPr>
        <p:txBody>
          <a:bodyPr wrap="square" rtlCol="0">
            <a:spAutoFit/>
          </a:bodyPr>
          <a:lstStyle/>
          <a:p>
            <a:r>
              <a:rPr lang="en-GB" sz="1100" b="1" dirty="0">
                <a:latin typeface="Aptos" panose="020B0004020202020204" pitchFamily="34" charset="0"/>
              </a:rPr>
              <a:t>Supplementary Figure 2.</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HSD3B7 </a:t>
            </a:r>
            <a:r>
              <a:rPr lang="en-GB" sz="1100" dirty="0">
                <a:latin typeface="Aptos" panose="020B0004020202020204" pitchFamily="34" charset="0"/>
              </a:rPr>
              <a:t>mutation, leading to 3</a:t>
            </a:r>
            <a:r>
              <a:rPr lang="el-GR" sz="1100" dirty="0">
                <a:latin typeface="Aptos" panose="020B0004020202020204" pitchFamily="34" charset="0"/>
              </a:rPr>
              <a:t>β</a:t>
            </a:r>
            <a:r>
              <a:rPr lang="en-GB" sz="1100" dirty="0">
                <a:latin typeface="Aptos" panose="020B0004020202020204" pitchFamily="34" charset="0"/>
              </a:rPr>
              <a:t>-hydroxy-</a:t>
            </a:r>
            <a:r>
              <a:rPr lang="el-GR" sz="1100" dirty="0">
                <a:latin typeface="Aptos" panose="020B0004020202020204" pitchFamily="34" charset="0"/>
              </a:rPr>
              <a:t>Δ</a:t>
            </a:r>
            <a:r>
              <a:rPr lang="en-GB" sz="1100" dirty="0">
                <a:latin typeface="Aptos" panose="020B0004020202020204" pitchFamily="34" charset="0"/>
              </a:rPr>
              <a:t>5-C27-steroid dehydrogenase (3</a:t>
            </a:r>
            <a:r>
              <a:rPr lang="el-GR" sz="1100" dirty="0">
                <a:latin typeface="Aptos" panose="020B0004020202020204" pitchFamily="34" charset="0"/>
              </a:rPr>
              <a:t>β</a:t>
            </a:r>
            <a:r>
              <a:rPr lang="en-GB" sz="1100" dirty="0">
                <a:latin typeface="Aptos" panose="020B0004020202020204" pitchFamily="34" charset="0"/>
              </a:rPr>
              <a:t>-HSDH) deficiency. Due to a block in the pathway, individuals are unable to produce sufficient cholic acid and chenodeoxycholic, and their glycine and taurine conjugates. Instead, there is production and accumulation of abnormal monounsaturated bile acids conjugated to  sulphate, and/or glycine or taurine.</a:t>
            </a:r>
            <a:endParaRPr lang="en-GB" sz="1100" b="1" dirty="0">
              <a:latin typeface="Aptos" panose="020B0004020202020204" pitchFamily="34" charset="0"/>
            </a:endParaRPr>
          </a:p>
        </p:txBody>
      </p:sp>
      <p:graphicFrame>
        <p:nvGraphicFramePr>
          <p:cNvPr id="5" name="Object 4">
            <a:extLst>
              <a:ext uri="{FF2B5EF4-FFF2-40B4-BE49-F238E27FC236}">
                <a16:creationId xmlns:a16="http://schemas.microsoft.com/office/drawing/2014/main" id="{5E015C6C-29FE-83B7-3135-564CC4524010}"/>
              </a:ext>
            </a:extLst>
          </p:cNvPr>
          <p:cNvGraphicFramePr>
            <a:graphicFrameLocks noChangeAspect="1"/>
          </p:cNvGraphicFramePr>
          <p:nvPr>
            <p:extLst>
              <p:ext uri="{D42A27DB-BD31-4B8C-83A1-F6EECF244321}">
                <p14:modId xmlns:p14="http://schemas.microsoft.com/office/powerpoint/2010/main" val="3690347828"/>
              </p:ext>
            </p:extLst>
          </p:nvPr>
        </p:nvGraphicFramePr>
        <p:xfrm>
          <a:off x="3961814" y="1068427"/>
          <a:ext cx="1456046" cy="881942"/>
        </p:xfrm>
        <a:graphic>
          <a:graphicData uri="http://schemas.openxmlformats.org/presentationml/2006/ole">
            <mc:AlternateContent xmlns:mc="http://schemas.openxmlformats.org/markup-compatibility/2006">
              <mc:Choice xmlns:v="urn:schemas-microsoft-com:vml" Requires="v">
                <p:oleObj name="CS ChemDraw 64-bit Drawing" r:id="rId2" imgW="2334727" imgH="1413995" progId="ChemDraw_x64.Document.6.0">
                  <p:embed/>
                </p:oleObj>
              </mc:Choice>
              <mc:Fallback>
                <p:oleObj name="CS ChemDraw 64-bit Drawing" r:id="rId2" imgW="2334727" imgH="1413995" progId="ChemDraw_x64.Document.6.0">
                  <p:embed/>
                  <p:pic>
                    <p:nvPicPr>
                      <p:cNvPr id="5" name="Object 4">
                        <a:extLst>
                          <a:ext uri="{FF2B5EF4-FFF2-40B4-BE49-F238E27FC236}">
                            <a16:creationId xmlns:a16="http://schemas.microsoft.com/office/drawing/2014/main" id="{5E015C6C-29FE-83B7-3135-564CC4524010}"/>
                          </a:ext>
                        </a:extLst>
                      </p:cNvPr>
                      <p:cNvPicPr/>
                      <p:nvPr/>
                    </p:nvPicPr>
                    <p:blipFill>
                      <a:blip r:embed="rId3"/>
                      <a:stretch>
                        <a:fillRect/>
                      </a:stretch>
                    </p:blipFill>
                    <p:spPr>
                      <a:xfrm>
                        <a:off x="3961814" y="1068427"/>
                        <a:ext cx="1456046" cy="88194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ACC4A252-D253-9626-9DEC-772F9DF54F70}"/>
              </a:ext>
            </a:extLst>
          </p:cNvPr>
          <p:cNvGraphicFramePr>
            <a:graphicFrameLocks noChangeAspect="1"/>
          </p:cNvGraphicFramePr>
          <p:nvPr>
            <p:extLst>
              <p:ext uri="{D42A27DB-BD31-4B8C-83A1-F6EECF244321}">
                <p14:modId xmlns:p14="http://schemas.microsoft.com/office/powerpoint/2010/main" val="2205990357"/>
              </p:ext>
            </p:extLst>
          </p:nvPr>
        </p:nvGraphicFramePr>
        <p:xfrm>
          <a:off x="459611" y="5098759"/>
          <a:ext cx="1755408" cy="1244322"/>
        </p:xfrm>
        <a:graphic>
          <a:graphicData uri="http://schemas.openxmlformats.org/presentationml/2006/ole">
            <mc:AlternateContent xmlns:mc="http://schemas.openxmlformats.org/markup-compatibility/2006">
              <mc:Choice xmlns:v="urn:schemas-microsoft-com:vml" Requires="v">
                <p:oleObj name="CS ChemDraw 64-bit Drawing" r:id="rId4" imgW="2045270" imgH="1448908" progId="ChemDraw_x64.Document.6.0">
                  <p:embed/>
                </p:oleObj>
              </mc:Choice>
              <mc:Fallback>
                <p:oleObj name="CS ChemDraw 64-bit Drawing" r:id="rId4" imgW="2045270" imgH="1448908" progId="ChemDraw_x64.Document.6.0">
                  <p:embed/>
                  <p:pic>
                    <p:nvPicPr>
                      <p:cNvPr id="10" name="Object 9">
                        <a:extLst>
                          <a:ext uri="{FF2B5EF4-FFF2-40B4-BE49-F238E27FC236}">
                            <a16:creationId xmlns:a16="http://schemas.microsoft.com/office/drawing/2014/main" id="{ACC4A252-D253-9626-9DEC-772F9DF54F70}"/>
                          </a:ext>
                        </a:extLst>
                      </p:cNvPr>
                      <p:cNvPicPr/>
                      <p:nvPr/>
                    </p:nvPicPr>
                    <p:blipFill>
                      <a:blip r:embed="rId5"/>
                      <a:stretch>
                        <a:fillRect/>
                      </a:stretch>
                    </p:blipFill>
                    <p:spPr>
                      <a:xfrm>
                        <a:off x="459611" y="5098759"/>
                        <a:ext cx="1755408" cy="1244322"/>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B4F463BB-A8FB-DB09-59EE-CBACB77E6118}"/>
              </a:ext>
            </a:extLst>
          </p:cNvPr>
          <p:cNvGraphicFramePr>
            <a:graphicFrameLocks noChangeAspect="1"/>
          </p:cNvGraphicFramePr>
          <p:nvPr>
            <p:extLst>
              <p:ext uri="{D42A27DB-BD31-4B8C-83A1-F6EECF244321}">
                <p14:modId xmlns:p14="http://schemas.microsoft.com/office/powerpoint/2010/main" val="2155822674"/>
              </p:ext>
            </p:extLst>
          </p:nvPr>
        </p:nvGraphicFramePr>
        <p:xfrm>
          <a:off x="3761050" y="5026864"/>
          <a:ext cx="1800266" cy="1276120"/>
        </p:xfrm>
        <a:graphic>
          <a:graphicData uri="http://schemas.openxmlformats.org/presentationml/2006/ole">
            <mc:AlternateContent xmlns:mc="http://schemas.openxmlformats.org/markup-compatibility/2006">
              <mc:Choice xmlns:v="urn:schemas-microsoft-com:vml" Requires="v">
                <p:oleObj name="CS ChemDraw 64-bit Drawing" r:id="rId6" imgW="2045270" imgH="1448908" progId="ChemDraw_x64.Document.6.0">
                  <p:embed/>
                </p:oleObj>
              </mc:Choice>
              <mc:Fallback>
                <p:oleObj name="CS ChemDraw 64-bit Drawing" r:id="rId6" imgW="2045270" imgH="1448908" progId="ChemDraw_x64.Document.6.0">
                  <p:embed/>
                  <p:pic>
                    <p:nvPicPr>
                      <p:cNvPr id="11" name="Object 10">
                        <a:extLst>
                          <a:ext uri="{FF2B5EF4-FFF2-40B4-BE49-F238E27FC236}">
                            <a16:creationId xmlns:a16="http://schemas.microsoft.com/office/drawing/2014/main" id="{B4F463BB-A8FB-DB09-59EE-CBACB77E6118}"/>
                          </a:ext>
                        </a:extLst>
                      </p:cNvPr>
                      <p:cNvPicPr/>
                      <p:nvPr/>
                    </p:nvPicPr>
                    <p:blipFill>
                      <a:blip r:embed="rId7"/>
                      <a:stretch>
                        <a:fillRect/>
                      </a:stretch>
                    </p:blipFill>
                    <p:spPr>
                      <a:xfrm>
                        <a:off x="3761050" y="5026864"/>
                        <a:ext cx="1800266" cy="1276120"/>
                      </a:xfrm>
                      <a:prstGeom prst="rect">
                        <a:avLst/>
                      </a:prstGeom>
                    </p:spPr>
                  </p:pic>
                </p:oleObj>
              </mc:Fallback>
            </mc:AlternateContent>
          </a:graphicData>
        </a:graphic>
      </p:graphicFrame>
      <p:cxnSp>
        <p:nvCxnSpPr>
          <p:cNvPr id="12" name="Straight Arrow Connector 11">
            <a:extLst>
              <a:ext uri="{FF2B5EF4-FFF2-40B4-BE49-F238E27FC236}">
                <a16:creationId xmlns:a16="http://schemas.microsoft.com/office/drawing/2014/main" id="{E8FCAA9B-6490-BD45-F6D4-8ECAEE44D657}"/>
              </a:ext>
            </a:extLst>
          </p:cNvPr>
          <p:cNvCxnSpPr>
            <a:cxnSpLocks/>
          </p:cNvCxnSpPr>
          <p:nvPr/>
        </p:nvCxnSpPr>
        <p:spPr>
          <a:xfrm flipV="1">
            <a:off x="3544698" y="2594180"/>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graphicFrame>
        <p:nvGraphicFramePr>
          <p:cNvPr id="24" name="Object 23">
            <a:extLst>
              <a:ext uri="{FF2B5EF4-FFF2-40B4-BE49-F238E27FC236}">
                <a16:creationId xmlns:a16="http://schemas.microsoft.com/office/drawing/2014/main" id="{92F2FC9C-27D7-BAF0-EDB1-2DCEF7CD5E29}"/>
              </a:ext>
            </a:extLst>
          </p:cNvPr>
          <p:cNvGraphicFramePr>
            <a:graphicFrameLocks noChangeAspect="1"/>
          </p:cNvGraphicFramePr>
          <p:nvPr>
            <p:extLst>
              <p:ext uri="{D42A27DB-BD31-4B8C-83A1-F6EECF244321}">
                <p14:modId xmlns:p14="http://schemas.microsoft.com/office/powerpoint/2010/main" val="884613791"/>
              </p:ext>
            </p:extLst>
          </p:nvPr>
        </p:nvGraphicFramePr>
        <p:xfrm>
          <a:off x="458992" y="777479"/>
          <a:ext cx="1438198" cy="1025183"/>
        </p:xfrm>
        <a:graphic>
          <a:graphicData uri="http://schemas.openxmlformats.org/presentationml/2006/ole">
            <mc:AlternateContent xmlns:mc="http://schemas.openxmlformats.org/markup-compatibility/2006">
              <mc:Choice xmlns:v="urn:schemas-microsoft-com:vml" Requires="v">
                <p:oleObj name="CS ChemDraw 64-bit Drawing" r:id="rId8" imgW="2017486" imgH="1438517" progId="ChemDraw_x64.Document.6.0">
                  <p:embed/>
                </p:oleObj>
              </mc:Choice>
              <mc:Fallback>
                <p:oleObj name="CS ChemDraw 64-bit Drawing" r:id="rId8" imgW="2017486" imgH="1438517" progId="ChemDraw_x64.Document.6.0">
                  <p:embed/>
                  <p:pic>
                    <p:nvPicPr>
                      <p:cNvPr id="24" name="Object 23">
                        <a:extLst>
                          <a:ext uri="{FF2B5EF4-FFF2-40B4-BE49-F238E27FC236}">
                            <a16:creationId xmlns:a16="http://schemas.microsoft.com/office/drawing/2014/main" id="{92F2FC9C-27D7-BAF0-EDB1-2DCEF7CD5E29}"/>
                          </a:ext>
                        </a:extLst>
                      </p:cNvPr>
                      <p:cNvPicPr/>
                      <p:nvPr/>
                    </p:nvPicPr>
                    <p:blipFill>
                      <a:blip r:embed="rId9"/>
                      <a:stretch>
                        <a:fillRect/>
                      </a:stretch>
                    </p:blipFill>
                    <p:spPr>
                      <a:xfrm>
                        <a:off x="458992" y="777479"/>
                        <a:ext cx="1438198" cy="1025183"/>
                      </a:xfrm>
                      <a:prstGeom prst="rect">
                        <a:avLst/>
                      </a:prstGeom>
                    </p:spPr>
                  </p:pic>
                </p:oleObj>
              </mc:Fallback>
            </mc:AlternateContent>
          </a:graphicData>
        </a:graphic>
      </p:graphicFrame>
      <p:graphicFrame>
        <p:nvGraphicFramePr>
          <p:cNvPr id="33" name="Object 32">
            <a:extLst>
              <a:ext uri="{FF2B5EF4-FFF2-40B4-BE49-F238E27FC236}">
                <a16:creationId xmlns:a16="http://schemas.microsoft.com/office/drawing/2014/main" id="{3BD69928-8A6C-7434-D0F2-556B753F70D7}"/>
              </a:ext>
            </a:extLst>
          </p:cNvPr>
          <p:cNvGraphicFramePr>
            <a:graphicFrameLocks noChangeAspect="1"/>
          </p:cNvGraphicFramePr>
          <p:nvPr>
            <p:extLst>
              <p:ext uri="{D42A27DB-BD31-4B8C-83A1-F6EECF244321}">
                <p14:modId xmlns:p14="http://schemas.microsoft.com/office/powerpoint/2010/main" val="3826731919"/>
              </p:ext>
            </p:extLst>
          </p:nvPr>
        </p:nvGraphicFramePr>
        <p:xfrm>
          <a:off x="458992" y="2321654"/>
          <a:ext cx="1514540" cy="1079602"/>
        </p:xfrm>
        <a:graphic>
          <a:graphicData uri="http://schemas.openxmlformats.org/presentationml/2006/ole">
            <mc:AlternateContent xmlns:mc="http://schemas.openxmlformats.org/markup-compatibility/2006">
              <mc:Choice xmlns:v="urn:schemas-microsoft-com:vml" Requires="v">
                <p:oleObj name="CS ChemDraw 64-bit Drawing" r:id="rId10" imgW="2017486" imgH="1438517" progId="ChemDraw_x64.Document.6.0">
                  <p:embed/>
                </p:oleObj>
              </mc:Choice>
              <mc:Fallback>
                <p:oleObj name="CS ChemDraw 64-bit Drawing" r:id="rId10" imgW="2017486" imgH="1438517" progId="ChemDraw_x64.Document.6.0">
                  <p:embed/>
                  <p:pic>
                    <p:nvPicPr>
                      <p:cNvPr id="33" name="Object 32">
                        <a:extLst>
                          <a:ext uri="{FF2B5EF4-FFF2-40B4-BE49-F238E27FC236}">
                            <a16:creationId xmlns:a16="http://schemas.microsoft.com/office/drawing/2014/main" id="{3BD69928-8A6C-7434-D0F2-556B753F70D7}"/>
                          </a:ext>
                        </a:extLst>
                      </p:cNvPr>
                      <p:cNvPicPr/>
                      <p:nvPr/>
                    </p:nvPicPr>
                    <p:blipFill>
                      <a:blip r:embed="rId11"/>
                      <a:stretch>
                        <a:fillRect/>
                      </a:stretch>
                    </p:blipFill>
                    <p:spPr>
                      <a:xfrm>
                        <a:off x="458992" y="2321654"/>
                        <a:ext cx="1514540" cy="1079602"/>
                      </a:xfrm>
                      <a:prstGeom prst="rect">
                        <a:avLst/>
                      </a:prstGeom>
                    </p:spPr>
                  </p:pic>
                </p:oleObj>
              </mc:Fallback>
            </mc:AlternateContent>
          </a:graphicData>
        </a:graphic>
      </p:graphicFrame>
    </p:spTree>
    <p:extLst>
      <p:ext uri="{BB962C8B-B14F-4D97-AF65-F5344CB8AC3E}">
        <p14:creationId xmlns:p14="http://schemas.microsoft.com/office/powerpoint/2010/main" val="2093798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A11A-525F-C6D5-F0C9-BC7A9B3155F7}"/>
              </a:ext>
            </a:extLst>
          </p:cNvPr>
          <p:cNvSpPr>
            <a:spLocks noGrp="1"/>
          </p:cNvSpPr>
          <p:nvPr>
            <p:ph type="title"/>
          </p:nvPr>
        </p:nvSpPr>
        <p:spPr>
          <a:xfrm>
            <a:off x="685800" y="124418"/>
            <a:ext cx="5837340" cy="620380"/>
          </a:xfrm>
        </p:spPr>
        <p:txBody>
          <a:bodyPr>
            <a:normAutofit/>
          </a:bodyPr>
          <a:lstStyle/>
          <a:p>
            <a:r>
              <a:rPr lang="el-GR" sz="1400" b="1" dirty="0">
                <a:latin typeface="Aptos" panose="020B0004020202020204" pitchFamily="34" charset="0"/>
              </a:rPr>
              <a:t>Δ</a:t>
            </a:r>
            <a:r>
              <a:rPr lang="en-GB" sz="1400" b="1" dirty="0">
                <a:latin typeface="Aptos" panose="020B0004020202020204" pitchFamily="34" charset="0"/>
              </a:rPr>
              <a:t>4-3-Oxosteroid-5</a:t>
            </a:r>
            <a:r>
              <a:rPr lang="el-GR" sz="1400" b="1" dirty="0">
                <a:latin typeface="Aptos" panose="020B0004020202020204" pitchFamily="34" charset="0"/>
              </a:rPr>
              <a:t>β</a:t>
            </a:r>
            <a:r>
              <a:rPr lang="en-GB" sz="1400" b="1" dirty="0">
                <a:latin typeface="Aptos" panose="020B0004020202020204" pitchFamily="34" charset="0"/>
              </a:rPr>
              <a:t>-Reductase deficiency (5</a:t>
            </a:r>
            <a:r>
              <a:rPr lang="el-GR" sz="1400" b="1" dirty="0">
                <a:latin typeface="Aptos" panose="020B0004020202020204" pitchFamily="34" charset="0"/>
              </a:rPr>
              <a:t>β</a:t>
            </a:r>
            <a:r>
              <a:rPr lang="en-GB" sz="1400" b="1" dirty="0">
                <a:latin typeface="Aptos" panose="020B0004020202020204" pitchFamily="34" charset="0"/>
              </a:rPr>
              <a:t>-reductase deficiency, </a:t>
            </a:r>
            <a:r>
              <a:rPr lang="en-GB" sz="1400" b="1" i="1" dirty="0">
                <a:latin typeface="Aptos" panose="020B0004020202020204" pitchFamily="34" charset="0"/>
              </a:rPr>
              <a:t>AKR1D1</a:t>
            </a:r>
            <a:r>
              <a:rPr lang="en-GB" sz="1400" b="1" dirty="0">
                <a:latin typeface="Aptos" panose="020B0004020202020204" pitchFamily="34" charset="0"/>
              </a:rPr>
              <a:t> mutations)</a:t>
            </a:r>
          </a:p>
        </p:txBody>
      </p:sp>
      <p:sp>
        <p:nvSpPr>
          <p:cNvPr id="4" name="TextBox 3">
            <a:extLst>
              <a:ext uri="{FF2B5EF4-FFF2-40B4-BE49-F238E27FC236}">
                <a16:creationId xmlns:a16="http://schemas.microsoft.com/office/drawing/2014/main" id="{0342EC59-5144-AE04-0FBC-1D79C9ED7483}"/>
              </a:ext>
            </a:extLst>
          </p:cNvPr>
          <p:cNvSpPr txBox="1"/>
          <p:nvPr/>
        </p:nvSpPr>
        <p:spPr>
          <a:xfrm>
            <a:off x="1529608" y="774508"/>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C402EE05-E466-59AF-A1E4-3F99237FCD31}"/>
              </a:ext>
            </a:extLst>
          </p:cNvPr>
          <p:cNvSpPr txBox="1"/>
          <p:nvPr/>
        </p:nvSpPr>
        <p:spPr>
          <a:xfrm>
            <a:off x="1339416" y="1491926"/>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sp>
        <p:nvSpPr>
          <p:cNvPr id="13" name="Rectangle 12">
            <a:extLst>
              <a:ext uri="{FF2B5EF4-FFF2-40B4-BE49-F238E27FC236}">
                <a16:creationId xmlns:a16="http://schemas.microsoft.com/office/drawing/2014/main" id="{92513765-56B1-0FFA-A76D-5986614AE0FE}"/>
              </a:ext>
            </a:extLst>
          </p:cNvPr>
          <p:cNvSpPr/>
          <p:nvPr/>
        </p:nvSpPr>
        <p:spPr>
          <a:xfrm>
            <a:off x="1676030" y="3967629"/>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BBCFB663-6490-16B9-B7EE-102FBA1A6575}"/>
              </a:ext>
            </a:extLst>
          </p:cNvPr>
          <p:cNvSpPr txBox="1"/>
          <p:nvPr/>
        </p:nvSpPr>
        <p:spPr>
          <a:xfrm>
            <a:off x="876201" y="3544614"/>
            <a:ext cx="1867819"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-hydroxy-4-cholesten-3-one</a:t>
            </a:r>
          </a:p>
        </p:txBody>
      </p:sp>
      <p:sp>
        <p:nvSpPr>
          <p:cNvPr id="17" name="TextBox 16">
            <a:extLst>
              <a:ext uri="{FF2B5EF4-FFF2-40B4-BE49-F238E27FC236}">
                <a16:creationId xmlns:a16="http://schemas.microsoft.com/office/drawing/2014/main" id="{C37B5EF9-E29C-5F59-8D55-5A050FCD040A}"/>
              </a:ext>
            </a:extLst>
          </p:cNvPr>
          <p:cNvSpPr txBox="1"/>
          <p:nvPr/>
        </p:nvSpPr>
        <p:spPr>
          <a:xfrm>
            <a:off x="2883270" y="3922366"/>
            <a:ext cx="1238251" cy="246221"/>
          </a:xfrm>
          <a:prstGeom prst="rect">
            <a:avLst/>
          </a:prstGeom>
          <a:noFill/>
        </p:spPr>
        <p:txBody>
          <a:bodyPr wrap="square" rtlCol="0">
            <a:spAutoFit/>
          </a:bodyPr>
          <a:lstStyle/>
          <a:p>
            <a:r>
              <a:rPr lang="en-GB" sz="1000" i="1" dirty="0">
                <a:latin typeface="Aptos" panose="020B0004020202020204" pitchFamily="34" charset="0"/>
              </a:rPr>
              <a:t>AKR1D1</a:t>
            </a:r>
            <a:r>
              <a:rPr lang="en-GB" sz="1000" dirty="0">
                <a:latin typeface="Aptos" panose="020B0004020202020204" pitchFamily="34" charset="0"/>
              </a:rPr>
              <a:t> mutations</a:t>
            </a:r>
          </a:p>
        </p:txBody>
      </p:sp>
      <p:cxnSp>
        <p:nvCxnSpPr>
          <p:cNvPr id="22" name="Straight Arrow Connector 21">
            <a:extLst>
              <a:ext uri="{FF2B5EF4-FFF2-40B4-BE49-F238E27FC236}">
                <a16:creationId xmlns:a16="http://schemas.microsoft.com/office/drawing/2014/main" id="{F746FC3A-B812-1D9C-4276-6E0F90A2003C}"/>
              </a:ext>
            </a:extLst>
          </p:cNvPr>
          <p:cNvCxnSpPr>
            <a:cxnSpLocks/>
          </p:cNvCxnSpPr>
          <p:nvPr/>
        </p:nvCxnSpPr>
        <p:spPr>
          <a:xfrm flipH="1">
            <a:off x="1818904" y="4737477"/>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6B81AAF2-CFB2-760B-01F4-4454728C7636}"/>
              </a:ext>
            </a:extLst>
          </p:cNvPr>
          <p:cNvSpPr txBox="1"/>
          <p:nvPr/>
        </p:nvSpPr>
        <p:spPr>
          <a:xfrm>
            <a:off x="4252273" y="6128753"/>
            <a:ext cx="1110871" cy="707886"/>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cxnSp>
        <p:nvCxnSpPr>
          <p:cNvPr id="26" name="Straight Arrow Connector 25">
            <a:extLst>
              <a:ext uri="{FF2B5EF4-FFF2-40B4-BE49-F238E27FC236}">
                <a16:creationId xmlns:a16="http://schemas.microsoft.com/office/drawing/2014/main" id="{440DF601-E42A-CAB1-5882-0F3A930ECCD4}"/>
              </a:ext>
            </a:extLst>
          </p:cNvPr>
          <p:cNvCxnSpPr>
            <a:cxnSpLocks/>
          </p:cNvCxnSpPr>
          <p:nvPr/>
        </p:nvCxnSpPr>
        <p:spPr>
          <a:xfrm flipH="1">
            <a:off x="4907013" y="4681600"/>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A6761AE1-EF4A-4560-43BE-171DE4C6B8A4}"/>
              </a:ext>
            </a:extLst>
          </p:cNvPr>
          <p:cNvSpPr txBox="1"/>
          <p:nvPr/>
        </p:nvSpPr>
        <p:spPr>
          <a:xfrm>
            <a:off x="984632" y="6060991"/>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29" name="Straight Arrow Connector 28">
            <a:extLst>
              <a:ext uri="{FF2B5EF4-FFF2-40B4-BE49-F238E27FC236}">
                <a16:creationId xmlns:a16="http://schemas.microsoft.com/office/drawing/2014/main" id="{DD9291F7-7F80-52EE-A1ED-2CF854471BB1}"/>
              </a:ext>
            </a:extLst>
          </p:cNvPr>
          <p:cNvCxnSpPr/>
          <p:nvPr/>
        </p:nvCxnSpPr>
        <p:spPr>
          <a:xfrm>
            <a:off x="4071834" y="6164458"/>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a:extLst>
              <a:ext uri="{FF2B5EF4-FFF2-40B4-BE49-F238E27FC236}">
                <a16:creationId xmlns:a16="http://schemas.microsoft.com/office/drawing/2014/main" id="{255B9BCA-2EDD-CD77-131A-EC4C289D11FB}"/>
              </a:ext>
            </a:extLst>
          </p:cNvPr>
          <p:cNvCxnSpPr/>
          <p:nvPr/>
        </p:nvCxnSpPr>
        <p:spPr>
          <a:xfrm>
            <a:off x="919032" y="6148383"/>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550C9232-02AA-5B77-A500-076FCC8C2A46}"/>
              </a:ext>
            </a:extLst>
          </p:cNvPr>
          <p:cNvSpPr txBox="1"/>
          <p:nvPr/>
        </p:nvSpPr>
        <p:spPr>
          <a:xfrm>
            <a:off x="4047947" y="3542244"/>
            <a:ext cx="2217274" cy="246221"/>
          </a:xfrm>
          <a:prstGeom prst="rect">
            <a:avLst/>
          </a:prstGeom>
          <a:noFill/>
        </p:spPr>
        <p:txBody>
          <a:bodyPr wrap="none" rtlCol="0">
            <a:spAutoFit/>
          </a:bodyPr>
          <a:lstStyle/>
          <a:p>
            <a:r>
              <a:rPr lang="en-GB" sz="1000" dirty="0">
                <a:latin typeface="Aptos" panose="020B0004020202020204" pitchFamily="34" charset="0"/>
              </a:rPr>
              <a:t>7α,12</a:t>
            </a:r>
            <a:r>
              <a:rPr lang="el-GR" sz="1000" dirty="0">
                <a:latin typeface="Aptos" panose="020B0004020202020204" pitchFamily="34" charset="0"/>
              </a:rPr>
              <a:t>α</a:t>
            </a:r>
            <a:r>
              <a:rPr lang="en-GB" sz="1000" dirty="0">
                <a:latin typeface="Aptos" panose="020B0004020202020204" pitchFamily="34" charset="0"/>
              </a:rPr>
              <a:t>-dihydroxy-4-cholesten-3-one</a:t>
            </a:r>
          </a:p>
        </p:txBody>
      </p:sp>
      <p:cxnSp>
        <p:nvCxnSpPr>
          <p:cNvPr id="9" name="Straight Arrow Connector 8">
            <a:extLst>
              <a:ext uri="{FF2B5EF4-FFF2-40B4-BE49-F238E27FC236}">
                <a16:creationId xmlns:a16="http://schemas.microsoft.com/office/drawing/2014/main" id="{3F6E56F3-F1C5-BB74-8A86-7B175B0E0A18}"/>
              </a:ext>
            </a:extLst>
          </p:cNvPr>
          <p:cNvCxnSpPr>
            <a:cxnSpLocks/>
          </p:cNvCxnSpPr>
          <p:nvPr/>
        </p:nvCxnSpPr>
        <p:spPr>
          <a:xfrm>
            <a:off x="3082834" y="3667724"/>
            <a:ext cx="651144"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2174D859-BF07-A72A-2258-67378A7C1A2A}"/>
              </a:ext>
            </a:extLst>
          </p:cNvPr>
          <p:cNvCxnSpPr>
            <a:cxnSpLocks/>
          </p:cNvCxnSpPr>
          <p:nvPr/>
        </p:nvCxnSpPr>
        <p:spPr>
          <a:xfrm flipH="1">
            <a:off x="1818904" y="3829324"/>
            <a:ext cx="2"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3389276F-2DC2-5047-18E7-3D1D82AA1A9F}"/>
              </a:ext>
            </a:extLst>
          </p:cNvPr>
          <p:cNvSpPr txBox="1"/>
          <p:nvPr/>
        </p:nvSpPr>
        <p:spPr>
          <a:xfrm>
            <a:off x="894634" y="4333858"/>
            <a:ext cx="1939955"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-hydroxy-5</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-cholestan-3-one</a:t>
            </a:r>
          </a:p>
        </p:txBody>
      </p:sp>
      <p:cxnSp>
        <p:nvCxnSpPr>
          <p:cNvPr id="18" name="Straight Arrow Connector 17">
            <a:extLst>
              <a:ext uri="{FF2B5EF4-FFF2-40B4-BE49-F238E27FC236}">
                <a16:creationId xmlns:a16="http://schemas.microsoft.com/office/drawing/2014/main" id="{E017010C-1AFD-8920-6201-B6FB7FC3D510}"/>
              </a:ext>
            </a:extLst>
          </p:cNvPr>
          <p:cNvCxnSpPr>
            <a:cxnSpLocks/>
          </p:cNvCxnSpPr>
          <p:nvPr/>
        </p:nvCxnSpPr>
        <p:spPr>
          <a:xfrm flipH="1">
            <a:off x="4893565" y="3837760"/>
            <a:ext cx="3"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BAC0D66E-DA37-65F1-EAD2-95F02BFAC360}"/>
              </a:ext>
            </a:extLst>
          </p:cNvPr>
          <p:cNvSpPr txBox="1"/>
          <p:nvPr/>
        </p:nvSpPr>
        <p:spPr>
          <a:xfrm>
            <a:off x="3762309" y="4333858"/>
            <a:ext cx="2289409"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,12</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-dihydroxy-5</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-cholestan-3-one</a:t>
            </a:r>
          </a:p>
        </p:txBody>
      </p:sp>
      <p:sp>
        <p:nvSpPr>
          <p:cNvPr id="25" name="Rectangle 24">
            <a:extLst>
              <a:ext uri="{FF2B5EF4-FFF2-40B4-BE49-F238E27FC236}">
                <a16:creationId xmlns:a16="http://schemas.microsoft.com/office/drawing/2014/main" id="{8FF0E9A4-0644-D914-128F-98FB6AB81F16}"/>
              </a:ext>
            </a:extLst>
          </p:cNvPr>
          <p:cNvSpPr/>
          <p:nvPr/>
        </p:nvSpPr>
        <p:spPr>
          <a:xfrm>
            <a:off x="4753350" y="3967629"/>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cxnSp>
        <p:nvCxnSpPr>
          <p:cNvPr id="38" name="Straight Arrow Connector 37">
            <a:extLst>
              <a:ext uri="{FF2B5EF4-FFF2-40B4-BE49-F238E27FC236}">
                <a16:creationId xmlns:a16="http://schemas.microsoft.com/office/drawing/2014/main" id="{75A7CC70-8462-5738-7971-7096B3BB713A}"/>
              </a:ext>
            </a:extLst>
          </p:cNvPr>
          <p:cNvCxnSpPr>
            <a:cxnSpLocks/>
          </p:cNvCxnSpPr>
          <p:nvPr/>
        </p:nvCxnSpPr>
        <p:spPr>
          <a:xfrm>
            <a:off x="1885257" y="1028424"/>
            <a:ext cx="0" cy="4700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3E7BC7CC-001B-8B62-8B8B-E49D9E705251}"/>
              </a:ext>
            </a:extLst>
          </p:cNvPr>
          <p:cNvCxnSpPr>
            <a:cxnSpLocks/>
          </p:cNvCxnSpPr>
          <p:nvPr/>
        </p:nvCxnSpPr>
        <p:spPr>
          <a:xfrm>
            <a:off x="1876186" y="1819103"/>
            <a:ext cx="0" cy="4700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4" name="Connector: Elbow 43">
            <a:extLst>
              <a:ext uri="{FF2B5EF4-FFF2-40B4-BE49-F238E27FC236}">
                <a16:creationId xmlns:a16="http://schemas.microsoft.com/office/drawing/2014/main" id="{43A43E63-ADA1-9E7D-A950-AD5307C2125B}"/>
              </a:ext>
            </a:extLst>
          </p:cNvPr>
          <p:cNvCxnSpPr>
            <a:cxnSpLocks/>
            <a:stCxn id="16" idx="1"/>
          </p:cNvCxnSpPr>
          <p:nvPr/>
        </p:nvCxnSpPr>
        <p:spPr>
          <a:xfrm rot="10800000" flipV="1">
            <a:off x="365761" y="3667725"/>
            <a:ext cx="510441" cy="299904"/>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50" name="Connector: Elbow 49">
            <a:extLst>
              <a:ext uri="{FF2B5EF4-FFF2-40B4-BE49-F238E27FC236}">
                <a16:creationId xmlns:a16="http://schemas.microsoft.com/office/drawing/2014/main" id="{432E6399-AF07-090E-0122-A3BDDA9B549D}"/>
              </a:ext>
            </a:extLst>
          </p:cNvPr>
          <p:cNvCxnSpPr/>
          <p:nvPr/>
        </p:nvCxnSpPr>
        <p:spPr>
          <a:xfrm rot="16200000" flipH="1">
            <a:off x="-1355181" y="5688570"/>
            <a:ext cx="3868603" cy="426720"/>
          </a:xfrm>
          <a:prstGeom prst="bentConnector3">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51" name="TextBox 50">
            <a:extLst>
              <a:ext uri="{FF2B5EF4-FFF2-40B4-BE49-F238E27FC236}">
                <a16:creationId xmlns:a16="http://schemas.microsoft.com/office/drawing/2014/main" id="{171E7812-7EB7-A88E-BF83-60D21AB3AB63}"/>
              </a:ext>
            </a:extLst>
          </p:cNvPr>
          <p:cNvSpPr txBox="1"/>
          <p:nvPr/>
        </p:nvSpPr>
        <p:spPr>
          <a:xfrm>
            <a:off x="334817" y="8438151"/>
            <a:ext cx="2154757" cy="400110"/>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-hydroxy-3-oxo-4-cholneoic acid,</a:t>
            </a:r>
          </a:p>
          <a:p>
            <a:r>
              <a:rPr lang="en-GB" sz="1000" dirty="0">
                <a:latin typeface="Aptos" panose="020B0004020202020204" pitchFamily="34" charset="0"/>
              </a:rPr>
              <a:t>glycine and taurine conjugates</a:t>
            </a:r>
          </a:p>
        </p:txBody>
      </p:sp>
      <p:cxnSp>
        <p:nvCxnSpPr>
          <p:cNvPr id="53" name="Connector: Elbow 52">
            <a:extLst>
              <a:ext uri="{FF2B5EF4-FFF2-40B4-BE49-F238E27FC236}">
                <a16:creationId xmlns:a16="http://schemas.microsoft.com/office/drawing/2014/main" id="{AA57F841-9D20-89C4-6DC7-EF6F642162F3}"/>
              </a:ext>
            </a:extLst>
          </p:cNvPr>
          <p:cNvCxnSpPr/>
          <p:nvPr/>
        </p:nvCxnSpPr>
        <p:spPr>
          <a:xfrm>
            <a:off x="6264494" y="3665354"/>
            <a:ext cx="314696" cy="246221"/>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55" name="Connector: Elbow 54">
            <a:extLst>
              <a:ext uri="{FF2B5EF4-FFF2-40B4-BE49-F238E27FC236}">
                <a16:creationId xmlns:a16="http://schemas.microsoft.com/office/drawing/2014/main" id="{6517E42B-E921-648F-9E3C-75D0E686F669}"/>
              </a:ext>
            </a:extLst>
          </p:cNvPr>
          <p:cNvCxnSpPr/>
          <p:nvPr/>
        </p:nvCxnSpPr>
        <p:spPr>
          <a:xfrm rot="5400000">
            <a:off x="4353126" y="5610167"/>
            <a:ext cx="3924657" cy="527472"/>
          </a:xfrm>
          <a:prstGeom prst="bentConnector3">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56" name="TextBox 55">
            <a:extLst>
              <a:ext uri="{FF2B5EF4-FFF2-40B4-BE49-F238E27FC236}">
                <a16:creationId xmlns:a16="http://schemas.microsoft.com/office/drawing/2014/main" id="{7ECBBF8A-A66E-7C23-9239-FCD0126B5E6A}"/>
              </a:ext>
            </a:extLst>
          </p:cNvPr>
          <p:cNvSpPr txBox="1"/>
          <p:nvPr/>
        </p:nvSpPr>
        <p:spPr>
          <a:xfrm>
            <a:off x="4121521" y="8445295"/>
            <a:ext cx="2401619" cy="400110"/>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-hydroxy-3-oxo-4-cholneoic acid,</a:t>
            </a:r>
          </a:p>
          <a:p>
            <a:r>
              <a:rPr lang="en-GB" sz="1000" dirty="0">
                <a:latin typeface="Aptos" panose="020B0004020202020204" pitchFamily="34" charset="0"/>
              </a:rPr>
              <a:t>glycine and taurine conjugates</a:t>
            </a:r>
          </a:p>
        </p:txBody>
      </p:sp>
      <p:cxnSp>
        <p:nvCxnSpPr>
          <p:cNvPr id="57" name="Straight Arrow Connector 56">
            <a:extLst>
              <a:ext uri="{FF2B5EF4-FFF2-40B4-BE49-F238E27FC236}">
                <a16:creationId xmlns:a16="http://schemas.microsoft.com/office/drawing/2014/main" id="{72E7629B-2B15-A500-B832-F02AA1AB0DDE}"/>
              </a:ext>
            </a:extLst>
          </p:cNvPr>
          <p:cNvCxnSpPr>
            <a:cxnSpLocks/>
          </p:cNvCxnSpPr>
          <p:nvPr/>
        </p:nvCxnSpPr>
        <p:spPr>
          <a:xfrm flipV="1">
            <a:off x="334817" y="8352898"/>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58" name="Straight Arrow Connector 57">
            <a:extLst>
              <a:ext uri="{FF2B5EF4-FFF2-40B4-BE49-F238E27FC236}">
                <a16:creationId xmlns:a16="http://schemas.microsoft.com/office/drawing/2014/main" id="{59193244-5A10-9729-81C2-69E7E4AC4B04}"/>
              </a:ext>
            </a:extLst>
          </p:cNvPr>
          <p:cNvCxnSpPr>
            <a:cxnSpLocks/>
          </p:cNvCxnSpPr>
          <p:nvPr/>
        </p:nvCxnSpPr>
        <p:spPr>
          <a:xfrm flipV="1">
            <a:off x="4047947" y="8352898"/>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5" name="TextBox 4">
            <a:extLst>
              <a:ext uri="{FF2B5EF4-FFF2-40B4-BE49-F238E27FC236}">
                <a16:creationId xmlns:a16="http://schemas.microsoft.com/office/drawing/2014/main" id="{84CB0C0D-20D3-8339-9131-F53C5D091B51}"/>
              </a:ext>
            </a:extLst>
          </p:cNvPr>
          <p:cNvSpPr txBox="1"/>
          <p:nvPr/>
        </p:nvSpPr>
        <p:spPr>
          <a:xfrm>
            <a:off x="416922" y="9649166"/>
            <a:ext cx="6239910" cy="938719"/>
          </a:xfrm>
          <a:prstGeom prst="rect">
            <a:avLst/>
          </a:prstGeom>
          <a:noFill/>
        </p:spPr>
        <p:txBody>
          <a:bodyPr wrap="square" rtlCol="0">
            <a:spAutoFit/>
          </a:bodyPr>
          <a:lstStyle/>
          <a:p>
            <a:r>
              <a:rPr lang="en-GB" sz="1100" b="1" dirty="0">
                <a:latin typeface="Aptos" panose="020B0004020202020204" pitchFamily="34" charset="0"/>
              </a:rPr>
              <a:t>Supplementary Figure 3.</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AKR1D1 </a:t>
            </a:r>
            <a:r>
              <a:rPr lang="en-GB" sz="1100" dirty="0">
                <a:latin typeface="Aptos" panose="020B0004020202020204" pitchFamily="34" charset="0"/>
              </a:rPr>
              <a:t>mutations, leading to </a:t>
            </a:r>
            <a:r>
              <a:rPr lang="el-GR" sz="1100" dirty="0">
                <a:latin typeface="Aptos" panose="020B0004020202020204" pitchFamily="34" charset="0"/>
              </a:rPr>
              <a:t>Δ</a:t>
            </a:r>
            <a:r>
              <a:rPr lang="en-GB" sz="1100" dirty="0">
                <a:latin typeface="Aptos" panose="020B0004020202020204" pitchFamily="34" charset="0"/>
              </a:rPr>
              <a:t>4-3-oxosteroid-5</a:t>
            </a:r>
            <a:r>
              <a:rPr lang="el-GR" sz="1100" dirty="0">
                <a:latin typeface="Aptos" panose="020B0004020202020204" pitchFamily="34" charset="0"/>
              </a:rPr>
              <a:t>β</a:t>
            </a:r>
            <a:r>
              <a:rPr lang="en-GB" sz="1100" dirty="0">
                <a:latin typeface="Aptos" panose="020B0004020202020204" pitchFamily="34" charset="0"/>
              </a:rPr>
              <a:t>-reductase (5</a:t>
            </a:r>
            <a:r>
              <a:rPr lang="el-GR" sz="1100" dirty="0">
                <a:latin typeface="Aptos" panose="020B0004020202020204" pitchFamily="34" charset="0"/>
              </a:rPr>
              <a:t>β</a:t>
            </a:r>
            <a:r>
              <a:rPr lang="en-GB" sz="1100" dirty="0">
                <a:latin typeface="Aptos" panose="020B0004020202020204" pitchFamily="34" charset="0"/>
              </a:rPr>
              <a:t>-reductase) deficiency. Due to a block in the pathway, individuals are unable to produce sufficient cholic acid and chenodeoxycholic, and their glycine and taurine conjugates. Instead, there is production and accumulation of abnormal 3-oxo-</a:t>
            </a:r>
            <a:r>
              <a:rPr lang="en-GB" sz="1100" dirty="0">
                <a:latin typeface="Symbol" panose="05050102010706020507" pitchFamily="18" charset="2"/>
              </a:rPr>
              <a:t>D</a:t>
            </a:r>
            <a:r>
              <a:rPr lang="en-GB" sz="1100" dirty="0">
                <a:latin typeface="Aptos" panose="020B0004020202020204" pitchFamily="34" charset="0"/>
              </a:rPr>
              <a:t>4  bile acids conjugated to  glycine or taurine.</a:t>
            </a:r>
            <a:endParaRPr lang="en-GB" sz="1100" b="1" dirty="0">
              <a:latin typeface="Aptos" panose="020B0004020202020204" pitchFamily="34" charset="0"/>
            </a:endParaRPr>
          </a:p>
        </p:txBody>
      </p:sp>
      <p:graphicFrame>
        <p:nvGraphicFramePr>
          <p:cNvPr id="6" name="Object 5">
            <a:extLst>
              <a:ext uri="{FF2B5EF4-FFF2-40B4-BE49-F238E27FC236}">
                <a16:creationId xmlns:a16="http://schemas.microsoft.com/office/drawing/2014/main" id="{36F9B6EA-054D-BCD5-0D23-64BCB7CAFD02}"/>
              </a:ext>
            </a:extLst>
          </p:cNvPr>
          <p:cNvGraphicFramePr>
            <a:graphicFrameLocks noChangeAspect="1"/>
          </p:cNvGraphicFramePr>
          <p:nvPr>
            <p:extLst>
              <p:ext uri="{D42A27DB-BD31-4B8C-83A1-F6EECF244321}">
                <p14:modId xmlns:p14="http://schemas.microsoft.com/office/powerpoint/2010/main" val="3008363656"/>
              </p:ext>
            </p:extLst>
          </p:nvPr>
        </p:nvGraphicFramePr>
        <p:xfrm>
          <a:off x="856085" y="1937352"/>
          <a:ext cx="1925637" cy="1438275"/>
        </p:xfrm>
        <a:graphic>
          <a:graphicData uri="http://schemas.openxmlformats.org/presentationml/2006/ole">
            <mc:AlternateContent xmlns:mc="http://schemas.openxmlformats.org/markup-compatibility/2006">
              <mc:Choice xmlns:v="urn:schemas-microsoft-com:vml" Requires="v">
                <p:oleObj name="CS ChemDraw 64-bit Drawing" r:id="rId2" imgW="1925838" imgH="1438517" progId="ChemDraw_x64.Document.6.0">
                  <p:embed/>
                </p:oleObj>
              </mc:Choice>
              <mc:Fallback>
                <p:oleObj name="CS ChemDraw 64-bit Drawing" r:id="rId2" imgW="1925838" imgH="1438517" progId="ChemDraw_x64.Document.6.0">
                  <p:embed/>
                  <p:pic>
                    <p:nvPicPr>
                      <p:cNvPr id="6" name="Object 5">
                        <a:extLst>
                          <a:ext uri="{FF2B5EF4-FFF2-40B4-BE49-F238E27FC236}">
                            <a16:creationId xmlns:a16="http://schemas.microsoft.com/office/drawing/2014/main" id="{36F9B6EA-054D-BCD5-0D23-64BCB7CAFD02}"/>
                          </a:ext>
                        </a:extLst>
                      </p:cNvPr>
                      <p:cNvPicPr/>
                      <p:nvPr/>
                    </p:nvPicPr>
                    <p:blipFill>
                      <a:blip r:embed="rId3"/>
                      <a:stretch>
                        <a:fillRect/>
                      </a:stretch>
                    </p:blipFill>
                    <p:spPr>
                      <a:xfrm>
                        <a:off x="856085" y="1937352"/>
                        <a:ext cx="1925637" cy="143827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ED05DCEF-2E64-1A51-28D7-3E9809698912}"/>
              </a:ext>
            </a:extLst>
          </p:cNvPr>
          <p:cNvGraphicFramePr>
            <a:graphicFrameLocks noChangeAspect="1"/>
          </p:cNvGraphicFramePr>
          <p:nvPr>
            <p:extLst>
              <p:ext uri="{D42A27DB-BD31-4B8C-83A1-F6EECF244321}">
                <p14:modId xmlns:p14="http://schemas.microsoft.com/office/powerpoint/2010/main" val="3114162785"/>
              </p:ext>
            </p:extLst>
          </p:nvPr>
        </p:nvGraphicFramePr>
        <p:xfrm>
          <a:off x="998482" y="4774821"/>
          <a:ext cx="1755408" cy="1244322"/>
        </p:xfrm>
        <a:graphic>
          <a:graphicData uri="http://schemas.openxmlformats.org/presentationml/2006/ole">
            <mc:AlternateContent xmlns:mc="http://schemas.openxmlformats.org/markup-compatibility/2006">
              <mc:Choice xmlns:v="urn:schemas-microsoft-com:vml" Requires="v">
                <p:oleObj name="CS ChemDraw 64-bit Drawing" r:id="rId4" imgW="2045270" imgH="1448908" progId="ChemDraw_x64.Document.6.0">
                  <p:embed/>
                </p:oleObj>
              </mc:Choice>
              <mc:Fallback>
                <p:oleObj name="CS ChemDraw 64-bit Drawing" r:id="rId4" imgW="2045270" imgH="1448908" progId="ChemDraw_x64.Document.6.0">
                  <p:embed/>
                  <p:pic>
                    <p:nvPicPr>
                      <p:cNvPr id="8" name="Object 7">
                        <a:extLst>
                          <a:ext uri="{FF2B5EF4-FFF2-40B4-BE49-F238E27FC236}">
                            <a16:creationId xmlns:a16="http://schemas.microsoft.com/office/drawing/2014/main" id="{ED05DCEF-2E64-1A51-28D7-3E9809698912}"/>
                          </a:ext>
                        </a:extLst>
                      </p:cNvPr>
                      <p:cNvPicPr/>
                      <p:nvPr/>
                    </p:nvPicPr>
                    <p:blipFill>
                      <a:blip r:embed="rId5"/>
                      <a:stretch>
                        <a:fillRect/>
                      </a:stretch>
                    </p:blipFill>
                    <p:spPr>
                      <a:xfrm>
                        <a:off x="998482" y="4774821"/>
                        <a:ext cx="1755408" cy="124432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8D82218E-38F6-7DFE-11E7-79EF8D6A2C43}"/>
              </a:ext>
            </a:extLst>
          </p:cNvPr>
          <p:cNvGraphicFramePr>
            <a:graphicFrameLocks noChangeAspect="1"/>
          </p:cNvGraphicFramePr>
          <p:nvPr>
            <p:extLst>
              <p:ext uri="{D42A27DB-BD31-4B8C-83A1-F6EECF244321}">
                <p14:modId xmlns:p14="http://schemas.microsoft.com/office/powerpoint/2010/main" val="2143240082"/>
              </p:ext>
            </p:extLst>
          </p:nvPr>
        </p:nvGraphicFramePr>
        <p:xfrm>
          <a:off x="4055124" y="4774821"/>
          <a:ext cx="1800266" cy="1276120"/>
        </p:xfrm>
        <a:graphic>
          <a:graphicData uri="http://schemas.openxmlformats.org/presentationml/2006/ole">
            <mc:AlternateContent xmlns:mc="http://schemas.openxmlformats.org/markup-compatibility/2006">
              <mc:Choice xmlns:v="urn:schemas-microsoft-com:vml" Requires="v">
                <p:oleObj name="CS ChemDraw 64-bit Drawing" r:id="rId6" imgW="2045270" imgH="1448908" progId="ChemDraw_x64.Document.6.0">
                  <p:embed/>
                </p:oleObj>
              </mc:Choice>
              <mc:Fallback>
                <p:oleObj name="CS ChemDraw 64-bit Drawing" r:id="rId6" imgW="2045270" imgH="1448908" progId="ChemDraw_x64.Document.6.0">
                  <p:embed/>
                  <p:pic>
                    <p:nvPicPr>
                      <p:cNvPr id="10" name="Object 9">
                        <a:extLst>
                          <a:ext uri="{FF2B5EF4-FFF2-40B4-BE49-F238E27FC236}">
                            <a16:creationId xmlns:a16="http://schemas.microsoft.com/office/drawing/2014/main" id="{8D82218E-38F6-7DFE-11E7-79EF8D6A2C43}"/>
                          </a:ext>
                        </a:extLst>
                      </p:cNvPr>
                      <p:cNvPicPr/>
                      <p:nvPr/>
                    </p:nvPicPr>
                    <p:blipFill>
                      <a:blip r:embed="rId7"/>
                      <a:stretch>
                        <a:fillRect/>
                      </a:stretch>
                    </p:blipFill>
                    <p:spPr>
                      <a:xfrm>
                        <a:off x="4055124" y="4774821"/>
                        <a:ext cx="1800266" cy="127612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3037D2CF-3130-CF0E-6645-8D6343C123D1}"/>
              </a:ext>
            </a:extLst>
          </p:cNvPr>
          <p:cNvGraphicFramePr>
            <a:graphicFrameLocks noChangeAspect="1"/>
          </p:cNvGraphicFramePr>
          <p:nvPr>
            <p:extLst>
              <p:ext uri="{D42A27DB-BD31-4B8C-83A1-F6EECF244321}">
                <p14:modId xmlns:p14="http://schemas.microsoft.com/office/powerpoint/2010/main" val="3118962983"/>
              </p:ext>
            </p:extLst>
          </p:nvPr>
        </p:nvGraphicFramePr>
        <p:xfrm>
          <a:off x="998482" y="6807234"/>
          <a:ext cx="1952625" cy="1357313"/>
        </p:xfrm>
        <a:graphic>
          <a:graphicData uri="http://schemas.openxmlformats.org/presentationml/2006/ole">
            <mc:AlternateContent xmlns:mc="http://schemas.openxmlformats.org/markup-compatibility/2006">
              <mc:Choice xmlns:v="urn:schemas-microsoft-com:vml" Requires="v">
                <p:oleObj name="CS ChemDraw 64-bit Drawing" r:id="rId8" imgW="1953208" imgH="1357468" progId="ChemDraw_x64.Document.6.0">
                  <p:embed/>
                </p:oleObj>
              </mc:Choice>
              <mc:Fallback>
                <p:oleObj name="CS ChemDraw 64-bit Drawing" r:id="rId8" imgW="1953208" imgH="1357468" progId="ChemDraw_x64.Document.6.0">
                  <p:embed/>
                  <p:pic>
                    <p:nvPicPr>
                      <p:cNvPr id="12" name="Object 11">
                        <a:extLst>
                          <a:ext uri="{FF2B5EF4-FFF2-40B4-BE49-F238E27FC236}">
                            <a16:creationId xmlns:a16="http://schemas.microsoft.com/office/drawing/2014/main" id="{3037D2CF-3130-CF0E-6645-8D6343C123D1}"/>
                          </a:ext>
                        </a:extLst>
                      </p:cNvPr>
                      <p:cNvPicPr/>
                      <p:nvPr/>
                    </p:nvPicPr>
                    <p:blipFill>
                      <a:blip r:embed="rId9"/>
                      <a:stretch>
                        <a:fillRect/>
                      </a:stretch>
                    </p:blipFill>
                    <p:spPr>
                      <a:xfrm>
                        <a:off x="998482" y="6807234"/>
                        <a:ext cx="1952625" cy="1357313"/>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B28748A8-F3B7-8358-FBBB-155278FD2CCB}"/>
              </a:ext>
            </a:extLst>
          </p:cNvPr>
          <p:cNvGraphicFramePr>
            <a:graphicFrameLocks noChangeAspect="1"/>
          </p:cNvGraphicFramePr>
          <p:nvPr>
            <p:extLst>
              <p:ext uri="{D42A27DB-BD31-4B8C-83A1-F6EECF244321}">
                <p14:modId xmlns:p14="http://schemas.microsoft.com/office/powerpoint/2010/main" val="545745589"/>
              </p:ext>
            </p:extLst>
          </p:nvPr>
        </p:nvGraphicFramePr>
        <p:xfrm>
          <a:off x="3930701" y="6826691"/>
          <a:ext cx="1835821" cy="1276120"/>
        </p:xfrm>
        <a:graphic>
          <a:graphicData uri="http://schemas.openxmlformats.org/presentationml/2006/ole">
            <mc:AlternateContent xmlns:mc="http://schemas.openxmlformats.org/markup-compatibility/2006">
              <mc:Choice xmlns:v="urn:schemas-microsoft-com:vml" Requires="v">
                <p:oleObj name="CS ChemDraw 64-bit Drawing" r:id="rId10" imgW="1953208" imgH="1357468" progId="ChemDraw_x64.Document.6.0">
                  <p:embed/>
                </p:oleObj>
              </mc:Choice>
              <mc:Fallback>
                <p:oleObj name="CS ChemDraw 64-bit Drawing" r:id="rId10" imgW="1953208" imgH="1357468" progId="ChemDraw_x64.Document.6.0">
                  <p:embed/>
                  <p:pic>
                    <p:nvPicPr>
                      <p:cNvPr id="19" name="Object 18">
                        <a:extLst>
                          <a:ext uri="{FF2B5EF4-FFF2-40B4-BE49-F238E27FC236}">
                            <a16:creationId xmlns:a16="http://schemas.microsoft.com/office/drawing/2014/main" id="{B28748A8-F3B7-8358-FBBB-155278FD2CCB}"/>
                          </a:ext>
                        </a:extLst>
                      </p:cNvPr>
                      <p:cNvPicPr/>
                      <p:nvPr/>
                    </p:nvPicPr>
                    <p:blipFill>
                      <a:blip r:embed="rId11"/>
                      <a:stretch>
                        <a:fillRect/>
                      </a:stretch>
                    </p:blipFill>
                    <p:spPr>
                      <a:xfrm>
                        <a:off x="3930701" y="6826691"/>
                        <a:ext cx="1835821" cy="1276120"/>
                      </a:xfrm>
                      <a:prstGeom prst="rect">
                        <a:avLst/>
                      </a:prstGeom>
                    </p:spPr>
                  </p:pic>
                </p:oleObj>
              </mc:Fallback>
            </mc:AlternateContent>
          </a:graphicData>
        </a:graphic>
      </p:graphicFrame>
      <p:cxnSp>
        <p:nvCxnSpPr>
          <p:cNvPr id="21" name="Straight Arrow Connector 20">
            <a:extLst>
              <a:ext uri="{FF2B5EF4-FFF2-40B4-BE49-F238E27FC236}">
                <a16:creationId xmlns:a16="http://schemas.microsoft.com/office/drawing/2014/main" id="{D8E86AAC-0535-BED8-DDC5-D13D2AD11860}"/>
              </a:ext>
            </a:extLst>
          </p:cNvPr>
          <p:cNvCxnSpPr>
            <a:cxnSpLocks/>
          </p:cNvCxnSpPr>
          <p:nvPr/>
        </p:nvCxnSpPr>
        <p:spPr>
          <a:xfrm>
            <a:off x="792481" y="7836232"/>
            <a:ext cx="285196" cy="0"/>
          </a:xfrm>
          <a:prstGeom prst="straightConnector1">
            <a:avLst/>
          </a:prstGeom>
          <a:ln w="127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48D6FB0-822F-F170-A4A9-2A0288C637B9}"/>
              </a:ext>
            </a:extLst>
          </p:cNvPr>
          <p:cNvCxnSpPr/>
          <p:nvPr/>
        </p:nvCxnSpPr>
        <p:spPr>
          <a:xfrm flipH="1">
            <a:off x="5570876" y="7836232"/>
            <a:ext cx="480842" cy="0"/>
          </a:xfrm>
          <a:prstGeom prst="line">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355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A11A-525F-C6D5-F0C9-BC7A9B3155F7}"/>
              </a:ext>
            </a:extLst>
          </p:cNvPr>
          <p:cNvSpPr>
            <a:spLocks noGrp="1"/>
          </p:cNvSpPr>
          <p:nvPr>
            <p:ph type="title"/>
          </p:nvPr>
        </p:nvSpPr>
        <p:spPr>
          <a:xfrm>
            <a:off x="1238684" y="53726"/>
            <a:ext cx="4913984" cy="503411"/>
          </a:xfrm>
        </p:spPr>
        <p:txBody>
          <a:bodyPr>
            <a:normAutofit/>
          </a:bodyPr>
          <a:lstStyle/>
          <a:p>
            <a:r>
              <a:rPr lang="en-GB" sz="1400" b="1" dirty="0">
                <a:latin typeface="Aptos" panose="020B0004020202020204" pitchFamily="34" charset="0"/>
              </a:rPr>
              <a:t>Oxysterol 7α-Hydroxylase deficiency (</a:t>
            </a:r>
            <a:r>
              <a:rPr lang="en-GB" sz="1400" b="1" i="1" dirty="0">
                <a:latin typeface="Aptos" panose="020B0004020202020204" pitchFamily="34" charset="0"/>
              </a:rPr>
              <a:t>CYP7B1</a:t>
            </a:r>
            <a:r>
              <a:rPr lang="en-GB" sz="1400" b="1" dirty="0">
                <a:latin typeface="Aptos" panose="020B0004020202020204" pitchFamily="34" charset="0"/>
              </a:rPr>
              <a:t> mutations)</a:t>
            </a:r>
          </a:p>
        </p:txBody>
      </p:sp>
      <p:sp>
        <p:nvSpPr>
          <p:cNvPr id="4" name="TextBox 3">
            <a:extLst>
              <a:ext uri="{FF2B5EF4-FFF2-40B4-BE49-F238E27FC236}">
                <a16:creationId xmlns:a16="http://schemas.microsoft.com/office/drawing/2014/main" id="{0342EC59-5144-AE04-0FBC-1D79C9ED7483}"/>
              </a:ext>
            </a:extLst>
          </p:cNvPr>
          <p:cNvSpPr txBox="1"/>
          <p:nvPr/>
        </p:nvSpPr>
        <p:spPr>
          <a:xfrm>
            <a:off x="745250" y="1904436"/>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C402EE05-E466-59AF-A1E4-3F99237FCD31}"/>
              </a:ext>
            </a:extLst>
          </p:cNvPr>
          <p:cNvSpPr txBox="1"/>
          <p:nvPr/>
        </p:nvSpPr>
        <p:spPr>
          <a:xfrm>
            <a:off x="389872" y="3252874"/>
            <a:ext cx="1754006" cy="400110"/>
          </a:xfrm>
          <a:prstGeom prst="rect">
            <a:avLst/>
          </a:prstGeom>
          <a:noFill/>
        </p:spPr>
        <p:txBody>
          <a:bodyPr wrap="none" rtlCol="0">
            <a:spAutoFit/>
          </a:bodyPr>
          <a:lstStyle/>
          <a:p>
            <a:r>
              <a:rPr lang="en-GB" sz="1000" dirty="0">
                <a:latin typeface="Aptos" panose="020B0004020202020204" pitchFamily="34" charset="0"/>
              </a:rPr>
              <a:t>(25R)-26-hydroxycholesterol</a:t>
            </a:r>
          </a:p>
          <a:p>
            <a:r>
              <a:rPr lang="en-GB" sz="1000" dirty="0">
                <a:latin typeface="Aptos" panose="020B0004020202020204" pitchFamily="34" charset="0"/>
              </a:rPr>
              <a:t>“27-hydroxycholesterol” </a:t>
            </a:r>
          </a:p>
        </p:txBody>
      </p:sp>
      <p:sp>
        <p:nvSpPr>
          <p:cNvPr id="13" name="Rectangle 12">
            <a:extLst>
              <a:ext uri="{FF2B5EF4-FFF2-40B4-BE49-F238E27FC236}">
                <a16:creationId xmlns:a16="http://schemas.microsoft.com/office/drawing/2014/main" id="{92513765-56B1-0FFA-A76D-5986614AE0FE}"/>
              </a:ext>
            </a:extLst>
          </p:cNvPr>
          <p:cNvSpPr/>
          <p:nvPr/>
        </p:nvSpPr>
        <p:spPr>
          <a:xfrm>
            <a:off x="978817" y="5442310"/>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cxnSp>
        <p:nvCxnSpPr>
          <p:cNvPr id="26" name="Straight Arrow Connector 25">
            <a:extLst>
              <a:ext uri="{FF2B5EF4-FFF2-40B4-BE49-F238E27FC236}">
                <a16:creationId xmlns:a16="http://schemas.microsoft.com/office/drawing/2014/main" id="{440DF601-E42A-CAB1-5882-0F3A930ECCD4}"/>
              </a:ext>
            </a:extLst>
          </p:cNvPr>
          <p:cNvCxnSpPr>
            <a:cxnSpLocks/>
          </p:cNvCxnSpPr>
          <p:nvPr/>
        </p:nvCxnSpPr>
        <p:spPr>
          <a:xfrm flipH="1">
            <a:off x="1154819" y="7238812"/>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A6761AE1-EF4A-4560-43BE-171DE4C6B8A4}"/>
              </a:ext>
            </a:extLst>
          </p:cNvPr>
          <p:cNvSpPr txBox="1"/>
          <p:nvPr/>
        </p:nvSpPr>
        <p:spPr>
          <a:xfrm>
            <a:off x="512940" y="8814618"/>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30" name="Straight Arrow Connector 29">
            <a:extLst>
              <a:ext uri="{FF2B5EF4-FFF2-40B4-BE49-F238E27FC236}">
                <a16:creationId xmlns:a16="http://schemas.microsoft.com/office/drawing/2014/main" id="{255B9BCA-2EDD-CD77-131A-EC4C289D11FB}"/>
              </a:ext>
            </a:extLst>
          </p:cNvPr>
          <p:cNvCxnSpPr/>
          <p:nvPr/>
        </p:nvCxnSpPr>
        <p:spPr>
          <a:xfrm>
            <a:off x="447340" y="8902010"/>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25" name="Straight Arrow Connector 24">
            <a:extLst>
              <a:ext uri="{FF2B5EF4-FFF2-40B4-BE49-F238E27FC236}">
                <a16:creationId xmlns:a16="http://schemas.microsoft.com/office/drawing/2014/main" id="{2F27F0B8-0896-497B-ACCD-24928DDAD8D3}"/>
              </a:ext>
            </a:extLst>
          </p:cNvPr>
          <p:cNvCxnSpPr/>
          <p:nvPr/>
        </p:nvCxnSpPr>
        <p:spPr>
          <a:xfrm>
            <a:off x="1168711" y="2174209"/>
            <a:ext cx="0" cy="3396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C5CCF0A0-0AFA-956E-BBC2-651F65D8BFCF}"/>
              </a:ext>
            </a:extLst>
          </p:cNvPr>
          <p:cNvCxnSpPr/>
          <p:nvPr/>
        </p:nvCxnSpPr>
        <p:spPr>
          <a:xfrm>
            <a:off x="1157411" y="3732959"/>
            <a:ext cx="0" cy="3396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B9F8A138-B9AA-53CC-5570-AA6FA4E4E7C4}"/>
              </a:ext>
            </a:extLst>
          </p:cNvPr>
          <p:cNvSpPr txBox="1"/>
          <p:nvPr/>
        </p:nvSpPr>
        <p:spPr>
          <a:xfrm>
            <a:off x="187247" y="5078722"/>
            <a:ext cx="1935145" cy="246221"/>
          </a:xfrm>
          <a:prstGeom prst="rect">
            <a:avLst/>
          </a:prstGeom>
          <a:noFill/>
        </p:spPr>
        <p:txBody>
          <a:bodyPr wrap="none" rtlCol="0">
            <a:spAutoFit/>
          </a:bodyPr>
          <a:lstStyle/>
          <a:p>
            <a:r>
              <a:rPr lang="en-GB" sz="1000" dirty="0">
                <a:latin typeface="Aptos" panose="020B0004020202020204" pitchFamily="34" charset="0"/>
              </a:rPr>
              <a:t>3</a:t>
            </a:r>
            <a:r>
              <a:rPr lang="el-GR" sz="1000" dirty="0">
                <a:latin typeface="Aptos" panose="020B0004020202020204" pitchFamily="34" charset="0"/>
              </a:rPr>
              <a:t>β</a:t>
            </a:r>
            <a:r>
              <a:rPr lang="en-GB" sz="1000" dirty="0">
                <a:latin typeface="Aptos" panose="020B0004020202020204" pitchFamily="34" charset="0"/>
              </a:rPr>
              <a:t>-hydroxy-5-cholestenoic acid</a:t>
            </a:r>
          </a:p>
        </p:txBody>
      </p:sp>
      <p:cxnSp>
        <p:nvCxnSpPr>
          <p:cNvPr id="24" name="Straight Arrow Connector 23">
            <a:extLst>
              <a:ext uri="{FF2B5EF4-FFF2-40B4-BE49-F238E27FC236}">
                <a16:creationId xmlns:a16="http://schemas.microsoft.com/office/drawing/2014/main" id="{373BE8C1-A0F2-C51E-4464-928904129964}"/>
              </a:ext>
            </a:extLst>
          </p:cNvPr>
          <p:cNvCxnSpPr>
            <a:cxnSpLocks/>
          </p:cNvCxnSpPr>
          <p:nvPr/>
        </p:nvCxnSpPr>
        <p:spPr>
          <a:xfrm>
            <a:off x="1115341" y="5324943"/>
            <a:ext cx="0" cy="42271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76E324E7-E1E7-1DD6-48C1-ADE564C42061}"/>
              </a:ext>
            </a:extLst>
          </p:cNvPr>
          <p:cNvSpPr txBox="1"/>
          <p:nvPr/>
        </p:nvSpPr>
        <p:spPr>
          <a:xfrm>
            <a:off x="221470" y="6907245"/>
            <a:ext cx="2215671"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3</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-dihydroxy-5-cholestenoic acid</a:t>
            </a:r>
          </a:p>
        </p:txBody>
      </p:sp>
      <p:sp>
        <p:nvSpPr>
          <p:cNvPr id="41" name="TextBox 40">
            <a:extLst>
              <a:ext uri="{FF2B5EF4-FFF2-40B4-BE49-F238E27FC236}">
                <a16:creationId xmlns:a16="http://schemas.microsoft.com/office/drawing/2014/main" id="{7375E8D3-6571-DDFD-A9B2-0D29552E589B}"/>
              </a:ext>
            </a:extLst>
          </p:cNvPr>
          <p:cNvSpPr txBox="1"/>
          <p:nvPr/>
        </p:nvSpPr>
        <p:spPr>
          <a:xfrm>
            <a:off x="1462988" y="5343521"/>
            <a:ext cx="1160895" cy="246221"/>
          </a:xfrm>
          <a:prstGeom prst="rect">
            <a:avLst/>
          </a:prstGeom>
          <a:noFill/>
        </p:spPr>
        <p:txBody>
          <a:bodyPr wrap="none" rtlCol="0">
            <a:spAutoFit/>
          </a:bodyPr>
          <a:lstStyle/>
          <a:p>
            <a:r>
              <a:rPr lang="en-GB" sz="1000" i="1" dirty="0">
                <a:latin typeface="Aptos" panose="020B0004020202020204" pitchFamily="34" charset="0"/>
              </a:rPr>
              <a:t>CYP7B1</a:t>
            </a:r>
            <a:r>
              <a:rPr lang="en-GB" sz="1000" dirty="0">
                <a:latin typeface="Aptos" panose="020B0004020202020204" pitchFamily="34" charset="0"/>
              </a:rPr>
              <a:t> mutation</a:t>
            </a:r>
          </a:p>
        </p:txBody>
      </p:sp>
      <p:cxnSp>
        <p:nvCxnSpPr>
          <p:cNvPr id="43" name="Straight Arrow Connector 42">
            <a:extLst>
              <a:ext uri="{FF2B5EF4-FFF2-40B4-BE49-F238E27FC236}">
                <a16:creationId xmlns:a16="http://schemas.microsoft.com/office/drawing/2014/main" id="{D0E60CDA-8AEE-E61D-E77F-B16B88FA2B72}"/>
              </a:ext>
            </a:extLst>
          </p:cNvPr>
          <p:cNvCxnSpPr>
            <a:cxnSpLocks/>
          </p:cNvCxnSpPr>
          <p:nvPr/>
        </p:nvCxnSpPr>
        <p:spPr>
          <a:xfrm flipV="1">
            <a:off x="179400" y="4956947"/>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45" name="Straight Arrow Connector 44">
            <a:extLst>
              <a:ext uri="{FF2B5EF4-FFF2-40B4-BE49-F238E27FC236}">
                <a16:creationId xmlns:a16="http://schemas.microsoft.com/office/drawing/2014/main" id="{E56324B1-06D2-0F8E-B3BC-AA1602683391}"/>
              </a:ext>
            </a:extLst>
          </p:cNvPr>
          <p:cNvCxnSpPr/>
          <p:nvPr/>
        </p:nvCxnSpPr>
        <p:spPr>
          <a:xfrm>
            <a:off x="2574301" y="5229497"/>
            <a:ext cx="854699" cy="0"/>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46" name="TextBox 45">
            <a:extLst>
              <a:ext uri="{FF2B5EF4-FFF2-40B4-BE49-F238E27FC236}">
                <a16:creationId xmlns:a16="http://schemas.microsoft.com/office/drawing/2014/main" id="{D690FBDC-6B59-B4D5-0711-22DE6E6D71EB}"/>
              </a:ext>
            </a:extLst>
          </p:cNvPr>
          <p:cNvSpPr txBox="1"/>
          <p:nvPr/>
        </p:nvSpPr>
        <p:spPr>
          <a:xfrm>
            <a:off x="3761643" y="4834382"/>
            <a:ext cx="1941557" cy="762645"/>
          </a:xfrm>
          <a:prstGeom prst="rect">
            <a:avLst/>
          </a:prstGeom>
          <a:noFill/>
        </p:spPr>
        <p:txBody>
          <a:bodyPr wrap="none" rtlCol="0">
            <a:spAutoFit/>
          </a:bodyPr>
          <a:lstStyle/>
          <a:p>
            <a:pPr>
              <a:lnSpc>
                <a:spcPct val="150000"/>
              </a:lnSpc>
            </a:pPr>
            <a:r>
              <a:rPr lang="en-GB" sz="1000" dirty="0">
                <a:latin typeface="Aptos" panose="020B0004020202020204" pitchFamily="34" charset="0"/>
              </a:rPr>
              <a:t>3</a:t>
            </a:r>
            <a:r>
              <a:rPr lang="el-GR" sz="1000" dirty="0">
                <a:latin typeface="Aptos" panose="020B0004020202020204" pitchFamily="34" charset="0"/>
              </a:rPr>
              <a:t>β</a:t>
            </a:r>
            <a:r>
              <a:rPr lang="en-GB" sz="1000" dirty="0">
                <a:latin typeface="Aptos" panose="020B0004020202020204" pitchFamily="34" charset="0"/>
              </a:rPr>
              <a:t>-sulfooxy-5-cholenoic acid</a:t>
            </a:r>
          </a:p>
          <a:p>
            <a:pPr>
              <a:lnSpc>
                <a:spcPct val="150000"/>
              </a:lnSpc>
            </a:pPr>
            <a:r>
              <a:rPr lang="en-GB" sz="1000" dirty="0">
                <a:latin typeface="Aptos" panose="020B0004020202020204" pitchFamily="34" charset="0"/>
              </a:rPr>
              <a:t>3β-sulfooxy-5-cholenoyl glycine</a:t>
            </a:r>
          </a:p>
          <a:p>
            <a:pPr>
              <a:lnSpc>
                <a:spcPct val="150000"/>
              </a:lnSpc>
            </a:pPr>
            <a:r>
              <a:rPr lang="en-GB" sz="1000" dirty="0">
                <a:latin typeface="Aptos" panose="020B0004020202020204" pitchFamily="34" charset="0"/>
              </a:rPr>
              <a:t>3β-hydroxy-5-cholenoyl taurine</a:t>
            </a:r>
          </a:p>
        </p:txBody>
      </p:sp>
      <p:cxnSp>
        <p:nvCxnSpPr>
          <p:cNvPr id="47" name="Straight Arrow Connector 46">
            <a:extLst>
              <a:ext uri="{FF2B5EF4-FFF2-40B4-BE49-F238E27FC236}">
                <a16:creationId xmlns:a16="http://schemas.microsoft.com/office/drawing/2014/main" id="{B854A920-A6C3-A323-06BF-7E3E1603099F}"/>
              </a:ext>
            </a:extLst>
          </p:cNvPr>
          <p:cNvCxnSpPr>
            <a:cxnSpLocks/>
          </p:cNvCxnSpPr>
          <p:nvPr/>
        </p:nvCxnSpPr>
        <p:spPr>
          <a:xfrm flipV="1">
            <a:off x="3695676" y="4973022"/>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008F5940-1F70-53AB-6DAE-70AF43ADF89E}"/>
              </a:ext>
            </a:extLst>
          </p:cNvPr>
          <p:cNvSpPr txBox="1"/>
          <p:nvPr/>
        </p:nvSpPr>
        <p:spPr>
          <a:xfrm>
            <a:off x="447340" y="9584216"/>
            <a:ext cx="5910815" cy="1107983"/>
          </a:xfrm>
          <a:prstGeom prst="rect">
            <a:avLst/>
          </a:prstGeom>
          <a:noFill/>
        </p:spPr>
        <p:txBody>
          <a:bodyPr wrap="square" rtlCol="0">
            <a:spAutoFit/>
          </a:bodyPr>
          <a:lstStyle/>
          <a:p>
            <a:r>
              <a:rPr lang="en-GB" sz="1100" b="1" dirty="0">
                <a:latin typeface="Aptos" panose="020B0004020202020204" pitchFamily="34" charset="0"/>
              </a:rPr>
              <a:t>Supplementary Figure 4.</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CYP7B1 </a:t>
            </a:r>
            <a:r>
              <a:rPr lang="en-GB" sz="1100" dirty="0">
                <a:latin typeface="Aptos" panose="020B0004020202020204" pitchFamily="34" charset="0"/>
              </a:rPr>
              <a:t>mutation, leading to oxysterol 7</a:t>
            </a:r>
            <a:r>
              <a:rPr lang="el-GR" sz="1100" dirty="0">
                <a:latin typeface="Aptos" panose="020B0004020202020204" pitchFamily="34" charset="0"/>
              </a:rPr>
              <a:t>α</a:t>
            </a:r>
            <a:r>
              <a:rPr lang="en-GB" sz="1100" dirty="0">
                <a:latin typeface="Aptos" panose="020B0004020202020204" pitchFamily="34" charset="0"/>
              </a:rPr>
              <a:t>-hydroxylase deficiency. Due to a block in the pathway, individuals are unable to produce sufficient chenodeoxycholic and its glycine and taurine conjugates. Instead, there is accumulation of 27-hyroxycholesterol, 3</a:t>
            </a:r>
            <a:r>
              <a:rPr lang="el-GR" sz="1100" dirty="0">
                <a:latin typeface="Aptos" panose="020B0004020202020204" pitchFamily="34" charset="0"/>
              </a:rPr>
              <a:t>β</a:t>
            </a:r>
            <a:r>
              <a:rPr lang="en-GB" sz="1100" dirty="0">
                <a:latin typeface="Aptos" panose="020B0004020202020204" pitchFamily="34" charset="0"/>
              </a:rPr>
              <a:t>-hydroxy-5-cholestenoic acid, and production and accumulation of abnormal monounsaturated C24 bile acids conjugated to a sulphate, glycine and/or taurine.</a:t>
            </a:r>
            <a:endParaRPr lang="en-GB" sz="1100" b="1" dirty="0">
              <a:latin typeface="Aptos" panose="020B0004020202020204" pitchFamily="34" charset="0"/>
            </a:endParaRPr>
          </a:p>
        </p:txBody>
      </p:sp>
      <p:graphicFrame>
        <p:nvGraphicFramePr>
          <p:cNvPr id="5" name="Object 4">
            <a:extLst>
              <a:ext uri="{FF2B5EF4-FFF2-40B4-BE49-F238E27FC236}">
                <a16:creationId xmlns:a16="http://schemas.microsoft.com/office/drawing/2014/main" id="{407ECC76-B50E-390B-D923-BCBD46410F5D}"/>
              </a:ext>
            </a:extLst>
          </p:cNvPr>
          <p:cNvGraphicFramePr>
            <a:graphicFrameLocks noChangeAspect="1"/>
          </p:cNvGraphicFramePr>
          <p:nvPr>
            <p:extLst>
              <p:ext uri="{D42A27DB-BD31-4B8C-83A1-F6EECF244321}">
                <p14:modId xmlns:p14="http://schemas.microsoft.com/office/powerpoint/2010/main" val="2188964027"/>
              </p:ext>
            </p:extLst>
          </p:nvPr>
        </p:nvGraphicFramePr>
        <p:xfrm>
          <a:off x="458320" y="496935"/>
          <a:ext cx="1863924" cy="1328651"/>
        </p:xfrm>
        <a:graphic>
          <a:graphicData uri="http://schemas.openxmlformats.org/presentationml/2006/ole">
            <mc:AlternateContent xmlns:mc="http://schemas.openxmlformats.org/markup-compatibility/2006">
              <mc:Choice xmlns:v="urn:schemas-microsoft-com:vml" Requires="v">
                <p:oleObj name="CS ChemDraw 64-bit Drawing" r:id="rId2" imgW="2017486" imgH="1438517" progId="ChemDraw_x64.Document.6.0">
                  <p:embed/>
                </p:oleObj>
              </mc:Choice>
              <mc:Fallback>
                <p:oleObj name="CS ChemDraw 64-bit Drawing" r:id="rId2" imgW="2017486" imgH="1438517" progId="ChemDraw_x64.Document.6.0">
                  <p:embed/>
                  <p:pic>
                    <p:nvPicPr>
                      <p:cNvPr id="5" name="Object 4">
                        <a:extLst>
                          <a:ext uri="{FF2B5EF4-FFF2-40B4-BE49-F238E27FC236}">
                            <a16:creationId xmlns:a16="http://schemas.microsoft.com/office/drawing/2014/main" id="{407ECC76-B50E-390B-D923-BCBD46410F5D}"/>
                          </a:ext>
                        </a:extLst>
                      </p:cNvPr>
                      <p:cNvPicPr/>
                      <p:nvPr/>
                    </p:nvPicPr>
                    <p:blipFill>
                      <a:blip r:embed="rId3"/>
                      <a:stretch>
                        <a:fillRect/>
                      </a:stretch>
                    </p:blipFill>
                    <p:spPr>
                      <a:xfrm>
                        <a:off x="458320" y="496935"/>
                        <a:ext cx="1863924" cy="1328651"/>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4E232D3-04E4-A6C5-3B46-CFE5A52824C9}"/>
              </a:ext>
            </a:extLst>
          </p:cNvPr>
          <p:cNvGraphicFramePr>
            <a:graphicFrameLocks noChangeAspect="1"/>
          </p:cNvGraphicFramePr>
          <p:nvPr>
            <p:extLst>
              <p:ext uri="{D42A27DB-BD31-4B8C-83A1-F6EECF244321}">
                <p14:modId xmlns:p14="http://schemas.microsoft.com/office/powerpoint/2010/main" val="343211855"/>
              </p:ext>
            </p:extLst>
          </p:nvPr>
        </p:nvGraphicFramePr>
        <p:xfrm>
          <a:off x="387099" y="1853495"/>
          <a:ext cx="1935145" cy="1372345"/>
        </p:xfrm>
        <a:graphic>
          <a:graphicData uri="http://schemas.openxmlformats.org/presentationml/2006/ole">
            <mc:AlternateContent xmlns:mc="http://schemas.openxmlformats.org/markup-compatibility/2006">
              <mc:Choice xmlns:v="urn:schemas-microsoft-com:vml" Requires="v">
                <p:oleObj name="CS ChemDraw 64-bit Drawing" r:id="rId4" imgW="2215709" imgH="1571105" progId="ChemDraw_x64.Document.6.0">
                  <p:embed/>
                </p:oleObj>
              </mc:Choice>
              <mc:Fallback>
                <p:oleObj name="CS ChemDraw 64-bit Drawing" r:id="rId4" imgW="2215709" imgH="1571105" progId="ChemDraw_x64.Document.6.0">
                  <p:embed/>
                  <p:pic>
                    <p:nvPicPr>
                      <p:cNvPr id="6" name="Object 5">
                        <a:extLst>
                          <a:ext uri="{FF2B5EF4-FFF2-40B4-BE49-F238E27FC236}">
                            <a16:creationId xmlns:a16="http://schemas.microsoft.com/office/drawing/2014/main" id="{14E232D3-04E4-A6C5-3B46-CFE5A52824C9}"/>
                          </a:ext>
                        </a:extLst>
                      </p:cNvPr>
                      <p:cNvPicPr/>
                      <p:nvPr/>
                    </p:nvPicPr>
                    <p:blipFill>
                      <a:blip r:embed="rId5"/>
                      <a:stretch>
                        <a:fillRect/>
                      </a:stretch>
                    </p:blipFill>
                    <p:spPr>
                      <a:xfrm>
                        <a:off x="387099" y="1853495"/>
                        <a:ext cx="1935145" cy="1372345"/>
                      </a:xfrm>
                      <a:prstGeom prst="rect">
                        <a:avLst/>
                      </a:prstGeom>
                    </p:spPr>
                  </p:pic>
                </p:oleObj>
              </mc:Fallback>
            </mc:AlternateContent>
          </a:graphicData>
        </a:graphic>
      </p:graphicFrame>
      <p:cxnSp>
        <p:nvCxnSpPr>
          <p:cNvPr id="8" name="Straight Arrow Connector 7">
            <a:extLst>
              <a:ext uri="{FF2B5EF4-FFF2-40B4-BE49-F238E27FC236}">
                <a16:creationId xmlns:a16="http://schemas.microsoft.com/office/drawing/2014/main" id="{9BA10DCB-A69F-7120-C5FE-A6D9DAC2829B}"/>
              </a:ext>
            </a:extLst>
          </p:cNvPr>
          <p:cNvCxnSpPr>
            <a:cxnSpLocks/>
          </p:cNvCxnSpPr>
          <p:nvPr/>
        </p:nvCxnSpPr>
        <p:spPr>
          <a:xfrm flipV="1">
            <a:off x="179400" y="2399677"/>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10" name="TextBox 9">
            <a:extLst>
              <a:ext uri="{FF2B5EF4-FFF2-40B4-BE49-F238E27FC236}">
                <a16:creationId xmlns:a16="http://schemas.microsoft.com/office/drawing/2014/main" id="{89D934DC-874B-B98E-C203-5EC0FF21F1E0}"/>
              </a:ext>
            </a:extLst>
          </p:cNvPr>
          <p:cNvSpPr txBox="1"/>
          <p:nvPr/>
        </p:nvSpPr>
        <p:spPr>
          <a:xfrm>
            <a:off x="2855934" y="2513844"/>
            <a:ext cx="2863476" cy="369332"/>
          </a:xfrm>
          <a:prstGeom prst="rect">
            <a:avLst/>
          </a:prstGeom>
          <a:noFill/>
        </p:spPr>
        <p:txBody>
          <a:bodyPr wrap="none" rtlCol="0">
            <a:spAutoFit/>
          </a:bodyPr>
          <a:lstStyle/>
          <a:p>
            <a:r>
              <a:rPr lang="en-GB" dirty="0"/>
              <a:t>Increased in plasma in SPG5 </a:t>
            </a:r>
          </a:p>
        </p:txBody>
      </p:sp>
      <p:sp>
        <p:nvSpPr>
          <p:cNvPr id="11" name="TextBox 10">
            <a:extLst>
              <a:ext uri="{FF2B5EF4-FFF2-40B4-BE49-F238E27FC236}">
                <a16:creationId xmlns:a16="http://schemas.microsoft.com/office/drawing/2014/main" id="{4834F8FB-ED23-1305-7563-BEF371928595}"/>
              </a:ext>
            </a:extLst>
          </p:cNvPr>
          <p:cNvSpPr txBox="1"/>
          <p:nvPr/>
        </p:nvSpPr>
        <p:spPr>
          <a:xfrm>
            <a:off x="3106687" y="5599202"/>
            <a:ext cx="3251468" cy="646331"/>
          </a:xfrm>
          <a:prstGeom prst="rect">
            <a:avLst/>
          </a:prstGeom>
          <a:noFill/>
        </p:spPr>
        <p:txBody>
          <a:bodyPr wrap="none" rtlCol="0">
            <a:spAutoFit/>
          </a:bodyPr>
          <a:lstStyle/>
          <a:p>
            <a:r>
              <a:rPr lang="en-GB" dirty="0"/>
              <a:t>Increased in urine in infants with</a:t>
            </a:r>
          </a:p>
          <a:p>
            <a:r>
              <a:rPr lang="en-GB" dirty="0"/>
              <a:t>liver disease</a:t>
            </a:r>
          </a:p>
        </p:txBody>
      </p:sp>
      <p:graphicFrame>
        <p:nvGraphicFramePr>
          <p:cNvPr id="12" name="Object 11">
            <a:extLst>
              <a:ext uri="{FF2B5EF4-FFF2-40B4-BE49-F238E27FC236}">
                <a16:creationId xmlns:a16="http://schemas.microsoft.com/office/drawing/2014/main" id="{23E8C7CA-CD4B-5147-6184-4B05B2DAB22B}"/>
              </a:ext>
            </a:extLst>
          </p:cNvPr>
          <p:cNvGraphicFramePr>
            <a:graphicFrameLocks noChangeAspect="1"/>
          </p:cNvGraphicFramePr>
          <p:nvPr>
            <p:extLst>
              <p:ext uri="{D42A27DB-BD31-4B8C-83A1-F6EECF244321}">
                <p14:modId xmlns:p14="http://schemas.microsoft.com/office/powerpoint/2010/main" val="281911553"/>
              </p:ext>
            </p:extLst>
          </p:nvPr>
        </p:nvGraphicFramePr>
        <p:xfrm>
          <a:off x="404967" y="5752669"/>
          <a:ext cx="1789189" cy="1233494"/>
        </p:xfrm>
        <a:graphic>
          <a:graphicData uri="http://schemas.openxmlformats.org/presentationml/2006/ole">
            <mc:AlternateContent xmlns:mc="http://schemas.openxmlformats.org/markup-compatibility/2006">
              <mc:Choice xmlns:v="urn:schemas-microsoft-com:vml" Requires="v">
                <p:oleObj name="CS ChemDraw 64-bit Drawing" r:id="rId6" imgW="2279572" imgH="1571105" progId="ChemDraw_x64.Document.6.0">
                  <p:embed/>
                </p:oleObj>
              </mc:Choice>
              <mc:Fallback>
                <p:oleObj name="CS ChemDraw 64-bit Drawing" r:id="rId6" imgW="2279572" imgH="1571105" progId="ChemDraw_x64.Document.6.0">
                  <p:embed/>
                  <p:pic>
                    <p:nvPicPr>
                      <p:cNvPr id="12" name="Object 11">
                        <a:extLst>
                          <a:ext uri="{FF2B5EF4-FFF2-40B4-BE49-F238E27FC236}">
                            <a16:creationId xmlns:a16="http://schemas.microsoft.com/office/drawing/2014/main" id="{23E8C7CA-CD4B-5147-6184-4B05B2DAB22B}"/>
                          </a:ext>
                        </a:extLst>
                      </p:cNvPr>
                      <p:cNvPicPr/>
                      <p:nvPr/>
                    </p:nvPicPr>
                    <p:blipFill>
                      <a:blip r:embed="rId7"/>
                      <a:stretch>
                        <a:fillRect/>
                      </a:stretch>
                    </p:blipFill>
                    <p:spPr>
                      <a:xfrm>
                        <a:off x="404967" y="5752669"/>
                        <a:ext cx="1789189" cy="1233494"/>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2E04F267-FC91-B64A-18B1-3A10FC68FD26}"/>
              </a:ext>
            </a:extLst>
          </p:cNvPr>
          <p:cNvGraphicFramePr>
            <a:graphicFrameLocks noChangeAspect="1"/>
          </p:cNvGraphicFramePr>
          <p:nvPr>
            <p:extLst>
              <p:ext uri="{D42A27DB-BD31-4B8C-83A1-F6EECF244321}">
                <p14:modId xmlns:p14="http://schemas.microsoft.com/office/powerpoint/2010/main" val="3543373627"/>
              </p:ext>
            </p:extLst>
          </p:nvPr>
        </p:nvGraphicFramePr>
        <p:xfrm>
          <a:off x="512940" y="3643527"/>
          <a:ext cx="1754006" cy="1209238"/>
        </p:xfrm>
        <a:graphic>
          <a:graphicData uri="http://schemas.openxmlformats.org/presentationml/2006/ole">
            <mc:AlternateContent xmlns:mc="http://schemas.openxmlformats.org/markup-compatibility/2006">
              <mc:Choice xmlns:v="urn:schemas-microsoft-com:vml" Requires="v">
                <p:oleObj name="CS ChemDraw 64-bit Drawing" r:id="rId8" imgW="2279572" imgH="1571105" progId="ChemDraw_x64.Document.6.0">
                  <p:embed/>
                </p:oleObj>
              </mc:Choice>
              <mc:Fallback>
                <p:oleObj name="CS ChemDraw 64-bit Drawing" r:id="rId8" imgW="2279572" imgH="1571105" progId="ChemDraw_x64.Document.6.0">
                  <p:embed/>
                  <p:pic>
                    <p:nvPicPr>
                      <p:cNvPr id="14" name="Object 13">
                        <a:extLst>
                          <a:ext uri="{FF2B5EF4-FFF2-40B4-BE49-F238E27FC236}">
                            <a16:creationId xmlns:a16="http://schemas.microsoft.com/office/drawing/2014/main" id="{2E04F267-FC91-B64A-18B1-3A10FC68FD26}"/>
                          </a:ext>
                        </a:extLst>
                      </p:cNvPr>
                      <p:cNvPicPr/>
                      <p:nvPr/>
                    </p:nvPicPr>
                    <p:blipFill>
                      <a:blip r:embed="rId9"/>
                      <a:stretch>
                        <a:fillRect/>
                      </a:stretch>
                    </p:blipFill>
                    <p:spPr>
                      <a:xfrm>
                        <a:off x="512940" y="3643527"/>
                        <a:ext cx="1754006" cy="1209238"/>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44EC569B-BFA7-7658-9CBD-071CFD9FAAEE}"/>
              </a:ext>
            </a:extLst>
          </p:cNvPr>
          <p:cNvGraphicFramePr>
            <a:graphicFrameLocks noChangeAspect="1"/>
          </p:cNvGraphicFramePr>
          <p:nvPr>
            <p:extLst>
              <p:ext uri="{D42A27DB-BD31-4B8C-83A1-F6EECF244321}">
                <p14:modId xmlns:p14="http://schemas.microsoft.com/office/powerpoint/2010/main" val="368387167"/>
              </p:ext>
            </p:extLst>
          </p:nvPr>
        </p:nvGraphicFramePr>
        <p:xfrm>
          <a:off x="566836" y="7590528"/>
          <a:ext cx="1615628" cy="1145239"/>
        </p:xfrm>
        <a:graphic>
          <a:graphicData uri="http://schemas.openxmlformats.org/presentationml/2006/ole">
            <mc:AlternateContent xmlns:mc="http://schemas.openxmlformats.org/markup-compatibility/2006">
              <mc:Choice xmlns:v="urn:schemas-microsoft-com:vml" Requires="v">
                <p:oleObj name="CS ChemDraw 64-bit Drawing" r:id="rId10" imgW="2045270" imgH="1448908" progId="ChemDraw_x64.Document.6.0">
                  <p:embed/>
                </p:oleObj>
              </mc:Choice>
              <mc:Fallback>
                <p:oleObj name="CS ChemDraw 64-bit Drawing" r:id="rId10" imgW="2045270" imgH="1448908" progId="ChemDraw_x64.Document.6.0">
                  <p:embed/>
                  <p:pic>
                    <p:nvPicPr>
                      <p:cNvPr id="15" name="Object 14">
                        <a:extLst>
                          <a:ext uri="{FF2B5EF4-FFF2-40B4-BE49-F238E27FC236}">
                            <a16:creationId xmlns:a16="http://schemas.microsoft.com/office/drawing/2014/main" id="{44EC569B-BFA7-7658-9CBD-071CFD9FAAEE}"/>
                          </a:ext>
                        </a:extLst>
                      </p:cNvPr>
                      <p:cNvPicPr/>
                      <p:nvPr/>
                    </p:nvPicPr>
                    <p:blipFill>
                      <a:blip r:embed="rId11"/>
                      <a:stretch>
                        <a:fillRect/>
                      </a:stretch>
                    </p:blipFill>
                    <p:spPr>
                      <a:xfrm>
                        <a:off x="566836" y="7590528"/>
                        <a:ext cx="1615628" cy="1145239"/>
                      </a:xfrm>
                      <a:prstGeom prst="rect">
                        <a:avLst/>
                      </a:prstGeom>
                    </p:spPr>
                  </p:pic>
                </p:oleObj>
              </mc:Fallback>
            </mc:AlternateContent>
          </a:graphicData>
        </a:graphic>
      </p:graphicFrame>
    </p:spTree>
    <p:extLst>
      <p:ext uri="{BB962C8B-B14F-4D97-AF65-F5344CB8AC3E}">
        <p14:creationId xmlns:p14="http://schemas.microsoft.com/office/powerpoint/2010/main" val="2139210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A11A-525F-C6D5-F0C9-BC7A9B3155F7}"/>
              </a:ext>
            </a:extLst>
          </p:cNvPr>
          <p:cNvSpPr>
            <a:spLocks noGrp="1"/>
          </p:cNvSpPr>
          <p:nvPr>
            <p:ph type="title"/>
          </p:nvPr>
        </p:nvSpPr>
        <p:spPr>
          <a:xfrm>
            <a:off x="1081261" y="84162"/>
            <a:ext cx="5215900" cy="503411"/>
          </a:xfrm>
        </p:spPr>
        <p:txBody>
          <a:bodyPr>
            <a:normAutofit/>
          </a:bodyPr>
          <a:lstStyle/>
          <a:p>
            <a:r>
              <a:rPr lang="el-GR" sz="1400" b="1" dirty="0">
                <a:latin typeface="Aptos" panose="020B0004020202020204" pitchFamily="34" charset="0"/>
              </a:rPr>
              <a:t>α</a:t>
            </a:r>
            <a:r>
              <a:rPr lang="en-GB" sz="1400" b="1" dirty="0">
                <a:latin typeface="Aptos" panose="020B0004020202020204" pitchFamily="34" charset="0"/>
              </a:rPr>
              <a:t>-Methyl-Acyl-CoA Racemase deficiency (</a:t>
            </a:r>
            <a:r>
              <a:rPr lang="en-GB" sz="1400" b="1" i="1" dirty="0">
                <a:latin typeface="Aptos" panose="020B0004020202020204" pitchFamily="34" charset="0"/>
              </a:rPr>
              <a:t>AMACR</a:t>
            </a:r>
            <a:r>
              <a:rPr lang="en-GB" sz="1400" b="1" dirty="0">
                <a:latin typeface="Aptos" panose="020B0004020202020204" pitchFamily="34" charset="0"/>
              </a:rPr>
              <a:t> mutations)</a:t>
            </a:r>
          </a:p>
        </p:txBody>
      </p:sp>
      <p:sp>
        <p:nvSpPr>
          <p:cNvPr id="4" name="TextBox 3">
            <a:extLst>
              <a:ext uri="{FF2B5EF4-FFF2-40B4-BE49-F238E27FC236}">
                <a16:creationId xmlns:a16="http://schemas.microsoft.com/office/drawing/2014/main" id="{0342EC59-5144-AE04-0FBC-1D79C9ED7483}"/>
              </a:ext>
            </a:extLst>
          </p:cNvPr>
          <p:cNvSpPr txBox="1"/>
          <p:nvPr/>
        </p:nvSpPr>
        <p:spPr>
          <a:xfrm>
            <a:off x="1224805" y="781334"/>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C402EE05-E466-59AF-A1E4-3F99237FCD31}"/>
              </a:ext>
            </a:extLst>
          </p:cNvPr>
          <p:cNvSpPr txBox="1"/>
          <p:nvPr/>
        </p:nvSpPr>
        <p:spPr>
          <a:xfrm>
            <a:off x="968557" y="1503716"/>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sp>
        <p:nvSpPr>
          <p:cNvPr id="13" name="Rectangle 12">
            <a:extLst>
              <a:ext uri="{FF2B5EF4-FFF2-40B4-BE49-F238E27FC236}">
                <a16:creationId xmlns:a16="http://schemas.microsoft.com/office/drawing/2014/main" id="{92513765-56B1-0FFA-A76D-5986614AE0FE}"/>
              </a:ext>
            </a:extLst>
          </p:cNvPr>
          <p:cNvSpPr/>
          <p:nvPr/>
        </p:nvSpPr>
        <p:spPr>
          <a:xfrm>
            <a:off x="1429876" y="5258534"/>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BBCFB663-6490-16B9-B7EE-102FBA1A6575}"/>
              </a:ext>
            </a:extLst>
          </p:cNvPr>
          <p:cNvSpPr txBox="1"/>
          <p:nvPr/>
        </p:nvSpPr>
        <p:spPr>
          <a:xfrm>
            <a:off x="753143" y="2343314"/>
            <a:ext cx="1867819"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-hydroxy-4-cholesten-3-one</a:t>
            </a:r>
          </a:p>
        </p:txBody>
      </p:sp>
      <p:sp>
        <p:nvSpPr>
          <p:cNvPr id="17" name="TextBox 16">
            <a:extLst>
              <a:ext uri="{FF2B5EF4-FFF2-40B4-BE49-F238E27FC236}">
                <a16:creationId xmlns:a16="http://schemas.microsoft.com/office/drawing/2014/main" id="{C37B5EF9-E29C-5F59-8D55-5A050FCD040A}"/>
              </a:ext>
            </a:extLst>
          </p:cNvPr>
          <p:cNvSpPr txBox="1"/>
          <p:nvPr/>
        </p:nvSpPr>
        <p:spPr>
          <a:xfrm>
            <a:off x="2648049" y="5225029"/>
            <a:ext cx="1238251" cy="246221"/>
          </a:xfrm>
          <a:prstGeom prst="rect">
            <a:avLst/>
          </a:prstGeom>
          <a:noFill/>
        </p:spPr>
        <p:txBody>
          <a:bodyPr wrap="square" rtlCol="0">
            <a:spAutoFit/>
          </a:bodyPr>
          <a:lstStyle/>
          <a:p>
            <a:r>
              <a:rPr lang="en-GB" sz="1000" i="1" dirty="0">
                <a:latin typeface="Aptos" panose="020B0004020202020204" pitchFamily="34" charset="0"/>
              </a:rPr>
              <a:t>AMACR</a:t>
            </a:r>
            <a:r>
              <a:rPr lang="en-GB" sz="1000" dirty="0">
                <a:latin typeface="Aptos" panose="020B0004020202020204" pitchFamily="34" charset="0"/>
              </a:rPr>
              <a:t> mutations</a:t>
            </a:r>
          </a:p>
        </p:txBody>
      </p:sp>
      <p:cxnSp>
        <p:nvCxnSpPr>
          <p:cNvPr id="22" name="Straight Arrow Connector 21">
            <a:extLst>
              <a:ext uri="{FF2B5EF4-FFF2-40B4-BE49-F238E27FC236}">
                <a16:creationId xmlns:a16="http://schemas.microsoft.com/office/drawing/2014/main" id="{F746FC3A-B812-1D9C-4276-6E0F90A2003C}"/>
              </a:ext>
            </a:extLst>
          </p:cNvPr>
          <p:cNvCxnSpPr>
            <a:cxnSpLocks/>
          </p:cNvCxnSpPr>
          <p:nvPr/>
        </p:nvCxnSpPr>
        <p:spPr>
          <a:xfrm flipH="1">
            <a:off x="1695846" y="3334632"/>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useBgFill="1">
        <p:nvSpPr>
          <p:cNvPr id="23" name="TextBox 22">
            <a:extLst>
              <a:ext uri="{FF2B5EF4-FFF2-40B4-BE49-F238E27FC236}">
                <a16:creationId xmlns:a16="http://schemas.microsoft.com/office/drawing/2014/main" id="{6B81AAF2-CFB2-760B-01F4-4454728C7636}"/>
              </a:ext>
            </a:extLst>
          </p:cNvPr>
          <p:cNvSpPr txBox="1"/>
          <p:nvPr/>
        </p:nvSpPr>
        <p:spPr>
          <a:xfrm>
            <a:off x="4298790" y="7249518"/>
            <a:ext cx="1437994" cy="553998"/>
          </a:xfrm>
          <a:prstGeom prst="rect">
            <a:avLst/>
          </a:prstGeom>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cxnSp>
        <p:nvCxnSpPr>
          <p:cNvPr id="26" name="Straight Arrow Connector 25">
            <a:extLst>
              <a:ext uri="{FF2B5EF4-FFF2-40B4-BE49-F238E27FC236}">
                <a16:creationId xmlns:a16="http://schemas.microsoft.com/office/drawing/2014/main" id="{440DF601-E42A-CAB1-5882-0F3A930ECCD4}"/>
              </a:ext>
            </a:extLst>
          </p:cNvPr>
          <p:cNvCxnSpPr>
            <a:cxnSpLocks/>
          </p:cNvCxnSpPr>
          <p:nvPr/>
        </p:nvCxnSpPr>
        <p:spPr>
          <a:xfrm flipH="1">
            <a:off x="4783955" y="3343775"/>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A6761AE1-EF4A-4560-43BE-171DE4C6B8A4}"/>
              </a:ext>
            </a:extLst>
          </p:cNvPr>
          <p:cNvSpPr txBox="1"/>
          <p:nvPr/>
        </p:nvSpPr>
        <p:spPr>
          <a:xfrm>
            <a:off x="1121216" y="7231956"/>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29" name="Straight Arrow Connector 28">
            <a:extLst>
              <a:ext uri="{FF2B5EF4-FFF2-40B4-BE49-F238E27FC236}">
                <a16:creationId xmlns:a16="http://schemas.microsoft.com/office/drawing/2014/main" id="{DD9291F7-7F80-52EE-A1ED-2CF854471BB1}"/>
              </a:ext>
            </a:extLst>
          </p:cNvPr>
          <p:cNvCxnSpPr/>
          <p:nvPr/>
        </p:nvCxnSpPr>
        <p:spPr>
          <a:xfrm>
            <a:off x="4196646" y="7259025"/>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a:extLst>
              <a:ext uri="{FF2B5EF4-FFF2-40B4-BE49-F238E27FC236}">
                <a16:creationId xmlns:a16="http://schemas.microsoft.com/office/drawing/2014/main" id="{255B9BCA-2EDD-CD77-131A-EC4C289D11FB}"/>
              </a:ext>
            </a:extLst>
          </p:cNvPr>
          <p:cNvCxnSpPr/>
          <p:nvPr/>
        </p:nvCxnSpPr>
        <p:spPr>
          <a:xfrm>
            <a:off x="1055616" y="7242305"/>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550C9232-02AA-5B77-A500-076FCC8C2A46}"/>
              </a:ext>
            </a:extLst>
          </p:cNvPr>
          <p:cNvSpPr txBox="1"/>
          <p:nvPr/>
        </p:nvSpPr>
        <p:spPr>
          <a:xfrm>
            <a:off x="3924889" y="2340944"/>
            <a:ext cx="2217274" cy="246221"/>
          </a:xfrm>
          <a:prstGeom prst="rect">
            <a:avLst/>
          </a:prstGeom>
          <a:noFill/>
        </p:spPr>
        <p:txBody>
          <a:bodyPr wrap="none" rtlCol="0">
            <a:spAutoFit/>
          </a:bodyPr>
          <a:lstStyle/>
          <a:p>
            <a:r>
              <a:rPr lang="en-GB" sz="1000" dirty="0">
                <a:latin typeface="Aptos" panose="020B0004020202020204" pitchFamily="34" charset="0"/>
              </a:rPr>
              <a:t>7α,12</a:t>
            </a:r>
            <a:r>
              <a:rPr lang="el-GR" sz="1000" dirty="0">
                <a:latin typeface="Aptos" panose="020B0004020202020204" pitchFamily="34" charset="0"/>
              </a:rPr>
              <a:t>α</a:t>
            </a:r>
            <a:r>
              <a:rPr lang="en-GB" sz="1000" dirty="0">
                <a:latin typeface="Aptos" panose="020B0004020202020204" pitchFamily="34" charset="0"/>
              </a:rPr>
              <a:t>-dihydroxy-4-cholesten-3-one</a:t>
            </a:r>
          </a:p>
        </p:txBody>
      </p:sp>
      <p:cxnSp>
        <p:nvCxnSpPr>
          <p:cNvPr id="9" name="Straight Arrow Connector 8">
            <a:extLst>
              <a:ext uri="{FF2B5EF4-FFF2-40B4-BE49-F238E27FC236}">
                <a16:creationId xmlns:a16="http://schemas.microsoft.com/office/drawing/2014/main" id="{3F6E56F3-F1C5-BB74-8A86-7B175B0E0A18}"/>
              </a:ext>
            </a:extLst>
          </p:cNvPr>
          <p:cNvCxnSpPr>
            <a:cxnSpLocks/>
          </p:cNvCxnSpPr>
          <p:nvPr/>
        </p:nvCxnSpPr>
        <p:spPr>
          <a:xfrm>
            <a:off x="2959776" y="2466424"/>
            <a:ext cx="651144"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2174D859-BF07-A72A-2258-67378A7C1A2A}"/>
              </a:ext>
            </a:extLst>
          </p:cNvPr>
          <p:cNvCxnSpPr>
            <a:cxnSpLocks/>
          </p:cNvCxnSpPr>
          <p:nvPr/>
        </p:nvCxnSpPr>
        <p:spPr>
          <a:xfrm flipH="1">
            <a:off x="1695846" y="2628024"/>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3389276F-2DC2-5047-18E7-3D1D82AA1A9F}"/>
              </a:ext>
            </a:extLst>
          </p:cNvPr>
          <p:cNvSpPr txBox="1"/>
          <p:nvPr/>
        </p:nvSpPr>
        <p:spPr>
          <a:xfrm>
            <a:off x="420853" y="3053669"/>
            <a:ext cx="3063659"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-cholestanoic acid (DHCA)</a:t>
            </a:r>
          </a:p>
        </p:txBody>
      </p:sp>
      <p:cxnSp>
        <p:nvCxnSpPr>
          <p:cNvPr id="18" name="Straight Arrow Connector 17">
            <a:extLst>
              <a:ext uri="{FF2B5EF4-FFF2-40B4-BE49-F238E27FC236}">
                <a16:creationId xmlns:a16="http://schemas.microsoft.com/office/drawing/2014/main" id="{E017010C-1AFD-8920-6201-B6FB7FC3D510}"/>
              </a:ext>
            </a:extLst>
          </p:cNvPr>
          <p:cNvCxnSpPr>
            <a:cxnSpLocks/>
          </p:cNvCxnSpPr>
          <p:nvPr/>
        </p:nvCxnSpPr>
        <p:spPr>
          <a:xfrm flipH="1">
            <a:off x="4770507" y="2636460"/>
            <a:ext cx="3"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BAC0D66E-DA37-65F1-EAD2-95F02BFAC360}"/>
              </a:ext>
            </a:extLst>
          </p:cNvPr>
          <p:cNvSpPr txBox="1"/>
          <p:nvPr/>
        </p:nvSpPr>
        <p:spPr>
          <a:xfrm>
            <a:off x="3551388" y="3043258"/>
            <a:ext cx="3296095"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-cholestanoic acid (THCA)</a:t>
            </a:r>
          </a:p>
        </p:txBody>
      </p:sp>
      <p:sp>
        <p:nvSpPr>
          <p:cNvPr id="25" name="Rectangle 24">
            <a:extLst>
              <a:ext uri="{FF2B5EF4-FFF2-40B4-BE49-F238E27FC236}">
                <a16:creationId xmlns:a16="http://schemas.microsoft.com/office/drawing/2014/main" id="{8FF0E9A4-0644-D914-128F-98FB6AB81F16}"/>
              </a:ext>
            </a:extLst>
          </p:cNvPr>
          <p:cNvSpPr/>
          <p:nvPr/>
        </p:nvSpPr>
        <p:spPr>
          <a:xfrm>
            <a:off x="4539642" y="5266135"/>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cxnSp>
        <p:nvCxnSpPr>
          <p:cNvPr id="38" name="Straight Arrow Connector 37">
            <a:extLst>
              <a:ext uri="{FF2B5EF4-FFF2-40B4-BE49-F238E27FC236}">
                <a16:creationId xmlns:a16="http://schemas.microsoft.com/office/drawing/2014/main" id="{75A7CC70-8462-5738-7971-7096B3BB713A}"/>
              </a:ext>
            </a:extLst>
          </p:cNvPr>
          <p:cNvCxnSpPr>
            <a:cxnSpLocks/>
          </p:cNvCxnSpPr>
          <p:nvPr/>
        </p:nvCxnSpPr>
        <p:spPr>
          <a:xfrm>
            <a:off x="1658517" y="1088557"/>
            <a:ext cx="0" cy="4700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3E7BC7CC-001B-8B62-8B8B-E49D9E705251}"/>
              </a:ext>
            </a:extLst>
          </p:cNvPr>
          <p:cNvCxnSpPr>
            <a:cxnSpLocks/>
          </p:cNvCxnSpPr>
          <p:nvPr/>
        </p:nvCxnSpPr>
        <p:spPr>
          <a:xfrm>
            <a:off x="1687050" y="1798052"/>
            <a:ext cx="0" cy="4700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a:extLst>
              <a:ext uri="{FF2B5EF4-FFF2-40B4-BE49-F238E27FC236}">
                <a16:creationId xmlns:a16="http://schemas.microsoft.com/office/drawing/2014/main" id="{72E7629B-2B15-A500-B832-F02AA1AB0DDE}"/>
              </a:ext>
            </a:extLst>
          </p:cNvPr>
          <p:cNvCxnSpPr>
            <a:cxnSpLocks/>
          </p:cNvCxnSpPr>
          <p:nvPr/>
        </p:nvCxnSpPr>
        <p:spPr>
          <a:xfrm flipV="1">
            <a:off x="420853" y="2871112"/>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58" name="Straight Arrow Connector 57">
            <a:extLst>
              <a:ext uri="{FF2B5EF4-FFF2-40B4-BE49-F238E27FC236}">
                <a16:creationId xmlns:a16="http://schemas.microsoft.com/office/drawing/2014/main" id="{59193244-5A10-9729-81C2-69E7E4AC4B04}"/>
              </a:ext>
            </a:extLst>
          </p:cNvPr>
          <p:cNvCxnSpPr>
            <a:cxnSpLocks/>
          </p:cNvCxnSpPr>
          <p:nvPr/>
        </p:nvCxnSpPr>
        <p:spPr>
          <a:xfrm flipV="1">
            <a:off x="3589861" y="2871112"/>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5" name="TextBox 4">
            <a:extLst>
              <a:ext uri="{FF2B5EF4-FFF2-40B4-BE49-F238E27FC236}">
                <a16:creationId xmlns:a16="http://schemas.microsoft.com/office/drawing/2014/main" id="{5B30E4BF-661D-5643-E763-0CF1AABFE405}"/>
              </a:ext>
            </a:extLst>
          </p:cNvPr>
          <p:cNvSpPr txBox="1"/>
          <p:nvPr/>
        </p:nvSpPr>
        <p:spPr>
          <a:xfrm>
            <a:off x="551915" y="3805376"/>
            <a:ext cx="2627642"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6" name="TextBox 5">
            <a:extLst>
              <a:ext uri="{FF2B5EF4-FFF2-40B4-BE49-F238E27FC236}">
                <a16:creationId xmlns:a16="http://schemas.microsoft.com/office/drawing/2014/main" id="{DD058D59-E5AE-A1E7-EA04-285D67AFAD8E}"/>
              </a:ext>
            </a:extLst>
          </p:cNvPr>
          <p:cNvSpPr txBox="1"/>
          <p:nvPr/>
        </p:nvSpPr>
        <p:spPr>
          <a:xfrm>
            <a:off x="3330339" y="3819989"/>
            <a:ext cx="2887329"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8" name="Straight Arrow Connector 7">
            <a:extLst>
              <a:ext uri="{FF2B5EF4-FFF2-40B4-BE49-F238E27FC236}">
                <a16:creationId xmlns:a16="http://schemas.microsoft.com/office/drawing/2014/main" id="{B911EE73-D267-14B7-1F90-2F3EC6E49D35}"/>
              </a:ext>
            </a:extLst>
          </p:cNvPr>
          <p:cNvCxnSpPr>
            <a:cxnSpLocks/>
          </p:cNvCxnSpPr>
          <p:nvPr/>
        </p:nvCxnSpPr>
        <p:spPr>
          <a:xfrm flipH="1">
            <a:off x="1572750" y="5134777"/>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15EB648F-FD60-D25F-8942-CB9C34E1C90E}"/>
              </a:ext>
            </a:extLst>
          </p:cNvPr>
          <p:cNvCxnSpPr>
            <a:cxnSpLocks/>
          </p:cNvCxnSpPr>
          <p:nvPr/>
        </p:nvCxnSpPr>
        <p:spPr>
          <a:xfrm flipH="1">
            <a:off x="4675854" y="5138768"/>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6B42B58C-39B3-FC34-52A1-86D6F19ED513}"/>
              </a:ext>
            </a:extLst>
          </p:cNvPr>
          <p:cNvSpPr txBox="1"/>
          <p:nvPr/>
        </p:nvSpPr>
        <p:spPr>
          <a:xfrm>
            <a:off x="551915" y="5505738"/>
            <a:ext cx="2622834"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(25S)-3</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-dihydroxy-5</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-cholestanoyl-CoA</a:t>
            </a:r>
          </a:p>
        </p:txBody>
      </p:sp>
      <p:sp>
        <p:nvSpPr>
          <p:cNvPr id="20" name="TextBox 19">
            <a:extLst>
              <a:ext uri="{FF2B5EF4-FFF2-40B4-BE49-F238E27FC236}">
                <a16:creationId xmlns:a16="http://schemas.microsoft.com/office/drawing/2014/main" id="{3CD48951-249A-5A48-ADE4-CDCC9CFA3ED8}"/>
              </a:ext>
            </a:extLst>
          </p:cNvPr>
          <p:cNvSpPr txBox="1"/>
          <p:nvPr/>
        </p:nvSpPr>
        <p:spPr>
          <a:xfrm>
            <a:off x="3589861" y="5505738"/>
            <a:ext cx="2887329"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(25S)-3</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,12</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-trihydroxy-5</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-cholestanoyl-CoA</a:t>
            </a:r>
          </a:p>
        </p:txBody>
      </p:sp>
      <p:cxnSp>
        <p:nvCxnSpPr>
          <p:cNvPr id="31" name="Straight Arrow Connector 30">
            <a:extLst>
              <a:ext uri="{FF2B5EF4-FFF2-40B4-BE49-F238E27FC236}">
                <a16:creationId xmlns:a16="http://schemas.microsoft.com/office/drawing/2014/main" id="{2C7CB125-218F-7C83-142B-D811EC62EF53}"/>
              </a:ext>
            </a:extLst>
          </p:cNvPr>
          <p:cNvCxnSpPr>
            <a:cxnSpLocks/>
          </p:cNvCxnSpPr>
          <p:nvPr/>
        </p:nvCxnSpPr>
        <p:spPr>
          <a:xfrm flipH="1">
            <a:off x="4675854" y="6810807"/>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41" name="TextBox 40">
            <a:extLst>
              <a:ext uri="{FF2B5EF4-FFF2-40B4-BE49-F238E27FC236}">
                <a16:creationId xmlns:a16="http://schemas.microsoft.com/office/drawing/2014/main" id="{2DE4279A-14E5-7FFA-62C2-0471FC51454B}"/>
              </a:ext>
            </a:extLst>
          </p:cNvPr>
          <p:cNvSpPr txBox="1"/>
          <p:nvPr/>
        </p:nvSpPr>
        <p:spPr>
          <a:xfrm>
            <a:off x="442093" y="9558195"/>
            <a:ext cx="1991251" cy="400110"/>
          </a:xfrm>
          <a:prstGeom prst="rect">
            <a:avLst/>
          </a:prstGeom>
          <a:noFill/>
        </p:spPr>
        <p:txBody>
          <a:bodyPr wrap="none" rtlCol="0">
            <a:spAutoFit/>
          </a:bodyPr>
          <a:lstStyle/>
          <a:p>
            <a:r>
              <a:rPr lang="en-GB" sz="1000" dirty="0">
                <a:latin typeface="Aptos" panose="020B0004020202020204" pitchFamily="34" charset="0"/>
              </a:rPr>
              <a:t>DHCA</a:t>
            </a:r>
          </a:p>
          <a:p>
            <a:r>
              <a:rPr lang="en-GB" sz="1000" dirty="0">
                <a:latin typeface="Aptos" panose="020B0004020202020204" pitchFamily="34" charset="0"/>
              </a:rPr>
              <a:t> + glycine and taurine conjugates</a:t>
            </a:r>
          </a:p>
        </p:txBody>
      </p:sp>
      <p:sp>
        <p:nvSpPr>
          <p:cNvPr id="47" name="TextBox 46">
            <a:extLst>
              <a:ext uri="{FF2B5EF4-FFF2-40B4-BE49-F238E27FC236}">
                <a16:creationId xmlns:a16="http://schemas.microsoft.com/office/drawing/2014/main" id="{C2148FD6-AE25-60C7-FD40-934BD4A27B69}"/>
              </a:ext>
            </a:extLst>
          </p:cNvPr>
          <p:cNvSpPr txBox="1"/>
          <p:nvPr/>
        </p:nvSpPr>
        <p:spPr>
          <a:xfrm>
            <a:off x="4319198" y="9534529"/>
            <a:ext cx="2315057" cy="553998"/>
          </a:xfrm>
          <a:prstGeom prst="rect">
            <a:avLst/>
          </a:prstGeom>
          <a:noFill/>
        </p:spPr>
        <p:txBody>
          <a:bodyPr wrap="none" rtlCol="0">
            <a:spAutoFit/>
          </a:bodyPr>
          <a:lstStyle/>
          <a:p>
            <a:r>
              <a:rPr lang="en-GB" sz="1000" dirty="0">
                <a:latin typeface="Aptos" panose="020B0004020202020204" pitchFamily="34" charset="0"/>
              </a:rPr>
              <a:t> THCA </a:t>
            </a:r>
          </a:p>
          <a:p>
            <a:r>
              <a:rPr lang="en-GB" sz="1000" dirty="0">
                <a:latin typeface="Aptos" panose="020B0004020202020204" pitchFamily="34" charset="0"/>
              </a:rPr>
              <a:t>+ glycine and taurine conjugates</a:t>
            </a:r>
          </a:p>
          <a:p>
            <a:r>
              <a:rPr lang="en-GB" sz="1000" dirty="0">
                <a:latin typeface="Aptos" panose="020B0004020202020204" pitchFamily="34" charset="0"/>
              </a:rPr>
              <a:t>+ </a:t>
            </a:r>
            <a:r>
              <a:rPr lang="en-GB" sz="1000" dirty="0" err="1">
                <a:latin typeface="Aptos" panose="020B0004020202020204" pitchFamily="34" charset="0"/>
              </a:rPr>
              <a:t>taurotetrahydroxycholestanoic</a:t>
            </a:r>
            <a:r>
              <a:rPr lang="en-GB" sz="1000" dirty="0">
                <a:latin typeface="Aptos" panose="020B0004020202020204" pitchFamily="34" charset="0"/>
              </a:rPr>
              <a:t> acids</a:t>
            </a:r>
          </a:p>
        </p:txBody>
      </p:sp>
      <p:cxnSp>
        <p:nvCxnSpPr>
          <p:cNvPr id="48" name="Straight Arrow Connector 47">
            <a:extLst>
              <a:ext uri="{FF2B5EF4-FFF2-40B4-BE49-F238E27FC236}">
                <a16:creationId xmlns:a16="http://schemas.microsoft.com/office/drawing/2014/main" id="{251292B1-B29F-8212-A78D-EBA5E1C971EF}"/>
              </a:ext>
            </a:extLst>
          </p:cNvPr>
          <p:cNvCxnSpPr>
            <a:cxnSpLocks/>
          </p:cNvCxnSpPr>
          <p:nvPr/>
        </p:nvCxnSpPr>
        <p:spPr>
          <a:xfrm flipV="1">
            <a:off x="442093" y="9561752"/>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49" name="Straight Arrow Connector 48">
            <a:extLst>
              <a:ext uri="{FF2B5EF4-FFF2-40B4-BE49-F238E27FC236}">
                <a16:creationId xmlns:a16="http://schemas.microsoft.com/office/drawing/2014/main" id="{181DEB2C-1F68-61D2-689B-2FEA687DBF3A}"/>
              </a:ext>
            </a:extLst>
          </p:cNvPr>
          <p:cNvCxnSpPr>
            <a:cxnSpLocks/>
          </p:cNvCxnSpPr>
          <p:nvPr/>
        </p:nvCxnSpPr>
        <p:spPr>
          <a:xfrm flipV="1">
            <a:off x="4249136" y="9491902"/>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52" name="TextBox 51">
            <a:extLst>
              <a:ext uri="{FF2B5EF4-FFF2-40B4-BE49-F238E27FC236}">
                <a16:creationId xmlns:a16="http://schemas.microsoft.com/office/drawing/2014/main" id="{244640D1-33AE-7552-7B24-814CD1FF885E}"/>
              </a:ext>
            </a:extLst>
          </p:cNvPr>
          <p:cNvSpPr txBox="1"/>
          <p:nvPr/>
        </p:nvSpPr>
        <p:spPr>
          <a:xfrm>
            <a:off x="427201" y="10638337"/>
            <a:ext cx="6176688" cy="1277273"/>
          </a:xfrm>
          <a:prstGeom prst="rect">
            <a:avLst/>
          </a:prstGeom>
          <a:noFill/>
        </p:spPr>
        <p:txBody>
          <a:bodyPr wrap="square" rtlCol="0">
            <a:spAutoFit/>
          </a:bodyPr>
          <a:lstStyle/>
          <a:p>
            <a:r>
              <a:rPr lang="en-GB" sz="1100" b="1" dirty="0">
                <a:latin typeface="Aptos" panose="020B0004020202020204" pitchFamily="34" charset="0"/>
              </a:rPr>
              <a:t>Supplementary Figure 5.</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AMACR </a:t>
            </a:r>
            <a:r>
              <a:rPr lang="en-GB" sz="1100" dirty="0">
                <a:latin typeface="Aptos" panose="020B0004020202020204" pitchFamily="34" charset="0"/>
              </a:rPr>
              <a:t>mutations, leading to </a:t>
            </a:r>
            <a:r>
              <a:rPr lang="el-GR" sz="1100" dirty="0">
                <a:latin typeface="Aptos" panose="020B0004020202020204" pitchFamily="34" charset="0"/>
              </a:rPr>
              <a:t>α</a:t>
            </a:r>
            <a:r>
              <a:rPr lang="en-GB" sz="1100" dirty="0">
                <a:latin typeface="Aptos" panose="020B0004020202020204" pitchFamily="34" charset="0"/>
              </a:rPr>
              <a:t>-methyl-acyl-CoA-racemase (AMACR) deficiency. Due to a block in the pathway, individuals are unable to produce sufficient cholic acid and chenodeoxycholic, and their glycine and taurine conjugates. Instead, there is accumulation of the 25R isomers dihydroxy- and trihydroxycholestanoic acids, as well as the production and accumulation of their glycine and taurine conjugates. There is also production and accumulation of taurotetrahydroxycholestanoic acids.</a:t>
            </a:r>
            <a:endParaRPr lang="en-GB" sz="1100" b="1" dirty="0">
              <a:latin typeface="Aptos" panose="020B0004020202020204" pitchFamily="34" charset="0"/>
            </a:endParaRPr>
          </a:p>
        </p:txBody>
      </p:sp>
      <p:graphicFrame>
        <p:nvGraphicFramePr>
          <p:cNvPr id="15" name="Object 14">
            <a:extLst>
              <a:ext uri="{FF2B5EF4-FFF2-40B4-BE49-F238E27FC236}">
                <a16:creationId xmlns:a16="http://schemas.microsoft.com/office/drawing/2014/main" id="{421D725D-D9F8-879B-6C8A-AC501F1F7BDF}"/>
              </a:ext>
            </a:extLst>
          </p:cNvPr>
          <p:cNvGraphicFramePr>
            <a:graphicFrameLocks noChangeAspect="1"/>
          </p:cNvGraphicFramePr>
          <p:nvPr>
            <p:extLst>
              <p:ext uri="{D42A27DB-BD31-4B8C-83A1-F6EECF244321}">
                <p14:modId xmlns:p14="http://schemas.microsoft.com/office/powerpoint/2010/main" val="3431975872"/>
              </p:ext>
            </p:extLst>
          </p:nvPr>
        </p:nvGraphicFramePr>
        <p:xfrm>
          <a:off x="792745" y="3997356"/>
          <a:ext cx="1684129" cy="1132133"/>
        </p:xfrm>
        <a:graphic>
          <a:graphicData uri="http://schemas.openxmlformats.org/presentationml/2006/ole">
            <mc:AlternateContent xmlns:mc="http://schemas.openxmlformats.org/markup-compatibility/2006">
              <mc:Choice xmlns:v="urn:schemas-microsoft-com:vml" Requires="v">
                <p:oleObj name="CS ChemDraw 64-bit Drawing" r:id="rId2" imgW="2469917" imgH="1660883" progId="ChemDraw_x64.Document.6.0">
                  <p:embed/>
                </p:oleObj>
              </mc:Choice>
              <mc:Fallback>
                <p:oleObj name="CS ChemDraw 64-bit Drawing" r:id="rId2" imgW="2469917" imgH="1660883" progId="ChemDraw_x64.Document.6.0">
                  <p:embed/>
                  <p:pic>
                    <p:nvPicPr>
                      <p:cNvPr id="15" name="Object 14">
                        <a:extLst>
                          <a:ext uri="{FF2B5EF4-FFF2-40B4-BE49-F238E27FC236}">
                            <a16:creationId xmlns:a16="http://schemas.microsoft.com/office/drawing/2014/main" id="{421D725D-D9F8-879B-6C8A-AC501F1F7BDF}"/>
                          </a:ext>
                        </a:extLst>
                      </p:cNvPr>
                      <p:cNvPicPr/>
                      <p:nvPr/>
                    </p:nvPicPr>
                    <p:blipFill>
                      <a:blip r:embed="rId3"/>
                      <a:stretch>
                        <a:fillRect/>
                      </a:stretch>
                    </p:blipFill>
                    <p:spPr>
                      <a:xfrm>
                        <a:off x="792745" y="3997356"/>
                        <a:ext cx="1684129" cy="1132133"/>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04212B7A-3ADC-938C-7D5A-16E4BC9D2418}"/>
              </a:ext>
            </a:extLst>
          </p:cNvPr>
          <p:cNvGraphicFramePr>
            <a:graphicFrameLocks noChangeAspect="1"/>
          </p:cNvGraphicFramePr>
          <p:nvPr>
            <p:extLst>
              <p:ext uri="{D42A27DB-BD31-4B8C-83A1-F6EECF244321}">
                <p14:modId xmlns:p14="http://schemas.microsoft.com/office/powerpoint/2010/main" val="464112169"/>
              </p:ext>
            </p:extLst>
          </p:nvPr>
        </p:nvGraphicFramePr>
        <p:xfrm>
          <a:off x="939753" y="5680637"/>
          <a:ext cx="1681209" cy="1130170"/>
        </p:xfrm>
        <a:graphic>
          <a:graphicData uri="http://schemas.openxmlformats.org/presentationml/2006/ole">
            <mc:AlternateContent xmlns:mc="http://schemas.openxmlformats.org/markup-compatibility/2006">
              <mc:Choice xmlns:v="urn:schemas-microsoft-com:vml" Requires="v">
                <p:oleObj name="CS ChemDraw 64-bit Drawing" r:id="rId4" imgW="2469917" imgH="1660883" progId="ChemDraw_x64.Document.6.0">
                  <p:embed/>
                </p:oleObj>
              </mc:Choice>
              <mc:Fallback>
                <p:oleObj name="CS ChemDraw 64-bit Drawing" r:id="rId4" imgW="2469917" imgH="1660883" progId="ChemDraw_x64.Document.6.0">
                  <p:embed/>
                  <p:pic>
                    <p:nvPicPr>
                      <p:cNvPr id="19" name="Object 18">
                        <a:extLst>
                          <a:ext uri="{FF2B5EF4-FFF2-40B4-BE49-F238E27FC236}">
                            <a16:creationId xmlns:a16="http://schemas.microsoft.com/office/drawing/2014/main" id="{04212B7A-3ADC-938C-7D5A-16E4BC9D2418}"/>
                          </a:ext>
                        </a:extLst>
                      </p:cNvPr>
                      <p:cNvPicPr/>
                      <p:nvPr/>
                    </p:nvPicPr>
                    <p:blipFill>
                      <a:blip r:embed="rId5"/>
                      <a:stretch>
                        <a:fillRect/>
                      </a:stretch>
                    </p:blipFill>
                    <p:spPr>
                      <a:xfrm>
                        <a:off x="939753" y="5680637"/>
                        <a:ext cx="1681209" cy="1130170"/>
                      </a:xfrm>
                      <a:prstGeom prst="rect">
                        <a:avLst/>
                      </a:prstGeom>
                    </p:spPr>
                  </p:pic>
                </p:oleObj>
              </mc:Fallback>
            </mc:AlternateContent>
          </a:graphicData>
        </a:graphic>
      </p:graphicFrame>
      <p:cxnSp>
        <p:nvCxnSpPr>
          <p:cNvPr id="21" name="Straight Arrow Connector 20">
            <a:extLst>
              <a:ext uri="{FF2B5EF4-FFF2-40B4-BE49-F238E27FC236}">
                <a16:creationId xmlns:a16="http://schemas.microsoft.com/office/drawing/2014/main" id="{4C823508-AF21-EFDE-7777-E64C1468FE93}"/>
              </a:ext>
            </a:extLst>
          </p:cNvPr>
          <p:cNvCxnSpPr>
            <a:cxnSpLocks/>
          </p:cNvCxnSpPr>
          <p:nvPr/>
        </p:nvCxnSpPr>
        <p:spPr>
          <a:xfrm flipH="1">
            <a:off x="1572750" y="6842123"/>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C1E04DCD-D7EF-76AC-2179-260B16340455}"/>
              </a:ext>
            </a:extLst>
          </p:cNvPr>
          <p:cNvCxnSpPr/>
          <p:nvPr/>
        </p:nvCxnSpPr>
        <p:spPr>
          <a:xfrm flipV="1">
            <a:off x="354579" y="4223638"/>
            <a:ext cx="660185" cy="354804"/>
          </a:xfrm>
          <a:prstGeom prst="line">
            <a:avLst/>
          </a:prstGeom>
          <a:ln>
            <a:prstDash val="dash"/>
          </a:ln>
        </p:spPr>
        <p:style>
          <a:lnRef idx="1">
            <a:schemeClr val="dk1"/>
          </a:lnRef>
          <a:fillRef idx="0">
            <a:schemeClr val="dk1"/>
          </a:fillRef>
          <a:effectRef idx="0">
            <a:schemeClr val="dk1"/>
          </a:effectRef>
          <a:fontRef idx="minor">
            <a:schemeClr val="tx1"/>
          </a:fontRef>
        </p:style>
      </p:cxnSp>
      <p:graphicFrame>
        <p:nvGraphicFramePr>
          <p:cNvPr id="50" name="Object 49">
            <a:extLst>
              <a:ext uri="{FF2B5EF4-FFF2-40B4-BE49-F238E27FC236}">
                <a16:creationId xmlns:a16="http://schemas.microsoft.com/office/drawing/2014/main" id="{BCADE62D-8D8C-DDC1-2EEB-785B7D2D1DF7}"/>
              </a:ext>
            </a:extLst>
          </p:cNvPr>
          <p:cNvGraphicFramePr>
            <a:graphicFrameLocks noChangeAspect="1"/>
          </p:cNvGraphicFramePr>
          <p:nvPr>
            <p:extLst>
              <p:ext uri="{D42A27DB-BD31-4B8C-83A1-F6EECF244321}">
                <p14:modId xmlns:p14="http://schemas.microsoft.com/office/powerpoint/2010/main" val="1443173500"/>
              </p:ext>
            </p:extLst>
          </p:nvPr>
        </p:nvGraphicFramePr>
        <p:xfrm>
          <a:off x="4001186" y="5711421"/>
          <a:ext cx="1686507" cy="1133732"/>
        </p:xfrm>
        <a:graphic>
          <a:graphicData uri="http://schemas.openxmlformats.org/presentationml/2006/ole">
            <mc:AlternateContent xmlns:mc="http://schemas.openxmlformats.org/markup-compatibility/2006">
              <mc:Choice xmlns:v="urn:schemas-microsoft-com:vml" Requires="v">
                <p:oleObj name="CS ChemDraw 64-bit Drawing" r:id="rId6" imgW="2469917" imgH="1660883" progId="ChemDraw_x64.Document.6.0">
                  <p:embed/>
                </p:oleObj>
              </mc:Choice>
              <mc:Fallback>
                <p:oleObj name="CS ChemDraw 64-bit Drawing" r:id="rId6" imgW="2469917" imgH="1660883" progId="ChemDraw_x64.Document.6.0">
                  <p:embed/>
                  <p:pic>
                    <p:nvPicPr>
                      <p:cNvPr id="50" name="Object 49">
                        <a:extLst>
                          <a:ext uri="{FF2B5EF4-FFF2-40B4-BE49-F238E27FC236}">
                            <a16:creationId xmlns:a16="http://schemas.microsoft.com/office/drawing/2014/main" id="{BCADE62D-8D8C-DDC1-2EEB-785B7D2D1DF7}"/>
                          </a:ext>
                        </a:extLst>
                      </p:cNvPr>
                      <p:cNvPicPr/>
                      <p:nvPr/>
                    </p:nvPicPr>
                    <p:blipFill>
                      <a:blip r:embed="rId7"/>
                      <a:stretch>
                        <a:fillRect/>
                      </a:stretch>
                    </p:blipFill>
                    <p:spPr>
                      <a:xfrm>
                        <a:off x="4001186" y="5711421"/>
                        <a:ext cx="1686507" cy="1133732"/>
                      </a:xfrm>
                      <a:prstGeom prst="rect">
                        <a:avLst/>
                      </a:prstGeom>
                    </p:spPr>
                  </p:pic>
                </p:oleObj>
              </mc:Fallback>
            </mc:AlternateContent>
          </a:graphicData>
        </a:graphic>
      </p:graphicFrame>
      <p:graphicFrame>
        <p:nvGraphicFramePr>
          <p:cNvPr id="51" name="Object 50">
            <a:extLst>
              <a:ext uri="{FF2B5EF4-FFF2-40B4-BE49-F238E27FC236}">
                <a16:creationId xmlns:a16="http://schemas.microsoft.com/office/drawing/2014/main" id="{19F6159D-E3CF-EEDC-6F20-49406830C021}"/>
              </a:ext>
            </a:extLst>
          </p:cNvPr>
          <p:cNvGraphicFramePr>
            <a:graphicFrameLocks noChangeAspect="1"/>
          </p:cNvGraphicFramePr>
          <p:nvPr>
            <p:extLst>
              <p:ext uri="{D42A27DB-BD31-4B8C-83A1-F6EECF244321}">
                <p14:modId xmlns:p14="http://schemas.microsoft.com/office/powerpoint/2010/main" val="2940621665"/>
              </p:ext>
            </p:extLst>
          </p:nvPr>
        </p:nvGraphicFramePr>
        <p:xfrm>
          <a:off x="4148423" y="4010076"/>
          <a:ext cx="1729162" cy="1162406"/>
        </p:xfrm>
        <a:graphic>
          <a:graphicData uri="http://schemas.openxmlformats.org/presentationml/2006/ole">
            <mc:AlternateContent xmlns:mc="http://schemas.openxmlformats.org/markup-compatibility/2006">
              <mc:Choice xmlns:v="urn:schemas-microsoft-com:vml" Requires="v">
                <p:oleObj name="CS ChemDraw 64-bit Drawing" r:id="rId8" imgW="2469917" imgH="1660883" progId="ChemDraw_x64.Document.6.0">
                  <p:embed/>
                </p:oleObj>
              </mc:Choice>
              <mc:Fallback>
                <p:oleObj name="CS ChemDraw 64-bit Drawing" r:id="rId8" imgW="2469917" imgH="1660883" progId="ChemDraw_x64.Document.6.0">
                  <p:embed/>
                  <p:pic>
                    <p:nvPicPr>
                      <p:cNvPr id="51" name="Object 50">
                        <a:extLst>
                          <a:ext uri="{FF2B5EF4-FFF2-40B4-BE49-F238E27FC236}">
                            <a16:creationId xmlns:a16="http://schemas.microsoft.com/office/drawing/2014/main" id="{19F6159D-E3CF-EEDC-6F20-49406830C021}"/>
                          </a:ext>
                        </a:extLst>
                      </p:cNvPr>
                      <p:cNvPicPr/>
                      <p:nvPr/>
                    </p:nvPicPr>
                    <p:blipFill>
                      <a:blip r:embed="rId9"/>
                      <a:stretch>
                        <a:fillRect/>
                      </a:stretch>
                    </p:blipFill>
                    <p:spPr>
                      <a:xfrm>
                        <a:off x="4148423" y="4010076"/>
                        <a:ext cx="1729162" cy="1162406"/>
                      </a:xfrm>
                      <a:prstGeom prst="rect">
                        <a:avLst/>
                      </a:prstGeom>
                    </p:spPr>
                  </p:pic>
                </p:oleObj>
              </mc:Fallback>
            </mc:AlternateContent>
          </a:graphicData>
        </a:graphic>
      </p:graphicFrame>
      <p:cxnSp>
        <p:nvCxnSpPr>
          <p:cNvPr id="54" name="Straight Connector 53">
            <a:extLst>
              <a:ext uri="{FF2B5EF4-FFF2-40B4-BE49-F238E27FC236}">
                <a16:creationId xmlns:a16="http://schemas.microsoft.com/office/drawing/2014/main" id="{8675CC9D-8299-72B4-FDC7-D8D8E8C4821B}"/>
              </a:ext>
            </a:extLst>
          </p:cNvPr>
          <p:cNvCxnSpPr/>
          <p:nvPr/>
        </p:nvCxnSpPr>
        <p:spPr>
          <a:xfrm>
            <a:off x="354579" y="4578442"/>
            <a:ext cx="15582" cy="337955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55" name="Object 54">
            <a:extLst>
              <a:ext uri="{FF2B5EF4-FFF2-40B4-BE49-F238E27FC236}">
                <a16:creationId xmlns:a16="http://schemas.microsoft.com/office/drawing/2014/main" id="{AACEBAA0-B6E2-0DE8-ED3B-C055BFFD0A71}"/>
              </a:ext>
            </a:extLst>
          </p:cNvPr>
          <p:cNvGraphicFramePr>
            <a:graphicFrameLocks noChangeAspect="1"/>
          </p:cNvGraphicFramePr>
          <p:nvPr>
            <p:extLst>
              <p:ext uri="{D42A27DB-BD31-4B8C-83A1-F6EECF244321}">
                <p14:modId xmlns:p14="http://schemas.microsoft.com/office/powerpoint/2010/main" val="2352479218"/>
              </p:ext>
            </p:extLst>
          </p:nvPr>
        </p:nvGraphicFramePr>
        <p:xfrm>
          <a:off x="596240" y="7964601"/>
          <a:ext cx="2121468" cy="1545303"/>
        </p:xfrm>
        <a:graphic>
          <a:graphicData uri="http://schemas.openxmlformats.org/presentationml/2006/ole">
            <mc:AlternateContent xmlns:mc="http://schemas.openxmlformats.org/markup-compatibility/2006">
              <mc:Choice xmlns:v="urn:schemas-microsoft-com:vml" Requires="v">
                <p:oleObj name="CS ChemDraw 64-bit Drawing" r:id="rId10" imgW="2279572" imgH="1660883" progId="ChemDraw_x64.Document.6.0">
                  <p:embed/>
                </p:oleObj>
              </mc:Choice>
              <mc:Fallback>
                <p:oleObj name="CS ChemDraw 64-bit Drawing" r:id="rId10" imgW="2279572" imgH="1660883" progId="ChemDraw_x64.Document.6.0">
                  <p:embed/>
                  <p:pic>
                    <p:nvPicPr>
                      <p:cNvPr id="55" name="Object 54">
                        <a:extLst>
                          <a:ext uri="{FF2B5EF4-FFF2-40B4-BE49-F238E27FC236}">
                            <a16:creationId xmlns:a16="http://schemas.microsoft.com/office/drawing/2014/main" id="{AACEBAA0-B6E2-0DE8-ED3B-C055BFFD0A71}"/>
                          </a:ext>
                        </a:extLst>
                      </p:cNvPr>
                      <p:cNvPicPr/>
                      <p:nvPr/>
                    </p:nvPicPr>
                    <p:blipFill>
                      <a:blip r:embed="rId11"/>
                      <a:stretch>
                        <a:fillRect/>
                      </a:stretch>
                    </p:blipFill>
                    <p:spPr>
                      <a:xfrm>
                        <a:off x="596240" y="7964601"/>
                        <a:ext cx="2121468" cy="1545303"/>
                      </a:xfrm>
                      <a:prstGeom prst="rect">
                        <a:avLst/>
                      </a:prstGeom>
                    </p:spPr>
                  </p:pic>
                </p:oleObj>
              </mc:Fallback>
            </mc:AlternateContent>
          </a:graphicData>
        </a:graphic>
      </p:graphicFrame>
      <p:graphicFrame>
        <p:nvGraphicFramePr>
          <p:cNvPr id="56" name="Object 55">
            <a:extLst>
              <a:ext uri="{FF2B5EF4-FFF2-40B4-BE49-F238E27FC236}">
                <a16:creationId xmlns:a16="http://schemas.microsoft.com/office/drawing/2014/main" id="{B8B5D1AD-0C7B-AD53-2092-2A1A3731C229}"/>
              </a:ext>
            </a:extLst>
          </p:cNvPr>
          <p:cNvGraphicFramePr>
            <a:graphicFrameLocks noChangeAspect="1"/>
          </p:cNvGraphicFramePr>
          <p:nvPr>
            <p:extLst>
              <p:ext uri="{D42A27DB-BD31-4B8C-83A1-F6EECF244321}">
                <p14:modId xmlns:p14="http://schemas.microsoft.com/office/powerpoint/2010/main" val="89096326"/>
              </p:ext>
            </p:extLst>
          </p:nvPr>
        </p:nvGraphicFramePr>
        <p:xfrm>
          <a:off x="4140294" y="7918469"/>
          <a:ext cx="2078554" cy="1514044"/>
        </p:xfrm>
        <a:graphic>
          <a:graphicData uri="http://schemas.openxmlformats.org/presentationml/2006/ole">
            <mc:AlternateContent xmlns:mc="http://schemas.openxmlformats.org/markup-compatibility/2006">
              <mc:Choice xmlns:v="urn:schemas-microsoft-com:vml" Requires="v">
                <p:oleObj name="CS ChemDraw 64-bit Drawing" r:id="rId12" imgW="2279572" imgH="1660883" progId="ChemDraw_x64.Document.6.0">
                  <p:embed/>
                </p:oleObj>
              </mc:Choice>
              <mc:Fallback>
                <p:oleObj name="CS ChemDraw 64-bit Drawing" r:id="rId12" imgW="2279572" imgH="1660883" progId="ChemDraw_x64.Document.6.0">
                  <p:embed/>
                  <p:pic>
                    <p:nvPicPr>
                      <p:cNvPr id="56" name="Object 55">
                        <a:extLst>
                          <a:ext uri="{FF2B5EF4-FFF2-40B4-BE49-F238E27FC236}">
                            <a16:creationId xmlns:a16="http://schemas.microsoft.com/office/drawing/2014/main" id="{B8B5D1AD-0C7B-AD53-2092-2A1A3731C229}"/>
                          </a:ext>
                        </a:extLst>
                      </p:cNvPr>
                      <p:cNvPicPr/>
                      <p:nvPr/>
                    </p:nvPicPr>
                    <p:blipFill>
                      <a:blip r:embed="rId13"/>
                      <a:stretch>
                        <a:fillRect/>
                      </a:stretch>
                    </p:blipFill>
                    <p:spPr>
                      <a:xfrm>
                        <a:off x="4140294" y="7918469"/>
                        <a:ext cx="2078554" cy="1514044"/>
                      </a:xfrm>
                      <a:prstGeom prst="rect">
                        <a:avLst/>
                      </a:prstGeom>
                    </p:spPr>
                  </p:pic>
                </p:oleObj>
              </mc:Fallback>
            </mc:AlternateContent>
          </a:graphicData>
        </a:graphic>
      </p:graphicFrame>
      <p:cxnSp>
        <p:nvCxnSpPr>
          <p:cNvPr id="60" name="Straight Arrow Connector 59">
            <a:extLst>
              <a:ext uri="{FF2B5EF4-FFF2-40B4-BE49-F238E27FC236}">
                <a16:creationId xmlns:a16="http://schemas.microsoft.com/office/drawing/2014/main" id="{42D9AEFB-2328-2E6D-D142-C35E92DBB2E6}"/>
              </a:ext>
            </a:extLst>
          </p:cNvPr>
          <p:cNvCxnSpPr/>
          <p:nvPr/>
        </p:nvCxnSpPr>
        <p:spPr>
          <a:xfrm>
            <a:off x="362370" y="7964601"/>
            <a:ext cx="606187" cy="562124"/>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C6EA9FA-7627-1F02-850F-FC451FC8CB8F}"/>
              </a:ext>
            </a:extLst>
          </p:cNvPr>
          <p:cNvCxnSpPr>
            <a:cxnSpLocks/>
          </p:cNvCxnSpPr>
          <p:nvPr/>
        </p:nvCxnSpPr>
        <p:spPr>
          <a:xfrm rot="10800000" flipV="1">
            <a:off x="5943704" y="4413877"/>
            <a:ext cx="660185" cy="354804"/>
          </a:xfrm>
          <a:prstGeom prst="line">
            <a:avLst/>
          </a:prstGeom>
          <a:ln>
            <a:prstDash val="dash"/>
          </a:ln>
          <a:scene3d>
            <a:camera prst="orthographicFront">
              <a:rot lat="0" lon="10800000" rev="0"/>
            </a:camera>
            <a:lightRig rig="threePt" dir="t"/>
          </a:scene3d>
        </p:spPr>
        <p:style>
          <a:lnRef idx="1">
            <a:schemeClr val="dk1"/>
          </a:lnRef>
          <a:fillRef idx="0">
            <a:schemeClr val="dk1"/>
          </a:fillRef>
          <a:effectRef idx="0">
            <a:schemeClr val="dk1"/>
          </a:effectRef>
          <a:fontRef idx="minor">
            <a:schemeClr val="tx1"/>
          </a:fontRef>
        </p:style>
      </p:cxnSp>
      <p:cxnSp>
        <p:nvCxnSpPr>
          <p:cNvPr id="63" name="Straight Connector 62">
            <a:extLst>
              <a:ext uri="{FF2B5EF4-FFF2-40B4-BE49-F238E27FC236}">
                <a16:creationId xmlns:a16="http://schemas.microsoft.com/office/drawing/2014/main" id="{3E8B290F-500B-9907-735B-147B0571F973}"/>
              </a:ext>
            </a:extLst>
          </p:cNvPr>
          <p:cNvCxnSpPr>
            <a:cxnSpLocks/>
          </p:cNvCxnSpPr>
          <p:nvPr/>
        </p:nvCxnSpPr>
        <p:spPr>
          <a:xfrm>
            <a:off x="6603889" y="4768682"/>
            <a:ext cx="0" cy="363104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4CAED055-4365-F0BE-6333-AD75183999DD}"/>
              </a:ext>
            </a:extLst>
          </p:cNvPr>
          <p:cNvCxnSpPr/>
          <p:nvPr/>
        </p:nvCxnSpPr>
        <p:spPr>
          <a:xfrm flipH="1">
            <a:off x="5943703" y="8412425"/>
            <a:ext cx="660186" cy="61595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7582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A11A-525F-C6D5-F0C9-BC7A9B3155F7}"/>
              </a:ext>
            </a:extLst>
          </p:cNvPr>
          <p:cNvSpPr>
            <a:spLocks noGrp="1"/>
          </p:cNvSpPr>
          <p:nvPr>
            <p:ph type="title"/>
          </p:nvPr>
        </p:nvSpPr>
        <p:spPr>
          <a:xfrm>
            <a:off x="1489501" y="96318"/>
            <a:ext cx="4156390" cy="503411"/>
          </a:xfrm>
        </p:spPr>
        <p:txBody>
          <a:bodyPr>
            <a:normAutofit/>
          </a:bodyPr>
          <a:lstStyle/>
          <a:p>
            <a:r>
              <a:rPr lang="en-GB" sz="1400" b="1" dirty="0">
                <a:latin typeface="Aptos" panose="020B0004020202020204" pitchFamily="34" charset="0"/>
              </a:rPr>
              <a:t>Acyl-CoA Oxidase 2 deficiency (</a:t>
            </a:r>
            <a:r>
              <a:rPr lang="en-GB" sz="1400" b="1" i="1" dirty="0">
                <a:latin typeface="Aptos" panose="020B0004020202020204" pitchFamily="34" charset="0"/>
              </a:rPr>
              <a:t>ACOX</a:t>
            </a:r>
            <a:r>
              <a:rPr lang="en-GB" sz="1400" b="1" dirty="0">
                <a:latin typeface="Aptos" panose="020B0004020202020204" pitchFamily="34" charset="0"/>
              </a:rPr>
              <a:t> deficiency)</a:t>
            </a:r>
          </a:p>
        </p:txBody>
      </p:sp>
      <p:sp>
        <p:nvSpPr>
          <p:cNvPr id="4" name="TextBox 3">
            <a:extLst>
              <a:ext uri="{FF2B5EF4-FFF2-40B4-BE49-F238E27FC236}">
                <a16:creationId xmlns:a16="http://schemas.microsoft.com/office/drawing/2014/main" id="{0342EC59-5144-AE04-0FBC-1D79C9ED7483}"/>
              </a:ext>
            </a:extLst>
          </p:cNvPr>
          <p:cNvSpPr txBox="1"/>
          <p:nvPr/>
        </p:nvSpPr>
        <p:spPr>
          <a:xfrm>
            <a:off x="1529608" y="576215"/>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C402EE05-E466-59AF-A1E4-3F99237FCD31}"/>
              </a:ext>
            </a:extLst>
          </p:cNvPr>
          <p:cNvSpPr txBox="1"/>
          <p:nvPr/>
        </p:nvSpPr>
        <p:spPr>
          <a:xfrm>
            <a:off x="1251072" y="1083161"/>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sp>
        <p:nvSpPr>
          <p:cNvPr id="13" name="Rectangle 12">
            <a:extLst>
              <a:ext uri="{FF2B5EF4-FFF2-40B4-BE49-F238E27FC236}">
                <a16:creationId xmlns:a16="http://schemas.microsoft.com/office/drawing/2014/main" id="{92513765-56B1-0FFA-A76D-5986614AE0FE}"/>
              </a:ext>
            </a:extLst>
          </p:cNvPr>
          <p:cNvSpPr/>
          <p:nvPr/>
        </p:nvSpPr>
        <p:spPr>
          <a:xfrm>
            <a:off x="1657595" y="4600552"/>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BBCFB663-6490-16B9-B7EE-102FBA1A6575}"/>
              </a:ext>
            </a:extLst>
          </p:cNvPr>
          <p:cNvSpPr txBox="1"/>
          <p:nvPr/>
        </p:nvSpPr>
        <p:spPr>
          <a:xfrm>
            <a:off x="876201" y="1734004"/>
            <a:ext cx="1867819"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-hydroxy-4-cholesten-3-one</a:t>
            </a:r>
          </a:p>
        </p:txBody>
      </p:sp>
      <p:sp>
        <p:nvSpPr>
          <p:cNvPr id="17" name="TextBox 16">
            <a:extLst>
              <a:ext uri="{FF2B5EF4-FFF2-40B4-BE49-F238E27FC236}">
                <a16:creationId xmlns:a16="http://schemas.microsoft.com/office/drawing/2014/main" id="{C37B5EF9-E29C-5F59-8D55-5A050FCD040A}"/>
              </a:ext>
            </a:extLst>
          </p:cNvPr>
          <p:cNvSpPr txBox="1"/>
          <p:nvPr/>
        </p:nvSpPr>
        <p:spPr>
          <a:xfrm>
            <a:off x="2861247" y="4605798"/>
            <a:ext cx="1238251" cy="246221"/>
          </a:xfrm>
          <a:prstGeom prst="rect">
            <a:avLst/>
          </a:prstGeom>
          <a:noFill/>
        </p:spPr>
        <p:txBody>
          <a:bodyPr wrap="square" rtlCol="0">
            <a:spAutoFit/>
          </a:bodyPr>
          <a:lstStyle/>
          <a:p>
            <a:r>
              <a:rPr lang="en-GB" sz="1000" i="1" dirty="0">
                <a:latin typeface="Aptos" panose="020B0004020202020204" pitchFamily="34" charset="0"/>
              </a:rPr>
              <a:t>ACOX2</a:t>
            </a:r>
            <a:r>
              <a:rPr lang="en-GB" sz="1000" dirty="0">
                <a:latin typeface="Aptos" panose="020B0004020202020204" pitchFamily="34" charset="0"/>
              </a:rPr>
              <a:t> mutations</a:t>
            </a:r>
          </a:p>
        </p:txBody>
      </p:sp>
      <p:cxnSp>
        <p:nvCxnSpPr>
          <p:cNvPr id="22" name="Straight Arrow Connector 21">
            <a:extLst>
              <a:ext uri="{FF2B5EF4-FFF2-40B4-BE49-F238E27FC236}">
                <a16:creationId xmlns:a16="http://schemas.microsoft.com/office/drawing/2014/main" id="{F746FC3A-B812-1D9C-4276-6E0F90A2003C}"/>
              </a:ext>
            </a:extLst>
          </p:cNvPr>
          <p:cNvCxnSpPr>
            <a:cxnSpLocks/>
          </p:cNvCxnSpPr>
          <p:nvPr/>
        </p:nvCxnSpPr>
        <p:spPr>
          <a:xfrm flipH="1">
            <a:off x="1818904" y="2738022"/>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6B81AAF2-CFB2-760B-01F4-4454728C7636}"/>
              </a:ext>
            </a:extLst>
          </p:cNvPr>
          <p:cNvSpPr txBox="1"/>
          <p:nvPr/>
        </p:nvSpPr>
        <p:spPr>
          <a:xfrm>
            <a:off x="4367752" y="6677823"/>
            <a:ext cx="1362478"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cxnSp>
        <p:nvCxnSpPr>
          <p:cNvPr id="26" name="Straight Arrow Connector 25">
            <a:extLst>
              <a:ext uri="{FF2B5EF4-FFF2-40B4-BE49-F238E27FC236}">
                <a16:creationId xmlns:a16="http://schemas.microsoft.com/office/drawing/2014/main" id="{440DF601-E42A-CAB1-5882-0F3A930ECCD4}"/>
              </a:ext>
            </a:extLst>
          </p:cNvPr>
          <p:cNvCxnSpPr>
            <a:cxnSpLocks/>
          </p:cNvCxnSpPr>
          <p:nvPr/>
        </p:nvCxnSpPr>
        <p:spPr>
          <a:xfrm flipH="1">
            <a:off x="4907013" y="2747165"/>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A6761AE1-EF4A-4560-43BE-171DE4C6B8A4}"/>
              </a:ext>
            </a:extLst>
          </p:cNvPr>
          <p:cNvSpPr txBox="1"/>
          <p:nvPr/>
        </p:nvSpPr>
        <p:spPr>
          <a:xfrm>
            <a:off x="1028092" y="6762816"/>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29" name="Straight Arrow Connector 28">
            <a:extLst>
              <a:ext uri="{FF2B5EF4-FFF2-40B4-BE49-F238E27FC236}">
                <a16:creationId xmlns:a16="http://schemas.microsoft.com/office/drawing/2014/main" id="{DD9291F7-7F80-52EE-A1ED-2CF854471BB1}"/>
              </a:ext>
            </a:extLst>
          </p:cNvPr>
          <p:cNvCxnSpPr>
            <a:cxnSpLocks/>
          </p:cNvCxnSpPr>
          <p:nvPr/>
        </p:nvCxnSpPr>
        <p:spPr>
          <a:xfrm>
            <a:off x="4265608" y="6776230"/>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a:extLst>
              <a:ext uri="{FF2B5EF4-FFF2-40B4-BE49-F238E27FC236}">
                <a16:creationId xmlns:a16="http://schemas.microsoft.com/office/drawing/2014/main" id="{255B9BCA-2EDD-CD77-131A-EC4C289D11FB}"/>
              </a:ext>
            </a:extLst>
          </p:cNvPr>
          <p:cNvCxnSpPr/>
          <p:nvPr/>
        </p:nvCxnSpPr>
        <p:spPr>
          <a:xfrm>
            <a:off x="962492" y="6850208"/>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550C9232-02AA-5B77-A500-076FCC8C2A46}"/>
              </a:ext>
            </a:extLst>
          </p:cNvPr>
          <p:cNvSpPr txBox="1"/>
          <p:nvPr/>
        </p:nvSpPr>
        <p:spPr>
          <a:xfrm>
            <a:off x="4047947" y="1731634"/>
            <a:ext cx="2217274" cy="246221"/>
          </a:xfrm>
          <a:prstGeom prst="rect">
            <a:avLst/>
          </a:prstGeom>
          <a:noFill/>
        </p:spPr>
        <p:txBody>
          <a:bodyPr wrap="none" rtlCol="0">
            <a:spAutoFit/>
          </a:bodyPr>
          <a:lstStyle/>
          <a:p>
            <a:r>
              <a:rPr lang="en-GB" sz="1000" dirty="0">
                <a:latin typeface="Aptos" panose="020B0004020202020204" pitchFamily="34" charset="0"/>
              </a:rPr>
              <a:t>7α,12</a:t>
            </a:r>
            <a:r>
              <a:rPr lang="el-GR" sz="1000" dirty="0">
                <a:latin typeface="Aptos" panose="020B0004020202020204" pitchFamily="34" charset="0"/>
              </a:rPr>
              <a:t>α</a:t>
            </a:r>
            <a:r>
              <a:rPr lang="en-GB" sz="1000" dirty="0">
                <a:latin typeface="Aptos" panose="020B0004020202020204" pitchFamily="34" charset="0"/>
              </a:rPr>
              <a:t>-dihydroxy-4-cholesten-3-one</a:t>
            </a:r>
          </a:p>
        </p:txBody>
      </p:sp>
      <p:cxnSp>
        <p:nvCxnSpPr>
          <p:cNvPr id="9" name="Straight Arrow Connector 8">
            <a:extLst>
              <a:ext uri="{FF2B5EF4-FFF2-40B4-BE49-F238E27FC236}">
                <a16:creationId xmlns:a16="http://schemas.microsoft.com/office/drawing/2014/main" id="{3F6E56F3-F1C5-BB74-8A86-7B175B0E0A18}"/>
              </a:ext>
            </a:extLst>
          </p:cNvPr>
          <p:cNvCxnSpPr>
            <a:cxnSpLocks/>
          </p:cNvCxnSpPr>
          <p:nvPr/>
        </p:nvCxnSpPr>
        <p:spPr>
          <a:xfrm>
            <a:off x="3082834" y="1857114"/>
            <a:ext cx="651144"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2174D859-BF07-A72A-2258-67378A7C1A2A}"/>
              </a:ext>
            </a:extLst>
          </p:cNvPr>
          <p:cNvCxnSpPr>
            <a:cxnSpLocks/>
          </p:cNvCxnSpPr>
          <p:nvPr/>
        </p:nvCxnSpPr>
        <p:spPr>
          <a:xfrm flipH="1">
            <a:off x="1818904" y="2018714"/>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3389276F-2DC2-5047-18E7-3D1D82AA1A9F}"/>
              </a:ext>
            </a:extLst>
          </p:cNvPr>
          <p:cNvSpPr txBox="1"/>
          <p:nvPr/>
        </p:nvSpPr>
        <p:spPr>
          <a:xfrm>
            <a:off x="543911" y="2444359"/>
            <a:ext cx="3063659"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-cholestanoic acid (DHCA)</a:t>
            </a:r>
          </a:p>
        </p:txBody>
      </p:sp>
      <p:cxnSp>
        <p:nvCxnSpPr>
          <p:cNvPr id="18" name="Straight Arrow Connector 17">
            <a:extLst>
              <a:ext uri="{FF2B5EF4-FFF2-40B4-BE49-F238E27FC236}">
                <a16:creationId xmlns:a16="http://schemas.microsoft.com/office/drawing/2014/main" id="{E017010C-1AFD-8920-6201-B6FB7FC3D510}"/>
              </a:ext>
            </a:extLst>
          </p:cNvPr>
          <p:cNvCxnSpPr>
            <a:cxnSpLocks/>
          </p:cNvCxnSpPr>
          <p:nvPr/>
        </p:nvCxnSpPr>
        <p:spPr>
          <a:xfrm flipH="1">
            <a:off x="4893565" y="2027150"/>
            <a:ext cx="3" cy="3960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BAC0D66E-DA37-65F1-EAD2-95F02BFAC360}"/>
              </a:ext>
            </a:extLst>
          </p:cNvPr>
          <p:cNvSpPr txBox="1"/>
          <p:nvPr/>
        </p:nvSpPr>
        <p:spPr>
          <a:xfrm>
            <a:off x="3630166" y="2439389"/>
            <a:ext cx="3296095"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-cholestanoic acid (THCA)</a:t>
            </a:r>
          </a:p>
        </p:txBody>
      </p:sp>
      <p:sp>
        <p:nvSpPr>
          <p:cNvPr id="25" name="Rectangle 24">
            <a:extLst>
              <a:ext uri="{FF2B5EF4-FFF2-40B4-BE49-F238E27FC236}">
                <a16:creationId xmlns:a16="http://schemas.microsoft.com/office/drawing/2014/main" id="{8FF0E9A4-0644-D914-128F-98FB6AB81F16}"/>
              </a:ext>
            </a:extLst>
          </p:cNvPr>
          <p:cNvSpPr/>
          <p:nvPr/>
        </p:nvSpPr>
        <p:spPr>
          <a:xfrm>
            <a:off x="4784113" y="4600551"/>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cxnSp>
        <p:nvCxnSpPr>
          <p:cNvPr id="38" name="Straight Arrow Connector 37">
            <a:extLst>
              <a:ext uri="{FF2B5EF4-FFF2-40B4-BE49-F238E27FC236}">
                <a16:creationId xmlns:a16="http://schemas.microsoft.com/office/drawing/2014/main" id="{75A7CC70-8462-5738-7971-7096B3BB713A}"/>
              </a:ext>
            </a:extLst>
          </p:cNvPr>
          <p:cNvCxnSpPr>
            <a:cxnSpLocks/>
          </p:cNvCxnSpPr>
          <p:nvPr/>
        </p:nvCxnSpPr>
        <p:spPr>
          <a:xfrm>
            <a:off x="1885257" y="782005"/>
            <a:ext cx="0" cy="2908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3E7BC7CC-001B-8B62-8B8B-E49D9E705251}"/>
              </a:ext>
            </a:extLst>
          </p:cNvPr>
          <p:cNvCxnSpPr>
            <a:cxnSpLocks/>
          </p:cNvCxnSpPr>
          <p:nvPr/>
        </p:nvCxnSpPr>
        <p:spPr>
          <a:xfrm>
            <a:off x="1864612" y="1293257"/>
            <a:ext cx="0" cy="32673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5B30E4BF-661D-5643-E763-0CF1AABFE405}"/>
              </a:ext>
            </a:extLst>
          </p:cNvPr>
          <p:cNvSpPr txBox="1"/>
          <p:nvPr/>
        </p:nvSpPr>
        <p:spPr>
          <a:xfrm>
            <a:off x="789273" y="3177596"/>
            <a:ext cx="2627642"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6" name="TextBox 5">
            <a:extLst>
              <a:ext uri="{FF2B5EF4-FFF2-40B4-BE49-F238E27FC236}">
                <a16:creationId xmlns:a16="http://schemas.microsoft.com/office/drawing/2014/main" id="{DD058D59-E5AE-A1E7-EA04-285D67AFAD8E}"/>
              </a:ext>
            </a:extLst>
          </p:cNvPr>
          <p:cNvSpPr txBox="1"/>
          <p:nvPr/>
        </p:nvSpPr>
        <p:spPr>
          <a:xfrm>
            <a:off x="3567697" y="3192209"/>
            <a:ext cx="2887329"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8" name="Straight Arrow Connector 7">
            <a:extLst>
              <a:ext uri="{FF2B5EF4-FFF2-40B4-BE49-F238E27FC236}">
                <a16:creationId xmlns:a16="http://schemas.microsoft.com/office/drawing/2014/main" id="{B911EE73-D267-14B7-1F90-2F3EC6E49D35}"/>
              </a:ext>
            </a:extLst>
          </p:cNvPr>
          <p:cNvCxnSpPr>
            <a:cxnSpLocks/>
          </p:cNvCxnSpPr>
          <p:nvPr/>
        </p:nvCxnSpPr>
        <p:spPr>
          <a:xfrm flipH="1">
            <a:off x="1810108" y="3497347"/>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15EB648F-FD60-D25F-8942-CB9C34E1C90E}"/>
              </a:ext>
            </a:extLst>
          </p:cNvPr>
          <p:cNvCxnSpPr>
            <a:cxnSpLocks/>
          </p:cNvCxnSpPr>
          <p:nvPr/>
        </p:nvCxnSpPr>
        <p:spPr>
          <a:xfrm flipH="1">
            <a:off x="4913212" y="3501338"/>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6B42B58C-39B3-FC34-52A1-86D6F19ED513}"/>
              </a:ext>
            </a:extLst>
          </p:cNvPr>
          <p:cNvSpPr txBox="1"/>
          <p:nvPr/>
        </p:nvSpPr>
        <p:spPr>
          <a:xfrm>
            <a:off x="716701" y="3966943"/>
            <a:ext cx="2622834" cy="246221"/>
          </a:xfrm>
          <a:prstGeom prst="rect">
            <a:avLst/>
          </a:prstGeom>
          <a:noFill/>
        </p:spPr>
        <p:txBody>
          <a:bodyPr wrap="non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20" name="TextBox 19">
            <a:extLst>
              <a:ext uri="{FF2B5EF4-FFF2-40B4-BE49-F238E27FC236}">
                <a16:creationId xmlns:a16="http://schemas.microsoft.com/office/drawing/2014/main" id="{3CD48951-249A-5A48-ADE4-CDCC9CFA3ED8}"/>
              </a:ext>
            </a:extLst>
          </p:cNvPr>
          <p:cNvSpPr txBox="1"/>
          <p:nvPr/>
        </p:nvSpPr>
        <p:spPr>
          <a:xfrm>
            <a:off x="3577998" y="3965274"/>
            <a:ext cx="2887329" cy="246221"/>
          </a:xfrm>
          <a:prstGeom prst="rect">
            <a:avLst/>
          </a:prstGeom>
          <a:noFill/>
        </p:spPr>
        <p:txBody>
          <a:bodyPr wrap="non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31" name="Straight Arrow Connector 30">
            <a:extLst>
              <a:ext uri="{FF2B5EF4-FFF2-40B4-BE49-F238E27FC236}">
                <a16:creationId xmlns:a16="http://schemas.microsoft.com/office/drawing/2014/main" id="{2C7CB125-218F-7C83-142B-D811EC62EF53}"/>
              </a:ext>
            </a:extLst>
          </p:cNvPr>
          <p:cNvCxnSpPr>
            <a:cxnSpLocks/>
          </p:cNvCxnSpPr>
          <p:nvPr/>
        </p:nvCxnSpPr>
        <p:spPr>
          <a:xfrm>
            <a:off x="1797062" y="4323945"/>
            <a:ext cx="0" cy="569583"/>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DA13667D-FDA1-4A6A-E789-1AA13885DCAE}"/>
              </a:ext>
            </a:extLst>
          </p:cNvPr>
          <p:cNvCxnSpPr>
            <a:cxnSpLocks/>
          </p:cNvCxnSpPr>
          <p:nvPr/>
        </p:nvCxnSpPr>
        <p:spPr>
          <a:xfrm>
            <a:off x="4923582" y="4379501"/>
            <a:ext cx="0" cy="502841"/>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41" name="TextBox 40">
            <a:extLst>
              <a:ext uri="{FF2B5EF4-FFF2-40B4-BE49-F238E27FC236}">
                <a16:creationId xmlns:a16="http://schemas.microsoft.com/office/drawing/2014/main" id="{2DE4279A-14E5-7FFA-62C2-0471FC51454B}"/>
              </a:ext>
            </a:extLst>
          </p:cNvPr>
          <p:cNvSpPr txBox="1"/>
          <p:nvPr/>
        </p:nvSpPr>
        <p:spPr>
          <a:xfrm>
            <a:off x="197646" y="9114695"/>
            <a:ext cx="2502608" cy="246221"/>
          </a:xfrm>
          <a:prstGeom prst="rect">
            <a:avLst/>
          </a:prstGeom>
          <a:noFill/>
        </p:spPr>
        <p:txBody>
          <a:bodyPr wrap="none" rtlCol="0">
            <a:spAutoFit/>
          </a:bodyPr>
          <a:lstStyle/>
          <a:p>
            <a:r>
              <a:rPr lang="en-GB" sz="1000" dirty="0">
                <a:latin typeface="Aptos" panose="020B0004020202020204" pitchFamily="34" charset="0"/>
              </a:rPr>
              <a:t>DHCA and glycine and taurine conjugates </a:t>
            </a:r>
          </a:p>
        </p:txBody>
      </p:sp>
      <p:sp>
        <p:nvSpPr>
          <p:cNvPr id="47" name="TextBox 46">
            <a:extLst>
              <a:ext uri="{FF2B5EF4-FFF2-40B4-BE49-F238E27FC236}">
                <a16:creationId xmlns:a16="http://schemas.microsoft.com/office/drawing/2014/main" id="{C2148FD6-AE25-60C7-FD40-934BD4A27B69}"/>
              </a:ext>
            </a:extLst>
          </p:cNvPr>
          <p:cNvSpPr txBox="1"/>
          <p:nvPr/>
        </p:nvSpPr>
        <p:spPr>
          <a:xfrm>
            <a:off x="4482029" y="9029017"/>
            <a:ext cx="2489784" cy="400110"/>
          </a:xfrm>
          <a:prstGeom prst="rect">
            <a:avLst/>
          </a:prstGeom>
          <a:noFill/>
        </p:spPr>
        <p:txBody>
          <a:bodyPr wrap="none" rtlCol="0">
            <a:spAutoFit/>
          </a:bodyPr>
          <a:lstStyle/>
          <a:p>
            <a:r>
              <a:rPr lang="en-GB" sz="1000" dirty="0">
                <a:latin typeface="Aptos" panose="020B0004020202020204" pitchFamily="34" charset="0"/>
              </a:rPr>
              <a:t>THCA and glycine and taurine conjugated</a:t>
            </a:r>
          </a:p>
          <a:p>
            <a:r>
              <a:rPr lang="en-GB" sz="1000" dirty="0">
                <a:latin typeface="Aptos" panose="020B0004020202020204" pitchFamily="34" charset="0"/>
              </a:rPr>
              <a:t>Taurotetrahydroxycholestanoic acids</a:t>
            </a:r>
          </a:p>
        </p:txBody>
      </p:sp>
      <p:cxnSp>
        <p:nvCxnSpPr>
          <p:cNvPr id="48" name="Straight Arrow Connector 47">
            <a:extLst>
              <a:ext uri="{FF2B5EF4-FFF2-40B4-BE49-F238E27FC236}">
                <a16:creationId xmlns:a16="http://schemas.microsoft.com/office/drawing/2014/main" id="{251292B1-B29F-8212-A78D-EBA5E1C971EF}"/>
              </a:ext>
            </a:extLst>
          </p:cNvPr>
          <p:cNvCxnSpPr>
            <a:cxnSpLocks/>
          </p:cNvCxnSpPr>
          <p:nvPr/>
        </p:nvCxnSpPr>
        <p:spPr>
          <a:xfrm flipV="1">
            <a:off x="197646" y="8984902"/>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49" name="Straight Arrow Connector 48">
            <a:extLst>
              <a:ext uri="{FF2B5EF4-FFF2-40B4-BE49-F238E27FC236}">
                <a16:creationId xmlns:a16="http://schemas.microsoft.com/office/drawing/2014/main" id="{181DEB2C-1F68-61D2-689B-2FEA687DBF3A}"/>
              </a:ext>
            </a:extLst>
          </p:cNvPr>
          <p:cNvCxnSpPr>
            <a:cxnSpLocks/>
          </p:cNvCxnSpPr>
          <p:nvPr/>
        </p:nvCxnSpPr>
        <p:spPr>
          <a:xfrm flipV="1">
            <a:off x="4411967" y="8986390"/>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BDC2672D-478C-52DD-704E-1EF1339EF5D5}"/>
              </a:ext>
            </a:extLst>
          </p:cNvPr>
          <p:cNvSpPr txBox="1"/>
          <p:nvPr/>
        </p:nvSpPr>
        <p:spPr>
          <a:xfrm>
            <a:off x="498691" y="5019977"/>
            <a:ext cx="2844048"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(24E)-3</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-dihydroxy-5</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-cholest-24-enoyl-CoA</a:t>
            </a:r>
          </a:p>
        </p:txBody>
      </p:sp>
      <p:sp>
        <p:nvSpPr>
          <p:cNvPr id="19" name="TextBox 18">
            <a:extLst>
              <a:ext uri="{FF2B5EF4-FFF2-40B4-BE49-F238E27FC236}">
                <a16:creationId xmlns:a16="http://schemas.microsoft.com/office/drawing/2014/main" id="{A63844F4-107A-DF01-291B-0E293FDAC6FF}"/>
              </a:ext>
            </a:extLst>
          </p:cNvPr>
          <p:cNvSpPr txBox="1"/>
          <p:nvPr/>
        </p:nvSpPr>
        <p:spPr>
          <a:xfrm>
            <a:off x="3567696" y="5014782"/>
            <a:ext cx="3103735" cy="246221"/>
          </a:xfrm>
          <a:prstGeom prst="rect">
            <a:avLst/>
          </a:prstGeom>
          <a:noFill/>
        </p:spPr>
        <p:txBody>
          <a:bodyPr wrap="none" rtlCol="0">
            <a:spAutoFit/>
          </a:bodyPr>
          <a:lstStyle/>
          <a:p>
            <a:r>
              <a:rPr lang="en-GB" sz="1000" dirty="0">
                <a:solidFill>
                  <a:schemeClr val="bg1">
                    <a:lumMod val="50000"/>
                  </a:schemeClr>
                </a:solidFill>
                <a:latin typeface="Aptos" panose="020B0004020202020204" pitchFamily="34" charset="0"/>
              </a:rPr>
              <a:t>(24E)-3</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,7</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,12</a:t>
            </a:r>
            <a:r>
              <a:rPr lang="el-GR" sz="1000" dirty="0">
                <a:solidFill>
                  <a:schemeClr val="bg1">
                    <a:lumMod val="50000"/>
                  </a:schemeClr>
                </a:solidFill>
                <a:latin typeface="Aptos" panose="020B0004020202020204" pitchFamily="34" charset="0"/>
              </a:rPr>
              <a:t>α</a:t>
            </a:r>
            <a:r>
              <a:rPr lang="en-GB" sz="1000" dirty="0">
                <a:solidFill>
                  <a:schemeClr val="bg1">
                    <a:lumMod val="50000"/>
                  </a:schemeClr>
                </a:solidFill>
                <a:latin typeface="Aptos" panose="020B0004020202020204" pitchFamily="34" charset="0"/>
              </a:rPr>
              <a:t>-trihydroxy-5</a:t>
            </a:r>
            <a:r>
              <a:rPr lang="el-GR" sz="1000" dirty="0">
                <a:solidFill>
                  <a:schemeClr val="bg1">
                    <a:lumMod val="50000"/>
                  </a:schemeClr>
                </a:solidFill>
                <a:latin typeface="Aptos" panose="020B0004020202020204" pitchFamily="34" charset="0"/>
              </a:rPr>
              <a:t>β</a:t>
            </a:r>
            <a:r>
              <a:rPr lang="en-GB" sz="1000" dirty="0">
                <a:solidFill>
                  <a:schemeClr val="bg1">
                    <a:lumMod val="50000"/>
                  </a:schemeClr>
                </a:solidFill>
                <a:latin typeface="Aptos" panose="020B0004020202020204" pitchFamily="34" charset="0"/>
              </a:rPr>
              <a:t>-cholest-24-enoyl-CoA</a:t>
            </a:r>
          </a:p>
        </p:txBody>
      </p:sp>
      <p:cxnSp>
        <p:nvCxnSpPr>
          <p:cNvPr id="33" name="Straight Arrow Connector 32">
            <a:extLst>
              <a:ext uri="{FF2B5EF4-FFF2-40B4-BE49-F238E27FC236}">
                <a16:creationId xmlns:a16="http://schemas.microsoft.com/office/drawing/2014/main" id="{D3114D6B-2511-CC34-61AB-10A6FE9223AB}"/>
              </a:ext>
            </a:extLst>
          </p:cNvPr>
          <p:cNvCxnSpPr>
            <a:cxnSpLocks/>
          </p:cNvCxnSpPr>
          <p:nvPr/>
        </p:nvCxnSpPr>
        <p:spPr>
          <a:xfrm flipH="1">
            <a:off x="1800121" y="5293665"/>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7261F881-32CD-BC5A-02B2-EEEFB1039EC2}"/>
              </a:ext>
            </a:extLst>
          </p:cNvPr>
          <p:cNvCxnSpPr>
            <a:cxnSpLocks/>
          </p:cNvCxnSpPr>
          <p:nvPr/>
        </p:nvCxnSpPr>
        <p:spPr>
          <a:xfrm flipH="1">
            <a:off x="4936136" y="5283659"/>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56" name="TextBox 55">
            <a:extLst>
              <a:ext uri="{FF2B5EF4-FFF2-40B4-BE49-F238E27FC236}">
                <a16:creationId xmlns:a16="http://schemas.microsoft.com/office/drawing/2014/main" id="{9C63BBEC-2DF6-403C-1A72-5C10C504E3A7}"/>
              </a:ext>
            </a:extLst>
          </p:cNvPr>
          <p:cNvSpPr txBox="1"/>
          <p:nvPr/>
        </p:nvSpPr>
        <p:spPr>
          <a:xfrm>
            <a:off x="197646" y="9722300"/>
            <a:ext cx="6538756" cy="1107996"/>
          </a:xfrm>
          <a:prstGeom prst="rect">
            <a:avLst/>
          </a:prstGeom>
          <a:noFill/>
        </p:spPr>
        <p:txBody>
          <a:bodyPr wrap="square" rtlCol="0">
            <a:spAutoFit/>
          </a:bodyPr>
          <a:lstStyle/>
          <a:p>
            <a:r>
              <a:rPr lang="en-GB" sz="1100" b="1" dirty="0">
                <a:latin typeface="Aptos" panose="020B0004020202020204" pitchFamily="34" charset="0"/>
              </a:rPr>
              <a:t>Supplementary Figure 6 .</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ACOX2 </a:t>
            </a:r>
            <a:r>
              <a:rPr lang="en-GB" sz="1100" dirty="0">
                <a:latin typeface="Aptos" panose="020B0004020202020204" pitchFamily="34" charset="0"/>
              </a:rPr>
              <a:t>mutations, leading to acyl-CoA oxidase 2 (ACOX2) deficiency. Due to a block in the pathway, individuals are unable to produce sufficient cholic acid and chenodeoxycholic, and their glycine and taurine conjugates. Instead, there is accumulation of dihydroxy- and trihydroxycholestanoic acids, as well as the production and accumulation of their glycine and taurine conjugates. There is also production and accumulation of taurotetrahydroxycholestanoic acids.</a:t>
            </a:r>
            <a:endParaRPr lang="en-GB" sz="1100" b="1" dirty="0">
              <a:latin typeface="Aptos" panose="020B0004020202020204" pitchFamily="34" charset="0"/>
            </a:endParaRPr>
          </a:p>
        </p:txBody>
      </p:sp>
      <p:graphicFrame>
        <p:nvGraphicFramePr>
          <p:cNvPr id="37" name="Object 36">
            <a:extLst>
              <a:ext uri="{FF2B5EF4-FFF2-40B4-BE49-F238E27FC236}">
                <a16:creationId xmlns:a16="http://schemas.microsoft.com/office/drawing/2014/main" id="{82D5A533-9ECB-30A9-B64D-6D481721C3FE}"/>
              </a:ext>
            </a:extLst>
          </p:cNvPr>
          <p:cNvGraphicFramePr>
            <a:graphicFrameLocks noChangeAspect="1"/>
          </p:cNvGraphicFramePr>
          <p:nvPr>
            <p:extLst>
              <p:ext uri="{D42A27DB-BD31-4B8C-83A1-F6EECF244321}">
                <p14:modId xmlns:p14="http://schemas.microsoft.com/office/powerpoint/2010/main" val="2526036481"/>
              </p:ext>
            </p:extLst>
          </p:nvPr>
        </p:nvGraphicFramePr>
        <p:xfrm>
          <a:off x="967832" y="5438547"/>
          <a:ext cx="1755408" cy="1244322"/>
        </p:xfrm>
        <a:graphic>
          <a:graphicData uri="http://schemas.openxmlformats.org/presentationml/2006/ole">
            <mc:AlternateContent xmlns:mc="http://schemas.openxmlformats.org/markup-compatibility/2006">
              <mc:Choice xmlns:v="urn:schemas-microsoft-com:vml" Requires="v">
                <p:oleObj name="CS ChemDraw 64-bit Drawing" r:id="rId2" imgW="2045270" imgH="1448908" progId="ChemDraw_x64.Document.6.0">
                  <p:embed/>
                </p:oleObj>
              </mc:Choice>
              <mc:Fallback>
                <p:oleObj name="CS ChemDraw 64-bit Drawing" r:id="rId2" imgW="2045270" imgH="1448908" progId="ChemDraw_x64.Document.6.0">
                  <p:embed/>
                  <p:pic>
                    <p:nvPicPr>
                      <p:cNvPr id="37" name="Object 36">
                        <a:extLst>
                          <a:ext uri="{FF2B5EF4-FFF2-40B4-BE49-F238E27FC236}">
                            <a16:creationId xmlns:a16="http://schemas.microsoft.com/office/drawing/2014/main" id="{82D5A533-9ECB-30A9-B64D-6D481721C3FE}"/>
                          </a:ext>
                        </a:extLst>
                      </p:cNvPr>
                      <p:cNvPicPr/>
                      <p:nvPr/>
                    </p:nvPicPr>
                    <p:blipFill>
                      <a:blip r:embed="rId3"/>
                      <a:stretch>
                        <a:fillRect/>
                      </a:stretch>
                    </p:blipFill>
                    <p:spPr>
                      <a:xfrm>
                        <a:off x="967832" y="5438547"/>
                        <a:ext cx="1755408" cy="1244322"/>
                      </a:xfrm>
                      <a:prstGeom prst="rect">
                        <a:avLst/>
                      </a:prstGeom>
                    </p:spPr>
                  </p:pic>
                </p:oleObj>
              </mc:Fallback>
            </mc:AlternateContent>
          </a:graphicData>
        </a:graphic>
      </p:graphicFrame>
      <p:graphicFrame>
        <p:nvGraphicFramePr>
          <p:cNvPr id="39" name="Object 38">
            <a:extLst>
              <a:ext uri="{FF2B5EF4-FFF2-40B4-BE49-F238E27FC236}">
                <a16:creationId xmlns:a16="http://schemas.microsoft.com/office/drawing/2014/main" id="{CD871B05-03B8-A78E-D834-D76CDC13F478}"/>
              </a:ext>
            </a:extLst>
          </p:cNvPr>
          <p:cNvGraphicFramePr>
            <a:graphicFrameLocks noChangeAspect="1"/>
          </p:cNvGraphicFramePr>
          <p:nvPr>
            <p:extLst>
              <p:ext uri="{D42A27DB-BD31-4B8C-83A1-F6EECF244321}">
                <p14:modId xmlns:p14="http://schemas.microsoft.com/office/powerpoint/2010/main" val="3758088938"/>
              </p:ext>
            </p:extLst>
          </p:nvPr>
        </p:nvGraphicFramePr>
        <p:xfrm>
          <a:off x="4030426" y="5419500"/>
          <a:ext cx="1800266" cy="1276120"/>
        </p:xfrm>
        <a:graphic>
          <a:graphicData uri="http://schemas.openxmlformats.org/presentationml/2006/ole">
            <mc:AlternateContent xmlns:mc="http://schemas.openxmlformats.org/markup-compatibility/2006">
              <mc:Choice xmlns:v="urn:schemas-microsoft-com:vml" Requires="v">
                <p:oleObj name="CS ChemDraw 64-bit Drawing" r:id="rId4" imgW="2045270" imgH="1448908" progId="ChemDraw_x64.Document.6.0">
                  <p:embed/>
                </p:oleObj>
              </mc:Choice>
              <mc:Fallback>
                <p:oleObj name="CS ChemDraw 64-bit Drawing" r:id="rId4" imgW="2045270" imgH="1448908" progId="ChemDraw_x64.Document.6.0">
                  <p:embed/>
                  <p:pic>
                    <p:nvPicPr>
                      <p:cNvPr id="39" name="Object 38">
                        <a:extLst>
                          <a:ext uri="{FF2B5EF4-FFF2-40B4-BE49-F238E27FC236}">
                            <a16:creationId xmlns:a16="http://schemas.microsoft.com/office/drawing/2014/main" id="{CD871B05-03B8-A78E-D834-D76CDC13F478}"/>
                          </a:ext>
                        </a:extLst>
                      </p:cNvPr>
                      <p:cNvPicPr/>
                      <p:nvPr/>
                    </p:nvPicPr>
                    <p:blipFill>
                      <a:blip r:embed="rId5"/>
                      <a:stretch>
                        <a:fillRect/>
                      </a:stretch>
                    </p:blipFill>
                    <p:spPr>
                      <a:xfrm>
                        <a:off x="4030426" y="5419500"/>
                        <a:ext cx="1800266" cy="1276120"/>
                      </a:xfrm>
                      <a:prstGeom prst="rect">
                        <a:avLst/>
                      </a:prstGeom>
                    </p:spPr>
                  </p:pic>
                </p:oleObj>
              </mc:Fallback>
            </mc:AlternateContent>
          </a:graphicData>
        </a:graphic>
      </p:graphicFrame>
      <p:graphicFrame>
        <p:nvGraphicFramePr>
          <p:cNvPr id="50" name="Object 49">
            <a:extLst>
              <a:ext uri="{FF2B5EF4-FFF2-40B4-BE49-F238E27FC236}">
                <a16:creationId xmlns:a16="http://schemas.microsoft.com/office/drawing/2014/main" id="{83FD9E08-702F-890B-DBEA-B8576F158905}"/>
              </a:ext>
            </a:extLst>
          </p:cNvPr>
          <p:cNvGraphicFramePr>
            <a:graphicFrameLocks noChangeAspect="1"/>
          </p:cNvGraphicFramePr>
          <p:nvPr>
            <p:extLst>
              <p:ext uri="{D42A27DB-BD31-4B8C-83A1-F6EECF244321}">
                <p14:modId xmlns:p14="http://schemas.microsoft.com/office/powerpoint/2010/main" val="1414998823"/>
              </p:ext>
            </p:extLst>
          </p:nvPr>
        </p:nvGraphicFramePr>
        <p:xfrm>
          <a:off x="421742" y="7132455"/>
          <a:ext cx="2279650" cy="1660525"/>
        </p:xfrm>
        <a:graphic>
          <a:graphicData uri="http://schemas.openxmlformats.org/presentationml/2006/ole">
            <mc:AlternateContent xmlns:mc="http://schemas.openxmlformats.org/markup-compatibility/2006">
              <mc:Choice xmlns:v="urn:schemas-microsoft-com:vml" Requires="v">
                <p:oleObj name="CS ChemDraw 64-bit Drawing" r:id="rId6" imgW="2279572" imgH="1660883" progId="ChemDraw_x64.Document.6.0">
                  <p:embed/>
                </p:oleObj>
              </mc:Choice>
              <mc:Fallback>
                <p:oleObj name="CS ChemDraw 64-bit Drawing" r:id="rId6" imgW="2279572" imgH="1660883" progId="ChemDraw_x64.Document.6.0">
                  <p:embed/>
                  <p:pic>
                    <p:nvPicPr>
                      <p:cNvPr id="50" name="Object 49">
                        <a:extLst>
                          <a:ext uri="{FF2B5EF4-FFF2-40B4-BE49-F238E27FC236}">
                            <a16:creationId xmlns:a16="http://schemas.microsoft.com/office/drawing/2014/main" id="{83FD9E08-702F-890B-DBEA-B8576F158905}"/>
                          </a:ext>
                        </a:extLst>
                      </p:cNvPr>
                      <p:cNvPicPr/>
                      <p:nvPr/>
                    </p:nvPicPr>
                    <p:blipFill>
                      <a:blip r:embed="rId7"/>
                      <a:stretch>
                        <a:fillRect/>
                      </a:stretch>
                    </p:blipFill>
                    <p:spPr>
                      <a:xfrm>
                        <a:off x="421742" y="7132455"/>
                        <a:ext cx="2279650" cy="1660525"/>
                      </a:xfrm>
                      <a:prstGeom prst="rect">
                        <a:avLst/>
                      </a:prstGeom>
                    </p:spPr>
                  </p:pic>
                </p:oleObj>
              </mc:Fallback>
            </mc:AlternateContent>
          </a:graphicData>
        </a:graphic>
      </p:graphicFrame>
      <p:graphicFrame>
        <p:nvGraphicFramePr>
          <p:cNvPr id="51" name="Object 50">
            <a:extLst>
              <a:ext uri="{FF2B5EF4-FFF2-40B4-BE49-F238E27FC236}">
                <a16:creationId xmlns:a16="http://schemas.microsoft.com/office/drawing/2014/main" id="{1C1B48DE-7B0D-69F7-7825-0873DD1BFDB9}"/>
              </a:ext>
            </a:extLst>
          </p:cNvPr>
          <p:cNvGraphicFramePr>
            <a:graphicFrameLocks noChangeAspect="1"/>
          </p:cNvGraphicFramePr>
          <p:nvPr>
            <p:extLst>
              <p:ext uri="{D42A27DB-BD31-4B8C-83A1-F6EECF244321}">
                <p14:modId xmlns:p14="http://schemas.microsoft.com/office/powerpoint/2010/main" val="576620246"/>
              </p:ext>
            </p:extLst>
          </p:nvPr>
        </p:nvGraphicFramePr>
        <p:xfrm>
          <a:off x="3858486" y="7141622"/>
          <a:ext cx="2279650" cy="1660525"/>
        </p:xfrm>
        <a:graphic>
          <a:graphicData uri="http://schemas.openxmlformats.org/presentationml/2006/ole">
            <mc:AlternateContent xmlns:mc="http://schemas.openxmlformats.org/markup-compatibility/2006">
              <mc:Choice xmlns:v="urn:schemas-microsoft-com:vml" Requires="v">
                <p:oleObj name="CS ChemDraw 64-bit Drawing" r:id="rId8" imgW="2279572" imgH="1660883" progId="ChemDraw_x64.Document.6.0">
                  <p:embed/>
                </p:oleObj>
              </mc:Choice>
              <mc:Fallback>
                <p:oleObj name="CS ChemDraw 64-bit Drawing" r:id="rId8" imgW="2279572" imgH="1660883" progId="ChemDraw_x64.Document.6.0">
                  <p:embed/>
                  <p:pic>
                    <p:nvPicPr>
                      <p:cNvPr id="51" name="Object 50">
                        <a:extLst>
                          <a:ext uri="{FF2B5EF4-FFF2-40B4-BE49-F238E27FC236}">
                            <a16:creationId xmlns:a16="http://schemas.microsoft.com/office/drawing/2014/main" id="{1C1B48DE-7B0D-69F7-7825-0873DD1BFDB9}"/>
                          </a:ext>
                        </a:extLst>
                      </p:cNvPr>
                      <p:cNvPicPr/>
                      <p:nvPr/>
                    </p:nvPicPr>
                    <p:blipFill>
                      <a:blip r:embed="rId9"/>
                      <a:stretch>
                        <a:fillRect/>
                      </a:stretch>
                    </p:blipFill>
                    <p:spPr>
                      <a:xfrm>
                        <a:off x="3858486" y="7141622"/>
                        <a:ext cx="2279650" cy="1660525"/>
                      </a:xfrm>
                      <a:prstGeom prst="rect">
                        <a:avLst/>
                      </a:prstGeom>
                    </p:spPr>
                  </p:pic>
                </p:oleObj>
              </mc:Fallback>
            </mc:AlternateContent>
          </a:graphicData>
        </a:graphic>
      </p:graphicFrame>
      <p:cxnSp>
        <p:nvCxnSpPr>
          <p:cNvPr id="54" name="Straight Connector 53">
            <a:extLst>
              <a:ext uri="{FF2B5EF4-FFF2-40B4-BE49-F238E27FC236}">
                <a16:creationId xmlns:a16="http://schemas.microsoft.com/office/drawing/2014/main" id="{ED1D4ACC-CFAD-512D-36E4-3BBE18159521}"/>
              </a:ext>
            </a:extLst>
          </p:cNvPr>
          <p:cNvCxnSpPr>
            <a:cxnSpLocks/>
            <a:stCxn id="12" idx="1"/>
          </p:cNvCxnSpPr>
          <p:nvPr/>
        </p:nvCxnSpPr>
        <p:spPr>
          <a:xfrm flipH="1">
            <a:off x="260228" y="4090054"/>
            <a:ext cx="456473" cy="23389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BC53CEC-0F1C-1B82-89FC-6142F044DE9A}"/>
              </a:ext>
            </a:extLst>
          </p:cNvPr>
          <p:cNvCxnSpPr>
            <a:cxnSpLocks/>
          </p:cNvCxnSpPr>
          <p:nvPr/>
        </p:nvCxnSpPr>
        <p:spPr>
          <a:xfrm flipH="1">
            <a:off x="233383" y="3655601"/>
            <a:ext cx="7183" cy="357622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DA7DF551-E0F8-195F-BEB2-E21CEE5A446C}"/>
              </a:ext>
            </a:extLst>
          </p:cNvPr>
          <p:cNvCxnSpPr/>
          <p:nvPr/>
        </p:nvCxnSpPr>
        <p:spPr>
          <a:xfrm>
            <a:off x="240566" y="7231821"/>
            <a:ext cx="630155" cy="542627"/>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1A08585-3144-CEBE-7336-D00867D51BB8}"/>
              </a:ext>
            </a:extLst>
          </p:cNvPr>
          <p:cNvCxnSpPr>
            <a:cxnSpLocks/>
          </p:cNvCxnSpPr>
          <p:nvPr/>
        </p:nvCxnSpPr>
        <p:spPr>
          <a:xfrm>
            <a:off x="6736402" y="3438430"/>
            <a:ext cx="0" cy="3690474"/>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DC7194D9-4BB3-8583-CD3F-AFE6D93A9E25}"/>
              </a:ext>
            </a:extLst>
          </p:cNvPr>
          <p:cNvCxnSpPr>
            <a:cxnSpLocks/>
          </p:cNvCxnSpPr>
          <p:nvPr/>
        </p:nvCxnSpPr>
        <p:spPr>
          <a:xfrm flipH="1">
            <a:off x="6359309" y="7097858"/>
            <a:ext cx="377093" cy="24765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3F31F266-E692-1BE9-56AB-7479976E0404}"/>
              </a:ext>
            </a:extLst>
          </p:cNvPr>
          <p:cNvCxnSpPr>
            <a:cxnSpLocks/>
          </p:cNvCxnSpPr>
          <p:nvPr/>
        </p:nvCxnSpPr>
        <p:spPr>
          <a:xfrm flipH="1">
            <a:off x="260228" y="3446547"/>
            <a:ext cx="456473" cy="23389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49EDA76-A93D-4E43-673A-0E162FCEFBA1}"/>
              </a:ext>
            </a:extLst>
          </p:cNvPr>
          <p:cNvCxnSpPr>
            <a:endCxn id="6" idx="3"/>
          </p:cNvCxnSpPr>
          <p:nvPr/>
        </p:nvCxnSpPr>
        <p:spPr>
          <a:xfrm flipH="1" flipV="1">
            <a:off x="6455026" y="3315320"/>
            <a:ext cx="281376" cy="12311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E68463A2-E3AE-BA52-73FB-C8F1BA3750C1}"/>
              </a:ext>
            </a:extLst>
          </p:cNvPr>
          <p:cNvCxnSpPr/>
          <p:nvPr/>
        </p:nvCxnSpPr>
        <p:spPr>
          <a:xfrm flipH="1" flipV="1">
            <a:off x="6455026" y="4133985"/>
            <a:ext cx="281376" cy="12311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7651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AD6EAB9-7280-B920-80AD-C1C485A73697}"/>
              </a:ext>
            </a:extLst>
          </p:cNvPr>
          <p:cNvSpPr>
            <a:spLocks noGrp="1"/>
          </p:cNvSpPr>
          <p:nvPr>
            <p:ph type="title"/>
          </p:nvPr>
        </p:nvSpPr>
        <p:spPr>
          <a:xfrm>
            <a:off x="458136" y="-161144"/>
            <a:ext cx="5865517" cy="988126"/>
          </a:xfrm>
        </p:spPr>
        <p:txBody>
          <a:bodyPr>
            <a:normAutofit/>
          </a:bodyPr>
          <a:lstStyle/>
          <a:p>
            <a:r>
              <a:rPr lang="en-GB" sz="1400" b="1" dirty="0">
                <a:latin typeface="Aptos" panose="020B0004020202020204" pitchFamily="34" charset="0"/>
              </a:rPr>
              <a:t>Mutations in</a:t>
            </a:r>
            <a:r>
              <a:rPr lang="en-GB" sz="1400" b="1" i="1" dirty="0">
                <a:latin typeface="Aptos" panose="020B0004020202020204" pitchFamily="34" charset="0"/>
              </a:rPr>
              <a:t> HSD17B4</a:t>
            </a:r>
            <a:r>
              <a:rPr lang="en-GB" sz="1400" b="1" dirty="0">
                <a:latin typeface="Aptos" panose="020B0004020202020204" pitchFamily="34" charset="0"/>
              </a:rPr>
              <a:t> (D-Bifunctional Protein) Deficiency causing deficiency  of the 24-enoyl-CoA hydratase component</a:t>
            </a:r>
          </a:p>
        </p:txBody>
      </p:sp>
      <p:sp>
        <p:nvSpPr>
          <p:cNvPr id="6" name="TextBox 5">
            <a:extLst>
              <a:ext uri="{FF2B5EF4-FFF2-40B4-BE49-F238E27FC236}">
                <a16:creationId xmlns:a16="http://schemas.microsoft.com/office/drawing/2014/main" id="{4028D060-65D9-DC40-5973-A4C4F457262F}"/>
              </a:ext>
            </a:extLst>
          </p:cNvPr>
          <p:cNvSpPr txBox="1"/>
          <p:nvPr/>
        </p:nvSpPr>
        <p:spPr>
          <a:xfrm>
            <a:off x="1450098" y="667761"/>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AA4154AD-9726-1FDB-A143-1F36ED44FE32}"/>
              </a:ext>
            </a:extLst>
          </p:cNvPr>
          <p:cNvSpPr txBox="1"/>
          <p:nvPr/>
        </p:nvSpPr>
        <p:spPr>
          <a:xfrm>
            <a:off x="1090062" y="1149911"/>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sp>
        <p:nvSpPr>
          <p:cNvPr id="8" name="TextBox 7">
            <a:extLst>
              <a:ext uri="{FF2B5EF4-FFF2-40B4-BE49-F238E27FC236}">
                <a16:creationId xmlns:a16="http://schemas.microsoft.com/office/drawing/2014/main" id="{C989F07E-4E61-2530-EC4F-4C22AD8DB4B3}"/>
              </a:ext>
            </a:extLst>
          </p:cNvPr>
          <p:cNvSpPr txBox="1"/>
          <p:nvPr/>
        </p:nvSpPr>
        <p:spPr>
          <a:xfrm>
            <a:off x="876201" y="1657298"/>
            <a:ext cx="1867819"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-hydroxy-4-cholesten-3-one</a:t>
            </a:r>
          </a:p>
        </p:txBody>
      </p:sp>
      <p:sp>
        <p:nvSpPr>
          <p:cNvPr id="11" name="TextBox 10">
            <a:extLst>
              <a:ext uri="{FF2B5EF4-FFF2-40B4-BE49-F238E27FC236}">
                <a16:creationId xmlns:a16="http://schemas.microsoft.com/office/drawing/2014/main" id="{4946764D-17DE-863A-9085-C504AD1B1E6C}"/>
              </a:ext>
            </a:extLst>
          </p:cNvPr>
          <p:cNvSpPr txBox="1"/>
          <p:nvPr/>
        </p:nvSpPr>
        <p:spPr>
          <a:xfrm>
            <a:off x="4047947" y="1654928"/>
            <a:ext cx="2217274" cy="246221"/>
          </a:xfrm>
          <a:prstGeom prst="rect">
            <a:avLst/>
          </a:prstGeom>
          <a:noFill/>
        </p:spPr>
        <p:txBody>
          <a:bodyPr wrap="none" rtlCol="0">
            <a:spAutoFit/>
          </a:bodyPr>
          <a:lstStyle/>
          <a:p>
            <a:r>
              <a:rPr lang="en-GB" sz="1000" dirty="0">
                <a:latin typeface="Aptos" panose="020B0004020202020204" pitchFamily="34" charset="0"/>
              </a:rPr>
              <a:t>7α,12</a:t>
            </a:r>
            <a:r>
              <a:rPr lang="el-GR" sz="1000" dirty="0">
                <a:latin typeface="Aptos" panose="020B0004020202020204" pitchFamily="34" charset="0"/>
              </a:rPr>
              <a:t>α</a:t>
            </a:r>
            <a:r>
              <a:rPr lang="en-GB" sz="1000" dirty="0">
                <a:latin typeface="Aptos" panose="020B0004020202020204" pitchFamily="34" charset="0"/>
              </a:rPr>
              <a:t>-dihydroxy-4-cholesten-3-one</a:t>
            </a:r>
          </a:p>
        </p:txBody>
      </p:sp>
      <p:cxnSp>
        <p:nvCxnSpPr>
          <p:cNvPr id="12" name="Straight Arrow Connector 11">
            <a:extLst>
              <a:ext uri="{FF2B5EF4-FFF2-40B4-BE49-F238E27FC236}">
                <a16:creationId xmlns:a16="http://schemas.microsoft.com/office/drawing/2014/main" id="{E04C3DF8-0527-2F34-842D-0768835A5F54}"/>
              </a:ext>
            </a:extLst>
          </p:cNvPr>
          <p:cNvCxnSpPr>
            <a:cxnSpLocks/>
          </p:cNvCxnSpPr>
          <p:nvPr/>
        </p:nvCxnSpPr>
        <p:spPr>
          <a:xfrm>
            <a:off x="3082834" y="1780408"/>
            <a:ext cx="651144"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5B9E8198-32DC-DE48-2785-67A96AEFC5E1}"/>
              </a:ext>
            </a:extLst>
          </p:cNvPr>
          <p:cNvCxnSpPr>
            <a:cxnSpLocks/>
          </p:cNvCxnSpPr>
          <p:nvPr/>
        </p:nvCxnSpPr>
        <p:spPr>
          <a:xfrm flipH="1">
            <a:off x="1818904" y="1802308"/>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81863C85-2FBF-DDE0-8CBB-D8BDE6437BB8}"/>
              </a:ext>
            </a:extLst>
          </p:cNvPr>
          <p:cNvCxnSpPr>
            <a:cxnSpLocks/>
          </p:cNvCxnSpPr>
          <p:nvPr/>
        </p:nvCxnSpPr>
        <p:spPr>
          <a:xfrm flipH="1">
            <a:off x="4893565" y="1810744"/>
            <a:ext cx="3"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0A76C246-5B09-B38F-F7EA-96E55ACC9BB3}"/>
              </a:ext>
            </a:extLst>
          </p:cNvPr>
          <p:cNvCxnSpPr>
            <a:cxnSpLocks/>
          </p:cNvCxnSpPr>
          <p:nvPr/>
        </p:nvCxnSpPr>
        <p:spPr>
          <a:xfrm>
            <a:off x="1793907" y="921677"/>
            <a:ext cx="0" cy="2537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7CD1C947-47DB-2787-A60C-20FA10F0DFF3}"/>
              </a:ext>
            </a:extLst>
          </p:cNvPr>
          <p:cNvCxnSpPr>
            <a:cxnSpLocks/>
            <a:stCxn id="7" idx="2"/>
            <a:endCxn id="8" idx="0"/>
          </p:cNvCxnSpPr>
          <p:nvPr/>
        </p:nvCxnSpPr>
        <p:spPr>
          <a:xfrm>
            <a:off x="1802757" y="1396132"/>
            <a:ext cx="7354" cy="2611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69633362-F219-422F-0088-E1E092A1D4A6}"/>
              </a:ext>
            </a:extLst>
          </p:cNvPr>
          <p:cNvSpPr txBox="1"/>
          <p:nvPr/>
        </p:nvSpPr>
        <p:spPr>
          <a:xfrm>
            <a:off x="716701" y="2175144"/>
            <a:ext cx="2622834" cy="246221"/>
          </a:xfrm>
          <a:prstGeom prst="rect">
            <a:avLst/>
          </a:prstGeom>
          <a:noFill/>
        </p:spPr>
        <p:txBody>
          <a:bodyPr wrap="squar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24" name="TextBox 23">
            <a:extLst>
              <a:ext uri="{FF2B5EF4-FFF2-40B4-BE49-F238E27FC236}">
                <a16:creationId xmlns:a16="http://schemas.microsoft.com/office/drawing/2014/main" id="{3DA6644D-CA90-19BA-9DF0-0FF337266D39}"/>
              </a:ext>
            </a:extLst>
          </p:cNvPr>
          <p:cNvSpPr txBox="1"/>
          <p:nvPr/>
        </p:nvSpPr>
        <p:spPr>
          <a:xfrm>
            <a:off x="3577998" y="2173475"/>
            <a:ext cx="2887329" cy="246221"/>
          </a:xfrm>
          <a:prstGeom prst="rect">
            <a:avLst/>
          </a:prstGeom>
          <a:noFill/>
        </p:spPr>
        <p:txBody>
          <a:bodyPr wrap="squar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26" name="Straight Arrow Connector 25">
            <a:extLst>
              <a:ext uri="{FF2B5EF4-FFF2-40B4-BE49-F238E27FC236}">
                <a16:creationId xmlns:a16="http://schemas.microsoft.com/office/drawing/2014/main" id="{D54D29F2-B653-D041-18A1-1D2EC73345D7}"/>
              </a:ext>
            </a:extLst>
          </p:cNvPr>
          <p:cNvCxnSpPr>
            <a:cxnSpLocks/>
          </p:cNvCxnSpPr>
          <p:nvPr/>
        </p:nvCxnSpPr>
        <p:spPr>
          <a:xfrm flipH="1">
            <a:off x="1810108" y="2416284"/>
            <a:ext cx="8796" cy="226112"/>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2DD81E54-477A-D904-953E-7628092A3F7F}"/>
              </a:ext>
            </a:extLst>
          </p:cNvPr>
          <p:cNvCxnSpPr>
            <a:cxnSpLocks/>
          </p:cNvCxnSpPr>
          <p:nvPr/>
        </p:nvCxnSpPr>
        <p:spPr>
          <a:xfrm>
            <a:off x="4904463" y="2419386"/>
            <a:ext cx="8749" cy="227001"/>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6CC59223-4DDD-39E1-1DFA-CBCC19F4AC15}"/>
              </a:ext>
            </a:extLst>
          </p:cNvPr>
          <p:cNvSpPr txBox="1"/>
          <p:nvPr/>
        </p:nvSpPr>
        <p:spPr>
          <a:xfrm>
            <a:off x="716701" y="2627026"/>
            <a:ext cx="2622834" cy="246221"/>
          </a:xfrm>
          <a:prstGeom prst="rect">
            <a:avLst/>
          </a:prstGeom>
          <a:noFill/>
        </p:spPr>
        <p:txBody>
          <a:bodyPr wrap="non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29" name="TextBox 28">
            <a:extLst>
              <a:ext uri="{FF2B5EF4-FFF2-40B4-BE49-F238E27FC236}">
                <a16:creationId xmlns:a16="http://schemas.microsoft.com/office/drawing/2014/main" id="{6412C516-4B71-2C38-19F5-7AD6105DAC62}"/>
              </a:ext>
            </a:extLst>
          </p:cNvPr>
          <p:cNvSpPr txBox="1"/>
          <p:nvPr/>
        </p:nvSpPr>
        <p:spPr>
          <a:xfrm>
            <a:off x="3577998" y="2625357"/>
            <a:ext cx="2887329" cy="246221"/>
          </a:xfrm>
          <a:prstGeom prst="rect">
            <a:avLst/>
          </a:prstGeom>
          <a:noFill/>
        </p:spPr>
        <p:txBody>
          <a:bodyPr wrap="non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30" name="TextBox 29">
            <a:extLst>
              <a:ext uri="{FF2B5EF4-FFF2-40B4-BE49-F238E27FC236}">
                <a16:creationId xmlns:a16="http://schemas.microsoft.com/office/drawing/2014/main" id="{183B5FFA-685A-1D97-2B0B-EF13937D0927}"/>
              </a:ext>
            </a:extLst>
          </p:cNvPr>
          <p:cNvSpPr txBox="1"/>
          <p:nvPr/>
        </p:nvSpPr>
        <p:spPr>
          <a:xfrm>
            <a:off x="498691" y="3176798"/>
            <a:ext cx="2844048" cy="246221"/>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-cholest-24-enoyl-CoA</a:t>
            </a:r>
          </a:p>
        </p:txBody>
      </p:sp>
      <p:sp>
        <p:nvSpPr>
          <p:cNvPr id="31" name="TextBox 30">
            <a:extLst>
              <a:ext uri="{FF2B5EF4-FFF2-40B4-BE49-F238E27FC236}">
                <a16:creationId xmlns:a16="http://schemas.microsoft.com/office/drawing/2014/main" id="{DD3546A6-6CF1-4D9A-E9C0-0B51C4482D41}"/>
              </a:ext>
            </a:extLst>
          </p:cNvPr>
          <p:cNvSpPr txBox="1"/>
          <p:nvPr/>
        </p:nvSpPr>
        <p:spPr>
          <a:xfrm>
            <a:off x="3567696" y="3171603"/>
            <a:ext cx="3103735" cy="246221"/>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-cholest-24-enoyl-CoA</a:t>
            </a:r>
          </a:p>
        </p:txBody>
      </p:sp>
      <p:cxnSp>
        <p:nvCxnSpPr>
          <p:cNvPr id="32" name="Straight Arrow Connector 31">
            <a:extLst>
              <a:ext uri="{FF2B5EF4-FFF2-40B4-BE49-F238E27FC236}">
                <a16:creationId xmlns:a16="http://schemas.microsoft.com/office/drawing/2014/main" id="{E05C8B9A-C8A6-438C-40E4-BFB74F9EFA0D}"/>
              </a:ext>
            </a:extLst>
          </p:cNvPr>
          <p:cNvCxnSpPr>
            <a:cxnSpLocks/>
          </p:cNvCxnSpPr>
          <p:nvPr/>
        </p:nvCxnSpPr>
        <p:spPr>
          <a:xfrm flipH="1">
            <a:off x="1814546" y="2746248"/>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EA95AC27-09E6-54E8-3F06-776A866367D5}"/>
              </a:ext>
            </a:extLst>
          </p:cNvPr>
          <p:cNvCxnSpPr>
            <a:cxnSpLocks/>
          </p:cNvCxnSpPr>
          <p:nvPr/>
        </p:nvCxnSpPr>
        <p:spPr>
          <a:xfrm flipH="1">
            <a:off x="4918598" y="2749270"/>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graphicFrame>
        <p:nvGraphicFramePr>
          <p:cNvPr id="34" name="Object 33">
            <a:extLst>
              <a:ext uri="{FF2B5EF4-FFF2-40B4-BE49-F238E27FC236}">
                <a16:creationId xmlns:a16="http://schemas.microsoft.com/office/drawing/2014/main" id="{7D77D7F4-D59A-8F79-8BAF-9FF930EEBA3C}"/>
              </a:ext>
            </a:extLst>
          </p:cNvPr>
          <p:cNvGraphicFramePr>
            <a:graphicFrameLocks noChangeAspect="1"/>
          </p:cNvGraphicFramePr>
          <p:nvPr>
            <p:extLst>
              <p:ext uri="{D42A27DB-BD31-4B8C-83A1-F6EECF244321}">
                <p14:modId xmlns:p14="http://schemas.microsoft.com/office/powerpoint/2010/main" val="1281203650"/>
              </p:ext>
            </p:extLst>
          </p:nvPr>
        </p:nvGraphicFramePr>
        <p:xfrm>
          <a:off x="1103817" y="3447721"/>
          <a:ext cx="1633796" cy="1098297"/>
        </p:xfrm>
        <a:graphic>
          <a:graphicData uri="http://schemas.openxmlformats.org/presentationml/2006/ole">
            <mc:AlternateContent xmlns:mc="http://schemas.openxmlformats.org/markup-compatibility/2006">
              <mc:Choice xmlns:v="urn:schemas-microsoft-com:vml" Requires="v">
                <p:oleObj name="CS ChemDraw 64-bit Drawing" r:id="rId2" imgW="2469917" imgH="1660883" progId="ChemDraw_x64.Document.6.0">
                  <p:embed/>
                </p:oleObj>
              </mc:Choice>
              <mc:Fallback>
                <p:oleObj name="CS ChemDraw 64-bit Drawing" r:id="rId2" imgW="2469917" imgH="1660883" progId="ChemDraw_x64.Document.6.0">
                  <p:embed/>
                  <p:pic>
                    <p:nvPicPr>
                      <p:cNvPr id="34" name="Object 33">
                        <a:extLst>
                          <a:ext uri="{FF2B5EF4-FFF2-40B4-BE49-F238E27FC236}">
                            <a16:creationId xmlns:a16="http://schemas.microsoft.com/office/drawing/2014/main" id="{7D77D7F4-D59A-8F79-8BAF-9FF930EEBA3C}"/>
                          </a:ext>
                        </a:extLst>
                      </p:cNvPr>
                      <p:cNvPicPr/>
                      <p:nvPr/>
                    </p:nvPicPr>
                    <p:blipFill>
                      <a:blip r:embed="rId3"/>
                      <a:stretch>
                        <a:fillRect/>
                      </a:stretch>
                    </p:blipFill>
                    <p:spPr>
                      <a:xfrm>
                        <a:off x="1103817" y="3447721"/>
                        <a:ext cx="1633796" cy="1098297"/>
                      </a:xfrm>
                      <a:prstGeom prst="rect">
                        <a:avLst/>
                      </a:prstGeom>
                    </p:spPr>
                  </p:pic>
                </p:oleObj>
              </mc:Fallback>
            </mc:AlternateContent>
          </a:graphicData>
        </a:graphic>
      </p:graphicFrame>
      <p:graphicFrame>
        <p:nvGraphicFramePr>
          <p:cNvPr id="35" name="Object 34">
            <a:extLst>
              <a:ext uri="{FF2B5EF4-FFF2-40B4-BE49-F238E27FC236}">
                <a16:creationId xmlns:a16="http://schemas.microsoft.com/office/drawing/2014/main" id="{5F8D1B34-64E7-5E06-6FF9-D3EF2E2742BB}"/>
              </a:ext>
            </a:extLst>
          </p:cNvPr>
          <p:cNvGraphicFramePr>
            <a:graphicFrameLocks noChangeAspect="1"/>
          </p:cNvGraphicFramePr>
          <p:nvPr>
            <p:extLst>
              <p:ext uri="{D42A27DB-BD31-4B8C-83A1-F6EECF244321}">
                <p14:modId xmlns:p14="http://schemas.microsoft.com/office/powerpoint/2010/main" val="2167957907"/>
              </p:ext>
            </p:extLst>
          </p:nvPr>
        </p:nvGraphicFramePr>
        <p:xfrm>
          <a:off x="4339686" y="3471426"/>
          <a:ext cx="1633796" cy="1098297"/>
        </p:xfrm>
        <a:graphic>
          <a:graphicData uri="http://schemas.openxmlformats.org/presentationml/2006/ole">
            <mc:AlternateContent xmlns:mc="http://schemas.openxmlformats.org/markup-compatibility/2006">
              <mc:Choice xmlns:v="urn:schemas-microsoft-com:vml" Requires="v">
                <p:oleObj name="CS ChemDraw 64-bit Drawing" r:id="rId4" imgW="2469917" imgH="1660883" progId="ChemDraw_x64.Document.6.0">
                  <p:embed/>
                </p:oleObj>
              </mc:Choice>
              <mc:Fallback>
                <p:oleObj name="CS ChemDraw 64-bit Drawing" r:id="rId4" imgW="2469917" imgH="1660883" progId="ChemDraw_x64.Document.6.0">
                  <p:embed/>
                  <p:pic>
                    <p:nvPicPr>
                      <p:cNvPr id="35" name="Object 34">
                        <a:extLst>
                          <a:ext uri="{FF2B5EF4-FFF2-40B4-BE49-F238E27FC236}">
                            <a16:creationId xmlns:a16="http://schemas.microsoft.com/office/drawing/2014/main" id="{5F8D1B34-64E7-5E06-6FF9-D3EF2E2742BB}"/>
                          </a:ext>
                        </a:extLst>
                      </p:cNvPr>
                      <p:cNvPicPr/>
                      <p:nvPr/>
                    </p:nvPicPr>
                    <p:blipFill>
                      <a:blip r:embed="rId5"/>
                      <a:stretch>
                        <a:fillRect/>
                      </a:stretch>
                    </p:blipFill>
                    <p:spPr>
                      <a:xfrm>
                        <a:off x="4339686" y="3471426"/>
                        <a:ext cx="1633796" cy="1098297"/>
                      </a:xfrm>
                      <a:prstGeom prst="rect">
                        <a:avLst/>
                      </a:prstGeom>
                    </p:spPr>
                  </p:pic>
                </p:oleObj>
              </mc:Fallback>
            </mc:AlternateContent>
          </a:graphicData>
        </a:graphic>
      </p:graphicFrame>
      <p:cxnSp>
        <p:nvCxnSpPr>
          <p:cNvPr id="36" name="Straight Arrow Connector 35">
            <a:extLst>
              <a:ext uri="{FF2B5EF4-FFF2-40B4-BE49-F238E27FC236}">
                <a16:creationId xmlns:a16="http://schemas.microsoft.com/office/drawing/2014/main" id="{3C4A7815-928C-DBEC-87B4-86B1CF5F53EF}"/>
              </a:ext>
            </a:extLst>
          </p:cNvPr>
          <p:cNvCxnSpPr>
            <a:cxnSpLocks/>
          </p:cNvCxnSpPr>
          <p:nvPr/>
        </p:nvCxnSpPr>
        <p:spPr>
          <a:xfrm flipH="1">
            <a:off x="1698768" y="4714136"/>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D3BC943E-D737-20EF-F57E-8CA3CDC94629}"/>
              </a:ext>
            </a:extLst>
          </p:cNvPr>
          <p:cNvCxnSpPr>
            <a:cxnSpLocks/>
          </p:cNvCxnSpPr>
          <p:nvPr/>
        </p:nvCxnSpPr>
        <p:spPr>
          <a:xfrm flipH="1">
            <a:off x="4915332" y="4677158"/>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463DB172-84C8-868A-D2E7-B4BCCDE16D6B}"/>
              </a:ext>
            </a:extLst>
          </p:cNvPr>
          <p:cNvSpPr txBox="1"/>
          <p:nvPr/>
        </p:nvSpPr>
        <p:spPr>
          <a:xfrm>
            <a:off x="901251" y="5236108"/>
            <a:ext cx="1898277" cy="400110"/>
          </a:xfrm>
          <a:prstGeom prst="rect">
            <a:avLst/>
          </a:prstGeom>
          <a:noFill/>
        </p:spPr>
        <p:txBody>
          <a:bodyPr wrap="none" rtlCol="0">
            <a:spAutoFit/>
          </a:bodyPr>
          <a:lstStyle/>
          <a:p>
            <a:r>
              <a:rPr lang="en-GB" sz="1000" dirty="0">
                <a:latin typeface="Aptos" panose="020B0004020202020204" pitchFamily="34" charset="0"/>
              </a:rPr>
              <a:t>(24R,25R)-3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-24-trihydroxy-</a:t>
            </a:r>
          </a:p>
          <a:p>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39" name="TextBox 38">
            <a:extLst>
              <a:ext uri="{FF2B5EF4-FFF2-40B4-BE49-F238E27FC236}">
                <a16:creationId xmlns:a16="http://schemas.microsoft.com/office/drawing/2014/main" id="{AD9B0EA5-C36C-9614-6215-88A0A42DF657}"/>
              </a:ext>
            </a:extLst>
          </p:cNvPr>
          <p:cNvSpPr txBox="1"/>
          <p:nvPr/>
        </p:nvSpPr>
        <p:spPr>
          <a:xfrm>
            <a:off x="3760560" y="5227660"/>
            <a:ext cx="2287806" cy="400110"/>
          </a:xfrm>
          <a:prstGeom prst="rect">
            <a:avLst/>
          </a:prstGeom>
          <a:noFill/>
        </p:spPr>
        <p:txBody>
          <a:bodyPr wrap="none" rtlCol="0">
            <a:spAutoFit/>
          </a:bodyPr>
          <a:lstStyle/>
          <a:p>
            <a:r>
              <a:rPr lang="en-GB" sz="1000" dirty="0">
                <a:latin typeface="Aptos" panose="020B0004020202020204" pitchFamily="34" charset="0"/>
              </a:rPr>
              <a:t>(24R,25R)-3</a:t>
            </a:r>
            <a:r>
              <a:rPr lang="el-GR" sz="1000" dirty="0">
                <a:latin typeface="Aptos" panose="020B0004020202020204" pitchFamily="34" charset="0"/>
              </a:rPr>
              <a:t>α</a:t>
            </a:r>
            <a:r>
              <a:rPr lang="en-GB" sz="1000" dirty="0">
                <a:latin typeface="Aptos" panose="020B0004020202020204" pitchFamily="34" charset="0"/>
              </a:rPr>
              <a:t>,7</a:t>
            </a:r>
            <a:r>
              <a:rPr lang="en-GB" sz="1000" dirty="0">
                <a:latin typeface="Symbol" panose="05050102010706020507" pitchFamily="18" charset="2"/>
              </a:rPr>
              <a:t>a,12a</a:t>
            </a:r>
            <a:r>
              <a:rPr lang="en-GB" sz="1000" dirty="0">
                <a:latin typeface="Aptos" panose="020B0004020202020204" pitchFamily="34" charset="0"/>
              </a:rPr>
              <a:t>,24-tetrahydroxy-</a:t>
            </a:r>
          </a:p>
          <a:p>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40" name="Straight Arrow Connector 39">
            <a:extLst>
              <a:ext uri="{FF2B5EF4-FFF2-40B4-BE49-F238E27FC236}">
                <a16:creationId xmlns:a16="http://schemas.microsoft.com/office/drawing/2014/main" id="{77A46B1D-F2BB-03A2-7C8E-6FD0635BC462}"/>
              </a:ext>
            </a:extLst>
          </p:cNvPr>
          <p:cNvCxnSpPr>
            <a:cxnSpLocks/>
          </p:cNvCxnSpPr>
          <p:nvPr/>
        </p:nvCxnSpPr>
        <p:spPr>
          <a:xfrm flipH="1">
            <a:off x="1715755" y="5606910"/>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a:extLst>
              <a:ext uri="{FF2B5EF4-FFF2-40B4-BE49-F238E27FC236}">
                <a16:creationId xmlns:a16="http://schemas.microsoft.com/office/drawing/2014/main" id="{B4CB4E4B-1FE3-FCB3-EFC3-5921F02F8742}"/>
              </a:ext>
            </a:extLst>
          </p:cNvPr>
          <p:cNvCxnSpPr>
            <a:cxnSpLocks/>
          </p:cNvCxnSpPr>
          <p:nvPr/>
        </p:nvCxnSpPr>
        <p:spPr>
          <a:xfrm flipH="1">
            <a:off x="4916533" y="5537913"/>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42" name="Rectangle 41">
            <a:extLst>
              <a:ext uri="{FF2B5EF4-FFF2-40B4-BE49-F238E27FC236}">
                <a16:creationId xmlns:a16="http://schemas.microsoft.com/office/drawing/2014/main" id="{46128C85-8A88-C747-E6B8-F6B8DF5DDF5A}"/>
              </a:ext>
            </a:extLst>
          </p:cNvPr>
          <p:cNvSpPr/>
          <p:nvPr/>
        </p:nvSpPr>
        <p:spPr>
          <a:xfrm>
            <a:off x="1541518" y="4814212"/>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43" name="Rectangle 42">
            <a:extLst>
              <a:ext uri="{FF2B5EF4-FFF2-40B4-BE49-F238E27FC236}">
                <a16:creationId xmlns:a16="http://schemas.microsoft.com/office/drawing/2014/main" id="{F4F4F65F-CD1C-CAE9-A0F6-1C4D22958EC7}"/>
              </a:ext>
            </a:extLst>
          </p:cNvPr>
          <p:cNvSpPr/>
          <p:nvPr/>
        </p:nvSpPr>
        <p:spPr>
          <a:xfrm>
            <a:off x="4770338" y="4828460"/>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useBgFill="1">
        <p:nvSpPr>
          <p:cNvPr id="44" name="TextBox 43">
            <a:extLst>
              <a:ext uri="{FF2B5EF4-FFF2-40B4-BE49-F238E27FC236}">
                <a16:creationId xmlns:a16="http://schemas.microsoft.com/office/drawing/2014/main" id="{12CF9F63-54D7-AD23-9757-BDEF2F5BB7B3}"/>
              </a:ext>
            </a:extLst>
          </p:cNvPr>
          <p:cNvSpPr txBox="1"/>
          <p:nvPr/>
        </p:nvSpPr>
        <p:spPr>
          <a:xfrm>
            <a:off x="4240378" y="6024582"/>
            <a:ext cx="1437994" cy="553998"/>
          </a:xfrm>
          <a:prstGeom prst="rect">
            <a:avLst/>
          </a:prstGeom>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sp>
        <p:nvSpPr>
          <p:cNvPr id="45" name="TextBox 44">
            <a:extLst>
              <a:ext uri="{FF2B5EF4-FFF2-40B4-BE49-F238E27FC236}">
                <a16:creationId xmlns:a16="http://schemas.microsoft.com/office/drawing/2014/main" id="{EE4C22A1-BD0D-E769-3230-C54C0880F80F}"/>
              </a:ext>
            </a:extLst>
          </p:cNvPr>
          <p:cNvSpPr txBox="1"/>
          <p:nvPr/>
        </p:nvSpPr>
        <p:spPr>
          <a:xfrm>
            <a:off x="1062804" y="6007020"/>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46" name="Straight Arrow Connector 45">
            <a:extLst>
              <a:ext uri="{FF2B5EF4-FFF2-40B4-BE49-F238E27FC236}">
                <a16:creationId xmlns:a16="http://schemas.microsoft.com/office/drawing/2014/main" id="{B6A5F5BD-E86F-D522-7DB3-57836434887E}"/>
              </a:ext>
            </a:extLst>
          </p:cNvPr>
          <p:cNvCxnSpPr/>
          <p:nvPr/>
        </p:nvCxnSpPr>
        <p:spPr>
          <a:xfrm>
            <a:off x="4138234" y="6034089"/>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a:extLst>
              <a:ext uri="{FF2B5EF4-FFF2-40B4-BE49-F238E27FC236}">
                <a16:creationId xmlns:a16="http://schemas.microsoft.com/office/drawing/2014/main" id="{D946AD44-D8D1-79B6-B745-3B6C55B4D926}"/>
              </a:ext>
            </a:extLst>
          </p:cNvPr>
          <p:cNvCxnSpPr/>
          <p:nvPr/>
        </p:nvCxnSpPr>
        <p:spPr>
          <a:xfrm>
            <a:off x="997204" y="6017369"/>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48" name="TextBox 47">
            <a:extLst>
              <a:ext uri="{FF2B5EF4-FFF2-40B4-BE49-F238E27FC236}">
                <a16:creationId xmlns:a16="http://schemas.microsoft.com/office/drawing/2014/main" id="{E7EBED67-CB78-731D-037A-CE9EC1A90B2D}"/>
              </a:ext>
            </a:extLst>
          </p:cNvPr>
          <p:cNvSpPr txBox="1"/>
          <p:nvPr/>
        </p:nvSpPr>
        <p:spPr>
          <a:xfrm>
            <a:off x="1882883" y="4713890"/>
            <a:ext cx="2898550" cy="400110"/>
          </a:xfrm>
          <a:prstGeom prst="rect">
            <a:avLst/>
          </a:prstGeom>
          <a:noFill/>
        </p:spPr>
        <p:txBody>
          <a:bodyPr wrap="none" rtlCol="0">
            <a:spAutoFit/>
          </a:bodyPr>
          <a:lstStyle/>
          <a:p>
            <a:r>
              <a:rPr lang="en-GB" sz="1000" dirty="0">
                <a:latin typeface="Aptos" panose="020B0004020202020204" pitchFamily="34" charset="0"/>
              </a:rPr>
              <a:t>Mutations of the D-bifunctional protein leading to</a:t>
            </a:r>
          </a:p>
          <a:p>
            <a:r>
              <a:rPr lang="en-GB" sz="1000" dirty="0">
                <a:latin typeface="Aptos" panose="020B0004020202020204" pitchFamily="34" charset="0"/>
              </a:rPr>
              <a:t>loss of the enoyl-CoA hydratase activity only</a:t>
            </a:r>
          </a:p>
        </p:txBody>
      </p:sp>
      <p:graphicFrame>
        <p:nvGraphicFramePr>
          <p:cNvPr id="49" name="Object 48">
            <a:extLst>
              <a:ext uri="{FF2B5EF4-FFF2-40B4-BE49-F238E27FC236}">
                <a16:creationId xmlns:a16="http://schemas.microsoft.com/office/drawing/2014/main" id="{952E78F6-CDA9-D81C-4495-0E0469C2BD25}"/>
              </a:ext>
            </a:extLst>
          </p:cNvPr>
          <p:cNvGraphicFramePr>
            <a:graphicFrameLocks noChangeAspect="1"/>
          </p:cNvGraphicFramePr>
          <p:nvPr>
            <p:extLst>
              <p:ext uri="{D42A27DB-BD31-4B8C-83A1-F6EECF244321}">
                <p14:modId xmlns:p14="http://schemas.microsoft.com/office/powerpoint/2010/main" val="2191015186"/>
              </p:ext>
            </p:extLst>
          </p:nvPr>
        </p:nvGraphicFramePr>
        <p:xfrm>
          <a:off x="527739" y="9377169"/>
          <a:ext cx="1507660" cy="1098198"/>
        </p:xfrm>
        <a:graphic>
          <a:graphicData uri="http://schemas.openxmlformats.org/presentationml/2006/ole">
            <mc:AlternateContent xmlns:mc="http://schemas.openxmlformats.org/markup-compatibility/2006">
              <mc:Choice xmlns:v="urn:schemas-microsoft-com:vml" Requires="v">
                <p:oleObj name="CS ChemDraw 64-bit Drawing" r:id="rId6" imgW="2279572" imgH="1660883" progId="ChemDraw_x64.Document.6.0">
                  <p:embed/>
                </p:oleObj>
              </mc:Choice>
              <mc:Fallback>
                <p:oleObj name="CS ChemDraw 64-bit Drawing" r:id="rId6" imgW="2279572" imgH="1660883" progId="ChemDraw_x64.Document.6.0">
                  <p:embed/>
                  <p:pic>
                    <p:nvPicPr>
                      <p:cNvPr id="49" name="Object 48">
                        <a:extLst>
                          <a:ext uri="{FF2B5EF4-FFF2-40B4-BE49-F238E27FC236}">
                            <a16:creationId xmlns:a16="http://schemas.microsoft.com/office/drawing/2014/main" id="{952E78F6-CDA9-D81C-4495-0E0469C2BD25}"/>
                          </a:ext>
                        </a:extLst>
                      </p:cNvPr>
                      <p:cNvPicPr/>
                      <p:nvPr/>
                    </p:nvPicPr>
                    <p:blipFill>
                      <a:blip r:embed="rId7"/>
                      <a:stretch>
                        <a:fillRect/>
                      </a:stretch>
                    </p:blipFill>
                    <p:spPr>
                      <a:xfrm>
                        <a:off x="527739" y="9377169"/>
                        <a:ext cx="1507660" cy="1098198"/>
                      </a:xfrm>
                      <a:prstGeom prst="rect">
                        <a:avLst/>
                      </a:prstGeom>
                    </p:spPr>
                  </p:pic>
                </p:oleObj>
              </mc:Fallback>
            </mc:AlternateContent>
          </a:graphicData>
        </a:graphic>
      </p:graphicFrame>
      <p:graphicFrame>
        <p:nvGraphicFramePr>
          <p:cNvPr id="50" name="Object 49">
            <a:extLst>
              <a:ext uri="{FF2B5EF4-FFF2-40B4-BE49-F238E27FC236}">
                <a16:creationId xmlns:a16="http://schemas.microsoft.com/office/drawing/2014/main" id="{CF0FE3D7-591A-E30C-3AA1-E3F780960BAA}"/>
              </a:ext>
            </a:extLst>
          </p:cNvPr>
          <p:cNvGraphicFramePr>
            <a:graphicFrameLocks noChangeAspect="1"/>
          </p:cNvGraphicFramePr>
          <p:nvPr>
            <p:extLst>
              <p:ext uri="{D42A27DB-BD31-4B8C-83A1-F6EECF244321}">
                <p14:modId xmlns:p14="http://schemas.microsoft.com/office/powerpoint/2010/main" val="4053604465"/>
              </p:ext>
            </p:extLst>
          </p:nvPr>
        </p:nvGraphicFramePr>
        <p:xfrm>
          <a:off x="798268" y="6842439"/>
          <a:ext cx="1596599" cy="1162982"/>
        </p:xfrm>
        <a:graphic>
          <a:graphicData uri="http://schemas.openxmlformats.org/presentationml/2006/ole">
            <mc:AlternateContent xmlns:mc="http://schemas.openxmlformats.org/markup-compatibility/2006">
              <mc:Choice xmlns:v="urn:schemas-microsoft-com:vml" Requires="v">
                <p:oleObj name="CS ChemDraw 64-bit Drawing" r:id="rId8" imgW="2279572" imgH="1660883" progId="ChemDraw_x64.Document.6.0">
                  <p:embed/>
                </p:oleObj>
              </mc:Choice>
              <mc:Fallback>
                <p:oleObj name="CS ChemDraw 64-bit Drawing" r:id="rId8" imgW="2279572" imgH="1660883" progId="ChemDraw_x64.Document.6.0">
                  <p:embed/>
                  <p:pic>
                    <p:nvPicPr>
                      <p:cNvPr id="50" name="Object 49">
                        <a:extLst>
                          <a:ext uri="{FF2B5EF4-FFF2-40B4-BE49-F238E27FC236}">
                            <a16:creationId xmlns:a16="http://schemas.microsoft.com/office/drawing/2014/main" id="{CF0FE3D7-591A-E30C-3AA1-E3F780960BAA}"/>
                          </a:ext>
                        </a:extLst>
                      </p:cNvPr>
                      <p:cNvPicPr/>
                      <p:nvPr/>
                    </p:nvPicPr>
                    <p:blipFill>
                      <a:blip r:embed="rId9"/>
                      <a:stretch>
                        <a:fillRect/>
                      </a:stretch>
                    </p:blipFill>
                    <p:spPr>
                      <a:xfrm>
                        <a:off x="798268" y="6842439"/>
                        <a:ext cx="1596599" cy="1162982"/>
                      </a:xfrm>
                      <a:prstGeom prst="rect">
                        <a:avLst/>
                      </a:prstGeom>
                    </p:spPr>
                  </p:pic>
                </p:oleObj>
              </mc:Fallback>
            </mc:AlternateContent>
          </a:graphicData>
        </a:graphic>
      </p:graphicFrame>
      <p:sp>
        <p:nvSpPr>
          <p:cNvPr id="51" name="TextBox 50">
            <a:extLst>
              <a:ext uri="{FF2B5EF4-FFF2-40B4-BE49-F238E27FC236}">
                <a16:creationId xmlns:a16="http://schemas.microsoft.com/office/drawing/2014/main" id="{32C9ABBC-BB00-07D5-82FE-D251C6652766}"/>
              </a:ext>
            </a:extLst>
          </p:cNvPr>
          <p:cNvSpPr txBox="1"/>
          <p:nvPr/>
        </p:nvSpPr>
        <p:spPr>
          <a:xfrm>
            <a:off x="412198" y="8234224"/>
            <a:ext cx="2573140" cy="553998"/>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-cholest-24-enoic</a:t>
            </a:r>
          </a:p>
          <a:p>
            <a:r>
              <a:rPr lang="en-GB" sz="1000" dirty="0">
                <a:latin typeface="Aptos" panose="020B0004020202020204" pitchFamily="34" charset="0"/>
              </a:rPr>
              <a:t> acid “</a:t>
            </a:r>
            <a:r>
              <a:rPr lang="en-GB" sz="1000" dirty="0">
                <a:latin typeface="Symbol" panose="05050102010706020507" pitchFamily="18" charset="2"/>
              </a:rPr>
              <a:t>D</a:t>
            </a:r>
            <a:r>
              <a:rPr lang="en-GB" sz="1000" dirty="0">
                <a:latin typeface="Aptos" panose="020B0004020202020204" pitchFamily="34" charset="0"/>
              </a:rPr>
              <a:t>24-DHCA” +glycine and taurine</a:t>
            </a:r>
          </a:p>
          <a:p>
            <a:r>
              <a:rPr lang="en-GB" sz="1000" dirty="0">
                <a:latin typeface="Aptos" panose="020B0004020202020204" pitchFamily="34" charset="0"/>
              </a:rPr>
              <a:t>conjugates</a:t>
            </a:r>
          </a:p>
        </p:txBody>
      </p:sp>
      <p:graphicFrame>
        <p:nvGraphicFramePr>
          <p:cNvPr id="52" name="Object 51">
            <a:extLst>
              <a:ext uri="{FF2B5EF4-FFF2-40B4-BE49-F238E27FC236}">
                <a16:creationId xmlns:a16="http://schemas.microsoft.com/office/drawing/2014/main" id="{4AC6C075-4CC6-B082-AD0B-F2FBA94624F1}"/>
              </a:ext>
            </a:extLst>
          </p:cNvPr>
          <p:cNvGraphicFramePr>
            <a:graphicFrameLocks noChangeAspect="1"/>
          </p:cNvGraphicFramePr>
          <p:nvPr>
            <p:extLst>
              <p:ext uri="{D42A27DB-BD31-4B8C-83A1-F6EECF244321}">
                <p14:modId xmlns:p14="http://schemas.microsoft.com/office/powerpoint/2010/main" val="443108980"/>
              </p:ext>
            </p:extLst>
          </p:nvPr>
        </p:nvGraphicFramePr>
        <p:xfrm>
          <a:off x="3983133" y="6776620"/>
          <a:ext cx="1596599" cy="1162982"/>
        </p:xfrm>
        <a:graphic>
          <a:graphicData uri="http://schemas.openxmlformats.org/presentationml/2006/ole">
            <mc:AlternateContent xmlns:mc="http://schemas.openxmlformats.org/markup-compatibility/2006">
              <mc:Choice xmlns:v="urn:schemas-microsoft-com:vml" Requires="v">
                <p:oleObj name="CS ChemDraw 64-bit Drawing" r:id="rId10" imgW="2279572" imgH="1660883" progId="ChemDraw_x64.Document.6.0">
                  <p:embed/>
                </p:oleObj>
              </mc:Choice>
              <mc:Fallback>
                <p:oleObj name="CS ChemDraw 64-bit Drawing" r:id="rId10" imgW="2279572" imgH="1660883" progId="ChemDraw_x64.Document.6.0">
                  <p:embed/>
                  <p:pic>
                    <p:nvPicPr>
                      <p:cNvPr id="52" name="Object 51">
                        <a:extLst>
                          <a:ext uri="{FF2B5EF4-FFF2-40B4-BE49-F238E27FC236}">
                            <a16:creationId xmlns:a16="http://schemas.microsoft.com/office/drawing/2014/main" id="{4AC6C075-4CC6-B082-AD0B-F2FBA94624F1}"/>
                          </a:ext>
                        </a:extLst>
                      </p:cNvPr>
                      <p:cNvPicPr/>
                      <p:nvPr/>
                    </p:nvPicPr>
                    <p:blipFill>
                      <a:blip r:embed="rId11"/>
                      <a:stretch>
                        <a:fillRect/>
                      </a:stretch>
                    </p:blipFill>
                    <p:spPr>
                      <a:xfrm>
                        <a:off x="3983133" y="6776620"/>
                        <a:ext cx="1596599" cy="1162982"/>
                      </a:xfrm>
                      <a:prstGeom prst="rect">
                        <a:avLst/>
                      </a:prstGeom>
                    </p:spPr>
                  </p:pic>
                </p:oleObj>
              </mc:Fallback>
            </mc:AlternateContent>
          </a:graphicData>
        </a:graphic>
      </p:graphicFrame>
      <p:sp>
        <p:nvSpPr>
          <p:cNvPr id="53" name="TextBox 52">
            <a:extLst>
              <a:ext uri="{FF2B5EF4-FFF2-40B4-BE49-F238E27FC236}">
                <a16:creationId xmlns:a16="http://schemas.microsoft.com/office/drawing/2014/main" id="{AD3983D0-D686-9B69-CF06-9BDCC696524D}"/>
              </a:ext>
            </a:extLst>
          </p:cNvPr>
          <p:cNvSpPr txBox="1"/>
          <p:nvPr/>
        </p:nvSpPr>
        <p:spPr>
          <a:xfrm>
            <a:off x="3533032" y="8059869"/>
            <a:ext cx="2803973" cy="707886"/>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n-GB" sz="1000" dirty="0">
                <a:latin typeface="Symbol" panose="05050102010706020507" pitchFamily="18" charset="2"/>
              </a:rPr>
              <a:t>a</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-cholest-24-enoic</a:t>
            </a:r>
          </a:p>
          <a:p>
            <a:r>
              <a:rPr lang="en-GB" sz="1000" dirty="0">
                <a:latin typeface="Aptos" panose="020B0004020202020204" pitchFamily="34" charset="0"/>
              </a:rPr>
              <a:t> acid “</a:t>
            </a:r>
            <a:r>
              <a:rPr lang="en-GB" sz="1000" dirty="0">
                <a:latin typeface="Symbol" panose="05050102010706020507" pitchFamily="18" charset="2"/>
              </a:rPr>
              <a:t>D</a:t>
            </a:r>
            <a:r>
              <a:rPr lang="en-GB" sz="1000" dirty="0">
                <a:latin typeface="Aptos" panose="020B0004020202020204" pitchFamily="34" charset="0"/>
              </a:rPr>
              <a:t>24-THCA” + glycine and taurine</a:t>
            </a:r>
          </a:p>
          <a:p>
            <a:r>
              <a:rPr lang="en-GB" sz="1000" dirty="0">
                <a:latin typeface="Aptos" panose="020B0004020202020204" pitchFamily="34" charset="0"/>
              </a:rPr>
              <a:t>conjugates</a:t>
            </a:r>
          </a:p>
          <a:p>
            <a:r>
              <a:rPr lang="en-GB" sz="1000" dirty="0" err="1">
                <a:latin typeface="Aptos" panose="020B0004020202020204" pitchFamily="34" charset="0"/>
              </a:rPr>
              <a:t>Taurotetrahydroxycholestenoic</a:t>
            </a:r>
            <a:r>
              <a:rPr lang="en-GB" sz="1000" dirty="0">
                <a:latin typeface="Aptos" panose="020B0004020202020204" pitchFamily="34" charset="0"/>
              </a:rPr>
              <a:t> acids</a:t>
            </a:r>
          </a:p>
        </p:txBody>
      </p:sp>
      <p:graphicFrame>
        <p:nvGraphicFramePr>
          <p:cNvPr id="54" name="Object 53">
            <a:extLst>
              <a:ext uri="{FF2B5EF4-FFF2-40B4-BE49-F238E27FC236}">
                <a16:creationId xmlns:a16="http://schemas.microsoft.com/office/drawing/2014/main" id="{3DA2AC93-BD9C-1B56-2793-0C4EDF934E68}"/>
              </a:ext>
            </a:extLst>
          </p:cNvPr>
          <p:cNvGraphicFramePr>
            <a:graphicFrameLocks noChangeAspect="1"/>
          </p:cNvGraphicFramePr>
          <p:nvPr>
            <p:extLst>
              <p:ext uri="{D42A27DB-BD31-4B8C-83A1-F6EECF244321}">
                <p14:modId xmlns:p14="http://schemas.microsoft.com/office/powerpoint/2010/main" val="3033174627"/>
              </p:ext>
            </p:extLst>
          </p:nvPr>
        </p:nvGraphicFramePr>
        <p:xfrm>
          <a:off x="3951029" y="9211966"/>
          <a:ext cx="1507660" cy="1098198"/>
        </p:xfrm>
        <a:graphic>
          <a:graphicData uri="http://schemas.openxmlformats.org/presentationml/2006/ole">
            <mc:AlternateContent xmlns:mc="http://schemas.openxmlformats.org/markup-compatibility/2006">
              <mc:Choice xmlns:v="urn:schemas-microsoft-com:vml" Requires="v">
                <p:oleObj name="CS ChemDraw 64-bit Drawing" r:id="rId12" imgW="2279572" imgH="1660883" progId="ChemDraw_x64.Document.6.0">
                  <p:embed/>
                </p:oleObj>
              </mc:Choice>
              <mc:Fallback>
                <p:oleObj name="CS ChemDraw 64-bit Drawing" r:id="rId12" imgW="2279572" imgH="1660883" progId="ChemDraw_x64.Document.6.0">
                  <p:embed/>
                  <p:pic>
                    <p:nvPicPr>
                      <p:cNvPr id="54" name="Object 53">
                        <a:extLst>
                          <a:ext uri="{FF2B5EF4-FFF2-40B4-BE49-F238E27FC236}">
                            <a16:creationId xmlns:a16="http://schemas.microsoft.com/office/drawing/2014/main" id="{3DA2AC93-BD9C-1B56-2793-0C4EDF934E68}"/>
                          </a:ext>
                        </a:extLst>
                      </p:cNvPr>
                      <p:cNvPicPr/>
                      <p:nvPr/>
                    </p:nvPicPr>
                    <p:blipFill>
                      <a:blip r:embed="rId13"/>
                      <a:stretch>
                        <a:fillRect/>
                      </a:stretch>
                    </p:blipFill>
                    <p:spPr>
                      <a:xfrm>
                        <a:off x="3951029" y="9211966"/>
                        <a:ext cx="1507660" cy="1098198"/>
                      </a:xfrm>
                      <a:prstGeom prst="rect">
                        <a:avLst/>
                      </a:prstGeom>
                    </p:spPr>
                  </p:pic>
                </p:oleObj>
              </mc:Fallback>
            </mc:AlternateContent>
          </a:graphicData>
        </a:graphic>
      </p:graphicFrame>
      <p:sp>
        <p:nvSpPr>
          <p:cNvPr id="55" name="TextBox 54">
            <a:extLst>
              <a:ext uri="{FF2B5EF4-FFF2-40B4-BE49-F238E27FC236}">
                <a16:creationId xmlns:a16="http://schemas.microsoft.com/office/drawing/2014/main" id="{2F8E4235-8F43-2B56-C399-F6551B1C2F39}"/>
              </a:ext>
            </a:extLst>
          </p:cNvPr>
          <p:cNvSpPr txBox="1"/>
          <p:nvPr/>
        </p:nvSpPr>
        <p:spPr>
          <a:xfrm>
            <a:off x="3578291" y="10370058"/>
            <a:ext cx="3167855" cy="553998"/>
          </a:xfrm>
          <a:prstGeom prst="rect">
            <a:avLst/>
          </a:prstGeom>
          <a:noFill/>
        </p:spPr>
        <p:txBody>
          <a:bodyPr wrap="none" rtlCol="0">
            <a:spAutoFit/>
          </a:bodyPr>
          <a:lstStyle/>
          <a:p>
            <a:r>
              <a:rPr lang="en-GB" sz="1000" dirty="0">
                <a:latin typeface="Aptos" panose="020B0004020202020204" pitchFamily="34" charset="0"/>
              </a:rPr>
              <a:t>(24S,25S)-3</a:t>
            </a:r>
            <a:r>
              <a:rPr lang="el-GR" sz="1000" dirty="0">
                <a:latin typeface="Aptos" panose="020B0004020202020204" pitchFamily="34" charset="0"/>
              </a:rPr>
              <a:t>α</a:t>
            </a:r>
            <a:r>
              <a:rPr lang="en-GB" sz="1000" dirty="0">
                <a:latin typeface="Aptos" panose="020B0004020202020204" pitchFamily="34" charset="0"/>
              </a:rPr>
              <a:t>,7</a:t>
            </a:r>
            <a:r>
              <a:rPr lang="en-GB" sz="1000" dirty="0">
                <a:latin typeface="Symbol" panose="05050102010706020507" pitchFamily="18" charset="2"/>
              </a:rPr>
              <a:t>a,12a</a:t>
            </a:r>
            <a:r>
              <a:rPr lang="en-GB" sz="1000" dirty="0">
                <a:latin typeface="Aptos" panose="020B0004020202020204" pitchFamily="34" charset="0"/>
              </a:rPr>
              <a:t>,24-tetrahydroxy-</a:t>
            </a:r>
          </a:p>
          <a:p>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a:t>
            </a:r>
            <a:r>
              <a:rPr lang="en-GB" sz="1000" dirty="0" err="1">
                <a:latin typeface="Aptos" panose="020B0004020202020204" pitchFamily="34" charset="0"/>
              </a:rPr>
              <a:t>cholestanoic</a:t>
            </a:r>
            <a:r>
              <a:rPr lang="en-GB" sz="1000" dirty="0">
                <a:latin typeface="Aptos" panose="020B0004020202020204" pitchFamily="34" charset="0"/>
              </a:rPr>
              <a:t> acid</a:t>
            </a:r>
          </a:p>
          <a:p>
            <a:r>
              <a:rPr lang="en-GB" sz="1000" dirty="0">
                <a:latin typeface="Aptos" panose="020B0004020202020204" pitchFamily="34" charset="0"/>
              </a:rPr>
              <a:t>“</a:t>
            </a:r>
            <a:r>
              <a:rPr lang="en-GB" sz="1000" dirty="0" err="1">
                <a:latin typeface="Aptos" panose="020B0004020202020204" pitchFamily="34" charset="0"/>
              </a:rPr>
              <a:t>Varanic</a:t>
            </a:r>
            <a:r>
              <a:rPr lang="en-GB" sz="1000" dirty="0">
                <a:latin typeface="Aptos" panose="020B0004020202020204" pitchFamily="34" charset="0"/>
              </a:rPr>
              <a:t> acid isomer”, taurine and glycine conjugates</a:t>
            </a:r>
          </a:p>
        </p:txBody>
      </p:sp>
      <p:cxnSp>
        <p:nvCxnSpPr>
          <p:cNvPr id="69" name="Straight Connector 68">
            <a:extLst>
              <a:ext uri="{FF2B5EF4-FFF2-40B4-BE49-F238E27FC236}">
                <a16:creationId xmlns:a16="http://schemas.microsoft.com/office/drawing/2014/main" id="{A68D2C46-B440-BB80-074C-8C3B855F272F}"/>
              </a:ext>
            </a:extLst>
          </p:cNvPr>
          <p:cNvCxnSpPr/>
          <p:nvPr/>
        </p:nvCxnSpPr>
        <p:spPr>
          <a:xfrm flipH="1">
            <a:off x="361507" y="4479857"/>
            <a:ext cx="583431" cy="41527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493937D4-A625-1018-1C4E-2A7540950961}"/>
              </a:ext>
            </a:extLst>
          </p:cNvPr>
          <p:cNvCxnSpPr>
            <a:cxnSpLocks/>
          </p:cNvCxnSpPr>
          <p:nvPr/>
        </p:nvCxnSpPr>
        <p:spPr>
          <a:xfrm flipH="1">
            <a:off x="338571" y="4912169"/>
            <a:ext cx="15848" cy="418930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F682D0E3-BA0E-E194-B1F5-AB111306896E}"/>
              </a:ext>
            </a:extLst>
          </p:cNvPr>
          <p:cNvCxnSpPr/>
          <p:nvPr/>
        </p:nvCxnSpPr>
        <p:spPr>
          <a:xfrm>
            <a:off x="328570" y="9055301"/>
            <a:ext cx="355194" cy="313331"/>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03599AAB-E2E1-DBD1-0ABB-50A189EF0019}"/>
              </a:ext>
            </a:extLst>
          </p:cNvPr>
          <p:cNvSpPr txBox="1"/>
          <p:nvPr/>
        </p:nvSpPr>
        <p:spPr>
          <a:xfrm>
            <a:off x="-431132" y="6515436"/>
            <a:ext cx="1380506" cy="246221"/>
          </a:xfrm>
          <a:prstGeom prst="rect">
            <a:avLst/>
          </a:prstGeom>
          <a:noFill/>
          <a:scene3d>
            <a:camera prst="orthographicFront">
              <a:rot lat="0" lon="0" rev="5400000"/>
            </a:camera>
            <a:lightRig rig="threePt" dir="t"/>
          </a:scene3d>
        </p:spPr>
        <p:txBody>
          <a:bodyPr wrap="none" rtlCol="0">
            <a:spAutoFit/>
          </a:bodyPr>
          <a:lstStyle/>
          <a:p>
            <a:r>
              <a:rPr lang="en-GB" sz="1000" dirty="0">
                <a:latin typeface="Aptos" panose="020B0004020202020204" pitchFamily="34" charset="0"/>
              </a:rPr>
              <a:t>L-bifunctional protein</a:t>
            </a:r>
          </a:p>
        </p:txBody>
      </p:sp>
      <p:sp>
        <p:nvSpPr>
          <p:cNvPr id="75" name="TextBox 74">
            <a:extLst>
              <a:ext uri="{FF2B5EF4-FFF2-40B4-BE49-F238E27FC236}">
                <a16:creationId xmlns:a16="http://schemas.microsoft.com/office/drawing/2014/main" id="{AEB76DC2-26E5-F143-83D9-1CD44B3C5647}"/>
              </a:ext>
            </a:extLst>
          </p:cNvPr>
          <p:cNvSpPr txBox="1"/>
          <p:nvPr/>
        </p:nvSpPr>
        <p:spPr>
          <a:xfrm>
            <a:off x="5775074" y="5579954"/>
            <a:ext cx="1380506" cy="246221"/>
          </a:xfrm>
          <a:prstGeom prst="rect">
            <a:avLst/>
          </a:prstGeom>
          <a:noFill/>
          <a:scene3d>
            <a:camera prst="orthographicFront">
              <a:rot lat="0" lon="0" rev="16200000"/>
            </a:camera>
            <a:lightRig rig="threePt" dir="t"/>
          </a:scene3d>
        </p:spPr>
        <p:txBody>
          <a:bodyPr wrap="none" rtlCol="0">
            <a:spAutoFit/>
          </a:bodyPr>
          <a:lstStyle/>
          <a:p>
            <a:r>
              <a:rPr lang="en-GB" sz="1000" dirty="0">
                <a:latin typeface="Aptos" panose="020B0004020202020204" pitchFamily="34" charset="0"/>
              </a:rPr>
              <a:t>L-bifunctional protein</a:t>
            </a:r>
          </a:p>
        </p:txBody>
      </p:sp>
      <p:cxnSp>
        <p:nvCxnSpPr>
          <p:cNvPr id="76" name="Straight Connector 75">
            <a:extLst>
              <a:ext uri="{FF2B5EF4-FFF2-40B4-BE49-F238E27FC236}">
                <a16:creationId xmlns:a16="http://schemas.microsoft.com/office/drawing/2014/main" id="{0CDFF371-12EC-E7D5-7D2C-20C950C9EE11}"/>
              </a:ext>
            </a:extLst>
          </p:cNvPr>
          <p:cNvCxnSpPr>
            <a:cxnSpLocks/>
          </p:cNvCxnSpPr>
          <p:nvPr/>
        </p:nvCxnSpPr>
        <p:spPr>
          <a:xfrm>
            <a:off x="6351182" y="4897223"/>
            <a:ext cx="0" cy="403413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C0862C4E-B7EA-E923-FC52-DCCB7478071A}"/>
              </a:ext>
            </a:extLst>
          </p:cNvPr>
          <p:cNvSpPr txBox="1"/>
          <p:nvPr/>
        </p:nvSpPr>
        <p:spPr>
          <a:xfrm>
            <a:off x="314917" y="10447002"/>
            <a:ext cx="1890261" cy="400110"/>
          </a:xfrm>
          <a:prstGeom prst="rect">
            <a:avLst/>
          </a:prstGeom>
          <a:noFill/>
        </p:spPr>
        <p:txBody>
          <a:bodyPr wrap="none" rtlCol="0">
            <a:spAutoFit/>
          </a:bodyPr>
          <a:lstStyle/>
          <a:p>
            <a:r>
              <a:rPr lang="en-GB" sz="1000" dirty="0">
                <a:latin typeface="Aptos" panose="020B0004020202020204" pitchFamily="34" charset="0"/>
              </a:rPr>
              <a:t>(24S,25S)-3</a:t>
            </a:r>
            <a:r>
              <a:rPr lang="el-GR" sz="1000" dirty="0">
                <a:latin typeface="Aptos" panose="020B0004020202020204" pitchFamily="34" charset="0"/>
              </a:rPr>
              <a:t>α</a:t>
            </a:r>
            <a:r>
              <a:rPr lang="en-GB" sz="1000" dirty="0">
                <a:latin typeface="Aptos" panose="020B0004020202020204" pitchFamily="34" charset="0"/>
              </a:rPr>
              <a:t>,7</a:t>
            </a:r>
            <a:r>
              <a:rPr lang="en-GB" sz="1000" dirty="0">
                <a:latin typeface="Symbol" panose="05050102010706020507" pitchFamily="18" charset="2"/>
              </a:rPr>
              <a:t>a</a:t>
            </a:r>
            <a:r>
              <a:rPr lang="en-GB" sz="1000" dirty="0">
                <a:latin typeface="Aptos" panose="020B0004020202020204" pitchFamily="34" charset="0"/>
              </a:rPr>
              <a:t>,24-trihydroxy-</a:t>
            </a:r>
          </a:p>
          <a:p>
            <a:r>
              <a:rPr lang="en-GB" sz="1000" dirty="0">
                <a:latin typeface="Aptos" panose="020B0004020202020204" pitchFamily="34" charset="0"/>
              </a:rPr>
              <a:t>5</a:t>
            </a:r>
            <a:r>
              <a:rPr lang="el-GR" sz="1000" dirty="0">
                <a:latin typeface="Aptos" panose="020B0004020202020204" pitchFamily="34" charset="0"/>
              </a:rPr>
              <a:t>β</a:t>
            </a:r>
            <a:r>
              <a:rPr lang="en-GB" sz="1000" dirty="0">
                <a:latin typeface="Aptos" panose="020B0004020202020204" pitchFamily="34" charset="0"/>
              </a:rPr>
              <a:t>-</a:t>
            </a:r>
            <a:r>
              <a:rPr lang="en-GB" sz="1000" dirty="0" err="1">
                <a:latin typeface="Aptos" panose="020B0004020202020204" pitchFamily="34" charset="0"/>
              </a:rPr>
              <a:t>cholestanoic</a:t>
            </a:r>
            <a:r>
              <a:rPr lang="en-GB" sz="1000" dirty="0">
                <a:latin typeface="Aptos" panose="020B0004020202020204" pitchFamily="34" charset="0"/>
              </a:rPr>
              <a:t> acid</a:t>
            </a:r>
          </a:p>
        </p:txBody>
      </p:sp>
      <p:cxnSp>
        <p:nvCxnSpPr>
          <p:cNvPr id="81" name="Straight Connector 80">
            <a:extLst>
              <a:ext uri="{FF2B5EF4-FFF2-40B4-BE49-F238E27FC236}">
                <a16:creationId xmlns:a16="http://schemas.microsoft.com/office/drawing/2014/main" id="{1BDEFB4F-C8A5-518F-61FF-DBA6BAD27DC2}"/>
              </a:ext>
            </a:extLst>
          </p:cNvPr>
          <p:cNvCxnSpPr/>
          <p:nvPr/>
        </p:nvCxnSpPr>
        <p:spPr>
          <a:xfrm flipH="1" flipV="1">
            <a:off x="5678372" y="4359354"/>
            <a:ext cx="658633" cy="52153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3D374473-163D-400D-F920-7F31F77865AC}"/>
              </a:ext>
            </a:extLst>
          </p:cNvPr>
          <p:cNvCxnSpPr/>
          <p:nvPr/>
        </p:nvCxnSpPr>
        <p:spPr>
          <a:xfrm flipH="1">
            <a:off x="5858540" y="8963252"/>
            <a:ext cx="478465" cy="40538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22E87952-2DB8-C778-84B0-DCE13F72C567}"/>
              </a:ext>
            </a:extLst>
          </p:cNvPr>
          <p:cNvCxnSpPr>
            <a:cxnSpLocks/>
          </p:cNvCxnSpPr>
          <p:nvPr/>
        </p:nvCxnSpPr>
        <p:spPr>
          <a:xfrm flipV="1">
            <a:off x="442201" y="8309085"/>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87" name="Straight Arrow Connector 86">
            <a:extLst>
              <a:ext uri="{FF2B5EF4-FFF2-40B4-BE49-F238E27FC236}">
                <a16:creationId xmlns:a16="http://schemas.microsoft.com/office/drawing/2014/main" id="{313B2614-D4BE-7C08-0CBA-E4992EA3ACE1}"/>
              </a:ext>
            </a:extLst>
          </p:cNvPr>
          <p:cNvCxnSpPr>
            <a:cxnSpLocks/>
          </p:cNvCxnSpPr>
          <p:nvPr/>
        </p:nvCxnSpPr>
        <p:spPr>
          <a:xfrm flipV="1">
            <a:off x="3509688" y="8149593"/>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88" name="Straight Arrow Connector 87">
            <a:extLst>
              <a:ext uri="{FF2B5EF4-FFF2-40B4-BE49-F238E27FC236}">
                <a16:creationId xmlns:a16="http://schemas.microsoft.com/office/drawing/2014/main" id="{B91962DC-886C-6718-70D6-81202043A904}"/>
              </a:ext>
            </a:extLst>
          </p:cNvPr>
          <p:cNvCxnSpPr>
            <a:cxnSpLocks/>
          </p:cNvCxnSpPr>
          <p:nvPr/>
        </p:nvCxnSpPr>
        <p:spPr>
          <a:xfrm flipV="1">
            <a:off x="314917" y="10310164"/>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89" name="Straight Arrow Connector 88">
            <a:extLst>
              <a:ext uri="{FF2B5EF4-FFF2-40B4-BE49-F238E27FC236}">
                <a16:creationId xmlns:a16="http://schemas.microsoft.com/office/drawing/2014/main" id="{9F9D8807-C96E-4032-945F-439E12AB28DD}"/>
              </a:ext>
            </a:extLst>
          </p:cNvPr>
          <p:cNvCxnSpPr>
            <a:cxnSpLocks/>
          </p:cNvCxnSpPr>
          <p:nvPr/>
        </p:nvCxnSpPr>
        <p:spPr>
          <a:xfrm flipV="1">
            <a:off x="3587807" y="10391324"/>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E333DFB5-7AC2-A445-D37E-4BE102452F37}"/>
              </a:ext>
            </a:extLst>
          </p:cNvPr>
          <p:cNvSpPr txBox="1"/>
          <p:nvPr/>
        </p:nvSpPr>
        <p:spPr>
          <a:xfrm>
            <a:off x="211850" y="10981345"/>
            <a:ext cx="6459577" cy="1107996"/>
          </a:xfrm>
          <a:prstGeom prst="rect">
            <a:avLst/>
          </a:prstGeom>
          <a:noFill/>
        </p:spPr>
        <p:txBody>
          <a:bodyPr wrap="square" rtlCol="0">
            <a:spAutoFit/>
          </a:bodyPr>
          <a:lstStyle/>
          <a:p>
            <a:r>
              <a:rPr lang="en-GB" sz="1100" b="1" dirty="0">
                <a:latin typeface="Aptos" panose="020B0004020202020204" pitchFamily="34" charset="0"/>
              </a:rPr>
              <a:t>Supplementary Figure 7.</a:t>
            </a:r>
            <a:r>
              <a:rPr lang="en-GB" sz="1100" dirty="0">
                <a:latin typeface="Aptos" panose="020B0004020202020204" pitchFamily="34" charset="0"/>
              </a:rPr>
              <a:t> Simplified bile acid synthesis pathway in the event of biallelic </a:t>
            </a:r>
            <a:r>
              <a:rPr lang="en-GB" sz="1100" i="1" dirty="0">
                <a:latin typeface="Aptos" panose="020B0004020202020204" pitchFamily="34" charset="0"/>
              </a:rPr>
              <a:t>HSD17B4</a:t>
            </a:r>
            <a:r>
              <a:rPr lang="en-GB" sz="1100" dirty="0">
                <a:latin typeface="Aptos" panose="020B0004020202020204" pitchFamily="34" charset="0"/>
              </a:rPr>
              <a:t> mutations, leading to a deficiency of the enoyl-CoA hydratase component of the D-bifunctional protein. Due to a block in the pathway, individuals are unable to produce sufficient cholic acid and chenodeoxycholic acid, and their glycine and taurine conjugates. Instead, there is production and accumulation of </a:t>
            </a:r>
            <a:r>
              <a:rPr lang="el-GR" sz="1100" dirty="0">
                <a:latin typeface="Aptos" panose="020B0004020202020204" pitchFamily="34" charset="0"/>
              </a:rPr>
              <a:t>Δ</a:t>
            </a:r>
            <a:r>
              <a:rPr lang="en-GB" sz="1100" dirty="0">
                <a:latin typeface="Aptos" panose="020B0004020202020204" pitchFamily="34" charset="0"/>
              </a:rPr>
              <a:t>24-DHCA, </a:t>
            </a:r>
            <a:r>
              <a:rPr lang="el-GR" sz="1100" dirty="0">
                <a:latin typeface="Aptos" panose="020B0004020202020204" pitchFamily="34" charset="0"/>
              </a:rPr>
              <a:t>Δ</a:t>
            </a:r>
            <a:r>
              <a:rPr lang="en-GB" sz="1100" dirty="0">
                <a:latin typeface="Aptos" panose="020B0004020202020204" pitchFamily="34" charset="0"/>
              </a:rPr>
              <a:t>24-THCA and their glycine and taurine conjugates, and </a:t>
            </a:r>
            <a:r>
              <a:rPr lang="en-GB" sz="1100" dirty="0" err="1">
                <a:latin typeface="Aptos" panose="020B0004020202020204" pitchFamily="34" charset="0"/>
              </a:rPr>
              <a:t>taurotetrahydroxycholestanoic</a:t>
            </a:r>
            <a:r>
              <a:rPr lang="en-GB" sz="1100" dirty="0">
                <a:latin typeface="Aptos" panose="020B0004020202020204" pitchFamily="34" charset="0"/>
              </a:rPr>
              <a:t> acids.</a:t>
            </a:r>
            <a:endParaRPr lang="en-GB" sz="1100" b="1" dirty="0">
              <a:latin typeface="Aptos" panose="020B0004020202020204" pitchFamily="34" charset="0"/>
            </a:endParaRPr>
          </a:p>
        </p:txBody>
      </p:sp>
    </p:spTree>
    <p:extLst>
      <p:ext uri="{BB962C8B-B14F-4D97-AF65-F5344CB8AC3E}">
        <p14:creationId xmlns:p14="http://schemas.microsoft.com/office/powerpoint/2010/main" val="688613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2989B-CEA9-3854-B58B-4E535812A540}"/>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9E4EAF3-916D-AE41-B5E8-305F034AF190}"/>
              </a:ext>
            </a:extLst>
          </p:cNvPr>
          <p:cNvSpPr>
            <a:spLocks noGrp="1"/>
          </p:cNvSpPr>
          <p:nvPr>
            <p:ph type="title"/>
          </p:nvPr>
        </p:nvSpPr>
        <p:spPr>
          <a:xfrm>
            <a:off x="421066" y="-117625"/>
            <a:ext cx="5865517" cy="988126"/>
          </a:xfrm>
        </p:spPr>
        <p:txBody>
          <a:bodyPr>
            <a:normAutofit/>
          </a:bodyPr>
          <a:lstStyle/>
          <a:p>
            <a:r>
              <a:rPr lang="en-GB" sz="1400" b="1" dirty="0">
                <a:latin typeface="Aptos" panose="020B0004020202020204" pitchFamily="34" charset="0"/>
              </a:rPr>
              <a:t>Mutations in</a:t>
            </a:r>
            <a:r>
              <a:rPr lang="en-GB" sz="1400" b="1" i="1" dirty="0">
                <a:latin typeface="Aptos" panose="020B0004020202020204" pitchFamily="34" charset="0"/>
              </a:rPr>
              <a:t> HSD17B4</a:t>
            </a:r>
            <a:r>
              <a:rPr lang="en-GB" sz="1400" b="1" dirty="0">
                <a:latin typeface="Aptos" panose="020B0004020202020204" pitchFamily="34" charset="0"/>
              </a:rPr>
              <a:t> (D-Bifunctional Protein) Deficiency causing deficiency  of the hydroxy-acyl-CoA dehydrogenase activity</a:t>
            </a:r>
          </a:p>
        </p:txBody>
      </p:sp>
      <p:sp>
        <p:nvSpPr>
          <p:cNvPr id="6" name="TextBox 5">
            <a:extLst>
              <a:ext uri="{FF2B5EF4-FFF2-40B4-BE49-F238E27FC236}">
                <a16:creationId xmlns:a16="http://schemas.microsoft.com/office/drawing/2014/main" id="{CA03310A-1FE6-4334-FAED-2CD42A33B029}"/>
              </a:ext>
            </a:extLst>
          </p:cNvPr>
          <p:cNvSpPr txBox="1"/>
          <p:nvPr/>
        </p:nvSpPr>
        <p:spPr>
          <a:xfrm>
            <a:off x="1529608" y="641133"/>
            <a:ext cx="864339" cy="253916"/>
          </a:xfrm>
          <a:prstGeom prst="rect">
            <a:avLst/>
          </a:prstGeom>
          <a:noFill/>
        </p:spPr>
        <p:txBody>
          <a:bodyPr wrap="none" rtlCol="0">
            <a:spAutoFit/>
          </a:bodyPr>
          <a:lstStyle/>
          <a:p>
            <a:r>
              <a:rPr lang="en-GB" sz="1000" dirty="0">
                <a:latin typeface="Aptos" panose="020B0004020202020204" pitchFamily="34" charset="0"/>
              </a:rPr>
              <a:t>Cholesterol</a:t>
            </a:r>
            <a:endParaRPr lang="en-GB" sz="1100" dirty="0">
              <a:latin typeface="Aptos" panose="020B0004020202020204" pitchFamily="34" charset="0"/>
            </a:endParaRPr>
          </a:p>
        </p:txBody>
      </p:sp>
      <p:sp>
        <p:nvSpPr>
          <p:cNvPr id="7" name="TextBox 6">
            <a:extLst>
              <a:ext uri="{FF2B5EF4-FFF2-40B4-BE49-F238E27FC236}">
                <a16:creationId xmlns:a16="http://schemas.microsoft.com/office/drawing/2014/main" id="{96887994-3EBB-323C-C2A4-957E73B45EA0}"/>
              </a:ext>
            </a:extLst>
          </p:cNvPr>
          <p:cNvSpPr txBox="1"/>
          <p:nvPr/>
        </p:nvSpPr>
        <p:spPr>
          <a:xfrm>
            <a:off x="1171585" y="1230283"/>
            <a:ext cx="1425390"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-hydroxycholesterol</a:t>
            </a:r>
          </a:p>
        </p:txBody>
      </p:sp>
      <p:sp>
        <p:nvSpPr>
          <p:cNvPr id="8" name="TextBox 7">
            <a:extLst>
              <a:ext uri="{FF2B5EF4-FFF2-40B4-BE49-F238E27FC236}">
                <a16:creationId xmlns:a16="http://schemas.microsoft.com/office/drawing/2014/main" id="{3404C3CD-D122-DFE5-50DD-1CCCA93BE619}"/>
              </a:ext>
            </a:extLst>
          </p:cNvPr>
          <p:cNvSpPr txBox="1"/>
          <p:nvPr/>
        </p:nvSpPr>
        <p:spPr>
          <a:xfrm>
            <a:off x="876201" y="2047013"/>
            <a:ext cx="1867819" cy="246221"/>
          </a:xfrm>
          <a:prstGeom prst="rect">
            <a:avLst/>
          </a:prstGeom>
          <a:noFill/>
        </p:spPr>
        <p:txBody>
          <a:bodyPr wrap="none" rtlCol="0">
            <a:spAutoFit/>
          </a:bodyPr>
          <a:lstStyle/>
          <a:p>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-hydroxy-4-cholesten-3-one</a:t>
            </a:r>
          </a:p>
        </p:txBody>
      </p:sp>
      <p:sp>
        <p:nvSpPr>
          <p:cNvPr id="11" name="TextBox 10">
            <a:extLst>
              <a:ext uri="{FF2B5EF4-FFF2-40B4-BE49-F238E27FC236}">
                <a16:creationId xmlns:a16="http://schemas.microsoft.com/office/drawing/2014/main" id="{A47B8539-8D2E-71EA-36E4-4B92661884E1}"/>
              </a:ext>
            </a:extLst>
          </p:cNvPr>
          <p:cNvSpPr txBox="1"/>
          <p:nvPr/>
        </p:nvSpPr>
        <p:spPr>
          <a:xfrm>
            <a:off x="4047947" y="2044643"/>
            <a:ext cx="2217274" cy="246221"/>
          </a:xfrm>
          <a:prstGeom prst="rect">
            <a:avLst/>
          </a:prstGeom>
          <a:noFill/>
        </p:spPr>
        <p:txBody>
          <a:bodyPr wrap="none" rtlCol="0">
            <a:spAutoFit/>
          </a:bodyPr>
          <a:lstStyle/>
          <a:p>
            <a:r>
              <a:rPr lang="en-GB" sz="1000" dirty="0">
                <a:latin typeface="Aptos" panose="020B0004020202020204" pitchFamily="34" charset="0"/>
              </a:rPr>
              <a:t>7α,12</a:t>
            </a:r>
            <a:r>
              <a:rPr lang="el-GR" sz="1000" dirty="0">
                <a:latin typeface="Aptos" panose="020B0004020202020204" pitchFamily="34" charset="0"/>
              </a:rPr>
              <a:t>α</a:t>
            </a:r>
            <a:r>
              <a:rPr lang="en-GB" sz="1000" dirty="0">
                <a:latin typeface="Aptos" panose="020B0004020202020204" pitchFamily="34" charset="0"/>
              </a:rPr>
              <a:t>-dihydroxy-4-cholesten-3-one</a:t>
            </a:r>
          </a:p>
        </p:txBody>
      </p:sp>
      <p:cxnSp>
        <p:nvCxnSpPr>
          <p:cNvPr id="12" name="Straight Arrow Connector 11">
            <a:extLst>
              <a:ext uri="{FF2B5EF4-FFF2-40B4-BE49-F238E27FC236}">
                <a16:creationId xmlns:a16="http://schemas.microsoft.com/office/drawing/2014/main" id="{A2168E40-9DED-EFDC-F3FC-E51E30433C44}"/>
              </a:ext>
            </a:extLst>
          </p:cNvPr>
          <p:cNvCxnSpPr>
            <a:cxnSpLocks/>
          </p:cNvCxnSpPr>
          <p:nvPr/>
        </p:nvCxnSpPr>
        <p:spPr>
          <a:xfrm>
            <a:off x="3082834" y="2170123"/>
            <a:ext cx="651144" cy="0"/>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98A97C13-BBAA-6EE2-B7A9-3B58DC3F24B3}"/>
              </a:ext>
            </a:extLst>
          </p:cNvPr>
          <p:cNvCxnSpPr>
            <a:cxnSpLocks/>
          </p:cNvCxnSpPr>
          <p:nvPr/>
        </p:nvCxnSpPr>
        <p:spPr>
          <a:xfrm flipH="1">
            <a:off x="1818904" y="2331723"/>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47E79436-2F54-887F-83E6-4506BDD0EE69}"/>
              </a:ext>
            </a:extLst>
          </p:cNvPr>
          <p:cNvCxnSpPr>
            <a:cxnSpLocks/>
          </p:cNvCxnSpPr>
          <p:nvPr/>
        </p:nvCxnSpPr>
        <p:spPr>
          <a:xfrm flipH="1">
            <a:off x="4893565" y="2340159"/>
            <a:ext cx="3"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7230397D-E898-14C0-0316-85659B51B20A}"/>
              </a:ext>
            </a:extLst>
          </p:cNvPr>
          <p:cNvCxnSpPr>
            <a:cxnSpLocks/>
          </p:cNvCxnSpPr>
          <p:nvPr/>
        </p:nvCxnSpPr>
        <p:spPr>
          <a:xfrm>
            <a:off x="1821462" y="873784"/>
            <a:ext cx="3936" cy="29579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BAA80D0D-6D71-9045-12E6-6342A11C18C2}"/>
              </a:ext>
            </a:extLst>
          </p:cNvPr>
          <p:cNvCxnSpPr>
            <a:cxnSpLocks/>
            <a:endCxn id="8" idx="0"/>
          </p:cNvCxnSpPr>
          <p:nvPr/>
        </p:nvCxnSpPr>
        <p:spPr>
          <a:xfrm>
            <a:off x="1798504" y="1550504"/>
            <a:ext cx="11607" cy="49650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19A297AA-408D-B5BF-250A-EFFEDD90343B}"/>
              </a:ext>
            </a:extLst>
          </p:cNvPr>
          <p:cNvSpPr txBox="1"/>
          <p:nvPr/>
        </p:nvSpPr>
        <p:spPr>
          <a:xfrm>
            <a:off x="716701" y="2780759"/>
            <a:ext cx="2622834"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24" name="TextBox 23">
            <a:extLst>
              <a:ext uri="{FF2B5EF4-FFF2-40B4-BE49-F238E27FC236}">
                <a16:creationId xmlns:a16="http://schemas.microsoft.com/office/drawing/2014/main" id="{D7100302-7F7A-4E69-7017-3609F749215F}"/>
              </a:ext>
            </a:extLst>
          </p:cNvPr>
          <p:cNvSpPr txBox="1"/>
          <p:nvPr/>
        </p:nvSpPr>
        <p:spPr>
          <a:xfrm>
            <a:off x="3577998" y="2779090"/>
            <a:ext cx="2887329" cy="246221"/>
          </a:xfrm>
          <a:prstGeom prst="rect">
            <a:avLst/>
          </a:prstGeom>
          <a:noFill/>
        </p:spPr>
        <p:txBody>
          <a:bodyPr wrap="none" rtlCol="0">
            <a:spAutoFit/>
          </a:bodyPr>
          <a:lstStyle/>
          <a:p>
            <a:r>
              <a:rPr lang="en-GB" sz="1000" dirty="0">
                <a:latin typeface="Aptos" panose="020B0004020202020204" pitchFamily="34" charset="0"/>
              </a:rPr>
              <a:t>(25R)-3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26" name="Straight Arrow Connector 25">
            <a:extLst>
              <a:ext uri="{FF2B5EF4-FFF2-40B4-BE49-F238E27FC236}">
                <a16:creationId xmlns:a16="http://schemas.microsoft.com/office/drawing/2014/main" id="{0ED0D826-0B1C-8FCB-97A7-428DC570F4BD}"/>
              </a:ext>
            </a:extLst>
          </p:cNvPr>
          <p:cNvCxnSpPr>
            <a:cxnSpLocks/>
          </p:cNvCxnSpPr>
          <p:nvPr/>
        </p:nvCxnSpPr>
        <p:spPr>
          <a:xfrm flipH="1">
            <a:off x="1810108" y="2991645"/>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10331475-1098-F9E5-6164-EEE8B8D5E54E}"/>
              </a:ext>
            </a:extLst>
          </p:cNvPr>
          <p:cNvCxnSpPr>
            <a:cxnSpLocks/>
          </p:cNvCxnSpPr>
          <p:nvPr/>
        </p:nvCxnSpPr>
        <p:spPr>
          <a:xfrm flipH="1">
            <a:off x="4913212" y="2995636"/>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28" name="TextBox 27">
            <a:extLst>
              <a:ext uri="{FF2B5EF4-FFF2-40B4-BE49-F238E27FC236}">
                <a16:creationId xmlns:a16="http://schemas.microsoft.com/office/drawing/2014/main" id="{0CC914D8-E2B2-2213-D449-DD534BE91E0C}"/>
              </a:ext>
            </a:extLst>
          </p:cNvPr>
          <p:cNvSpPr txBox="1"/>
          <p:nvPr/>
        </p:nvSpPr>
        <p:spPr>
          <a:xfrm>
            <a:off x="716701" y="3461241"/>
            <a:ext cx="2622834" cy="246221"/>
          </a:xfrm>
          <a:prstGeom prst="rect">
            <a:avLst/>
          </a:prstGeom>
          <a:noFill/>
        </p:spPr>
        <p:txBody>
          <a:bodyPr wrap="non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29" name="TextBox 28">
            <a:extLst>
              <a:ext uri="{FF2B5EF4-FFF2-40B4-BE49-F238E27FC236}">
                <a16:creationId xmlns:a16="http://schemas.microsoft.com/office/drawing/2014/main" id="{6A4B9669-CDCD-6E61-EEC5-0444ECE4A58B}"/>
              </a:ext>
            </a:extLst>
          </p:cNvPr>
          <p:cNvSpPr txBox="1"/>
          <p:nvPr/>
        </p:nvSpPr>
        <p:spPr>
          <a:xfrm>
            <a:off x="3577998" y="3459572"/>
            <a:ext cx="2887329" cy="246221"/>
          </a:xfrm>
          <a:prstGeom prst="rect">
            <a:avLst/>
          </a:prstGeom>
          <a:noFill/>
        </p:spPr>
        <p:txBody>
          <a:bodyPr wrap="none" rtlCol="0">
            <a:spAutoFit/>
          </a:bodyPr>
          <a:lstStyle/>
          <a:p>
            <a:r>
              <a:rPr lang="en-GB" sz="1000" dirty="0">
                <a:latin typeface="Aptos" panose="020B0004020202020204" pitchFamily="34" charset="0"/>
              </a:rPr>
              <a:t>(25S)-3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30" name="TextBox 29">
            <a:extLst>
              <a:ext uri="{FF2B5EF4-FFF2-40B4-BE49-F238E27FC236}">
                <a16:creationId xmlns:a16="http://schemas.microsoft.com/office/drawing/2014/main" id="{B4EE9DB7-6A03-D225-1D61-09DF84711A21}"/>
              </a:ext>
            </a:extLst>
          </p:cNvPr>
          <p:cNvSpPr txBox="1"/>
          <p:nvPr/>
        </p:nvSpPr>
        <p:spPr>
          <a:xfrm>
            <a:off x="498691" y="4216553"/>
            <a:ext cx="2844048" cy="246221"/>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-cholest-24-enoyl-CoA</a:t>
            </a:r>
          </a:p>
        </p:txBody>
      </p:sp>
      <p:sp>
        <p:nvSpPr>
          <p:cNvPr id="31" name="TextBox 30">
            <a:extLst>
              <a:ext uri="{FF2B5EF4-FFF2-40B4-BE49-F238E27FC236}">
                <a16:creationId xmlns:a16="http://schemas.microsoft.com/office/drawing/2014/main" id="{E4E60C27-48F9-3D70-1FC0-249AB895FE4C}"/>
              </a:ext>
            </a:extLst>
          </p:cNvPr>
          <p:cNvSpPr txBox="1"/>
          <p:nvPr/>
        </p:nvSpPr>
        <p:spPr>
          <a:xfrm>
            <a:off x="3455403" y="4211358"/>
            <a:ext cx="3103735" cy="246221"/>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-cholest-24-enoyl-CoA</a:t>
            </a:r>
          </a:p>
        </p:txBody>
      </p:sp>
      <p:cxnSp>
        <p:nvCxnSpPr>
          <p:cNvPr id="32" name="Straight Arrow Connector 31">
            <a:extLst>
              <a:ext uri="{FF2B5EF4-FFF2-40B4-BE49-F238E27FC236}">
                <a16:creationId xmlns:a16="http://schemas.microsoft.com/office/drawing/2014/main" id="{0452F205-3359-0517-3520-ACDBBB0EA2E8}"/>
              </a:ext>
            </a:extLst>
          </p:cNvPr>
          <p:cNvCxnSpPr>
            <a:cxnSpLocks/>
          </p:cNvCxnSpPr>
          <p:nvPr/>
        </p:nvCxnSpPr>
        <p:spPr>
          <a:xfrm flipH="1">
            <a:off x="1798504" y="3705793"/>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ADAAEC60-0434-ED72-1DC3-293B46A8AE2C}"/>
              </a:ext>
            </a:extLst>
          </p:cNvPr>
          <p:cNvCxnSpPr>
            <a:cxnSpLocks/>
          </p:cNvCxnSpPr>
          <p:nvPr/>
        </p:nvCxnSpPr>
        <p:spPr>
          <a:xfrm flipH="1">
            <a:off x="4918598" y="3740899"/>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9214CDBA-5989-1E0A-8C60-5A0E1D4B2D50}"/>
              </a:ext>
            </a:extLst>
          </p:cNvPr>
          <p:cNvSpPr txBox="1"/>
          <p:nvPr/>
        </p:nvSpPr>
        <p:spPr>
          <a:xfrm>
            <a:off x="296971" y="4854963"/>
            <a:ext cx="3056854" cy="246221"/>
          </a:xfrm>
          <a:prstGeom prst="rect">
            <a:avLst/>
          </a:prstGeom>
          <a:noFill/>
        </p:spPr>
        <p:txBody>
          <a:bodyPr wrap="square" rtlCol="0">
            <a:spAutoFit/>
          </a:bodyPr>
          <a:lstStyle/>
          <a:p>
            <a:r>
              <a:rPr lang="en-GB" sz="1000" dirty="0">
                <a:latin typeface="Aptos" panose="020B0004020202020204" pitchFamily="34" charset="0"/>
              </a:rPr>
              <a:t>(24R,25R)-3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-24-trihydroxy-5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39" name="TextBox 38">
            <a:extLst>
              <a:ext uri="{FF2B5EF4-FFF2-40B4-BE49-F238E27FC236}">
                <a16:creationId xmlns:a16="http://schemas.microsoft.com/office/drawing/2014/main" id="{B9DF536C-0D95-903C-799D-80F366976EB9}"/>
              </a:ext>
            </a:extLst>
          </p:cNvPr>
          <p:cNvSpPr txBox="1"/>
          <p:nvPr/>
        </p:nvSpPr>
        <p:spPr>
          <a:xfrm>
            <a:off x="3386224" y="4855421"/>
            <a:ext cx="3429000" cy="400110"/>
          </a:xfrm>
          <a:prstGeom prst="rect">
            <a:avLst/>
          </a:prstGeom>
          <a:noFill/>
        </p:spPr>
        <p:txBody>
          <a:bodyPr wrap="square" rtlCol="0">
            <a:spAutoFit/>
          </a:bodyPr>
          <a:lstStyle/>
          <a:p>
            <a:r>
              <a:rPr lang="en-GB" sz="1000" dirty="0">
                <a:latin typeface="Aptos" panose="020B0004020202020204" pitchFamily="34" charset="0"/>
              </a:rPr>
              <a:t>(24R,25R)-3</a:t>
            </a:r>
            <a:r>
              <a:rPr lang="el-GR" sz="1000" dirty="0">
                <a:latin typeface="Aptos" panose="020B0004020202020204" pitchFamily="34" charset="0"/>
              </a:rPr>
              <a:t>α</a:t>
            </a:r>
            <a:r>
              <a:rPr lang="en-GB" sz="1000" dirty="0">
                <a:latin typeface="Aptos" panose="020B0004020202020204" pitchFamily="34" charset="0"/>
              </a:rPr>
              <a:t>,7</a:t>
            </a:r>
            <a:r>
              <a:rPr lang="en-GB" sz="1000" dirty="0">
                <a:latin typeface="Symbol" panose="05050102010706020507" pitchFamily="18" charset="2"/>
              </a:rPr>
              <a:t>a,12a</a:t>
            </a:r>
            <a:r>
              <a:rPr lang="en-GB" sz="1000" dirty="0">
                <a:latin typeface="Aptos" panose="020B0004020202020204" pitchFamily="34" charset="0"/>
              </a:rPr>
              <a:t>,24-tetrahydroxy-5</a:t>
            </a:r>
            <a:r>
              <a:rPr lang="el-GR" sz="1000" dirty="0">
                <a:latin typeface="Aptos" panose="020B0004020202020204" pitchFamily="34" charset="0"/>
              </a:rPr>
              <a:t>β</a:t>
            </a:r>
            <a:r>
              <a:rPr lang="en-GB" sz="1000" dirty="0">
                <a:latin typeface="Aptos" panose="020B0004020202020204" pitchFamily="34" charset="0"/>
              </a:rPr>
              <a:t>-cholestanoyl-CoA</a:t>
            </a:r>
          </a:p>
        </p:txBody>
      </p:sp>
      <p:cxnSp>
        <p:nvCxnSpPr>
          <p:cNvPr id="40" name="Straight Arrow Connector 39">
            <a:extLst>
              <a:ext uri="{FF2B5EF4-FFF2-40B4-BE49-F238E27FC236}">
                <a16:creationId xmlns:a16="http://schemas.microsoft.com/office/drawing/2014/main" id="{A47B47D0-5A4A-9E62-B3D6-1CE1FA4609E6}"/>
              </a:ext>
            </a:extLst>
          </p:cNvPr>
          <p:cNvCxnSpPr>
            <a:cxnSpLocks/>
          </p:cNvCxnSpPr>
          <p:nvPr/>
        </p:nvCxnSpPr>
        <p:spPr>
          <a:xfrm flipH="1">
            <a:off x="1574208" y="6977654"/>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a:extLst>
              <a:ext uri="{FF2B5EF4-FFF2-40B4-BE49-F238E27FC236}">
                <a16:creationId xmlns:a16="http://schemas.microsoft.com/office/drawing/2014/main" id="{41B1CC96-A89E-9CA9-F63B-7BE5DD4D36D3}"/>
              </a:ext>
            </a:extLst>
          </p:cNvPr>
          <p:cNvCxnSpPr>
            <a:cxnSpLocks/>
          </p:cNvCxnSpPr>
          <p:nvPr/>
        </p:nvCxnSpPr>
        <p:spPr>
          <a:xfrm flipH="1">
            <a:off x="5021662" y="6952144"/>
            <a:ext cx="2" cy="396066"/>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useBgFill="1">
        <p:nvSpPr>
          <p:cNvPr id="44" name="TextBox 43">
            <a:extLst>
              <a:ext uri="{FF2B5EF4-FFF2-40B4-BE49-F238E27FC236}">
                <a16:creationId xmlns:a16="http://schemas.microsoft.com/office/drawing/2014/main" id="{41FA56BB-0196-1518-CFDA-474917635A99}"/>
              </a:ext>
            </a:extLst>
          </p:cNvPr>
          <p:cNvSpPr txBox="1"/>
          <p:nvPr/>
        </p:nvSpPr>
        <p:spPr>
          <a:xfrm>
            <a:off x="4240378" y="7415218"/>
            <a:ext cx="1437994" cy="553998"/>
          </a:xfrm>
          <a:prstGeom prst="rect">
            <a:avLst/>
          </a:prstGeom>
        </p:spPr>
        <p:txBody>
          <a:bodyPr wrap="square" rtlCol="0">
            <a:spAutoFit/>
          </a:bodyPr>
          <a:lstStyle/>
          <a:p>
            <a:r>
              <a:rPr lang="en-GB" sz="1000" dirty="0">
                <a:solidFill>
                  <a:schemeClr val="bg1">
                    <a:lumMod val="50000"/>
                  </a:schemeClr>
                </a:solidFill>
                <a:latin typeface="Aptos" panose="020B0004020202020204" pitchFamily="34" charset="0"/>
              </a:rPr>
              <a:t>Cholic acid, glycine and taurine conjugates</a:t>
            </a:r>
          </a:p>
        </p:txBody>
      </p:sp>
      <p:sp>
        <p:nvSpPr>
          <p:cNvPr id="45" name="TextBox 44">
            <a:extLst>
              <a:ext uri="{FF2B5EF4-FFF2-40B4-BE49-F238E27FC236}">
                <a16:creationId xmlns:a16="http://schemas.microsoft.com/office/drawing/2014/main" id="{0C3E09FF-7790-3F08-C3AC-03DA7DA268BF}"/>
              </a:ext>
            </a:extLst>
          </p:cNvPr>
          <p:cNvSpPr txBox="1"/>
          <p:nvPr/>
        </p:nvSpPr>
        <p:spPr>
          <a:xfrm>
            <a:off x="1062804" y="7397656"/>
            <a:ext cx="1681216" cy="553998"/>
          </a:xfrm>
          <a:prstGeom prst="rect">
            <a:avLst/>
          </a:prstGeom>
          <a:noFill/>
        </p:spPr>
        <p:txBody>
          <a:bodyPr wrap="square" rtlCol="0">
            <a:spAutoFit/>
          </a:bodyPr>
          <a:lstStyle/>
          <a:p>
            <a:r>
              <a:rPr lang="en-GB" sz="1000" dirty="0">
                <a:solidFill>
                  <a:schemeClr val="bg1">
                    <a:lumMod val="50000"/>
                  </a:schemeClr>
                </a:solidFill>
                <a:latin typeface="Aptos" panose="020B0004020202020204" pitchFamily="34" charset="0"/>
              </a:rPr>
              <a:t>Chenodeoxycholic acid, glycine and taurine conjugates</a:t>
            </a:r>
          </a:p>
        </p:txBody>
      </p:sp>
      <p:cxnSp>
        <p:nvCxnSpPr>
          <p:cNvPr id="46" name="Straight Arrow Connector 45">
            <a:extLst>
              <a:ext uri="{FF2B5EF4-FFF2-40B4-BE49-F238E27FC236}">
                <a16:creationId xmlns:a16="http://schemas.microsoft.com/office/drawing/2014/main" id="{6214E168-9192-58FE-9B67-15949F5F4779}"/>
              </a:ext>
            </a:extLst>
          </p:cNvPr>
          <p:cNvCxnSpPr/>
          <p:nvPr/>
        </p:nvCxnSpPr>
        <p:spPr>
          <a:xfrm>
            <a:off x="4138234" y="7424725"/>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a:extLst>
              <a:ext uri="{FF2B5EF4-FFF2-40B4-BE49-F238E27FC236}">
                <a16:creationId xmlns:a16="http://schemas.microsoft.com/office/drawing/2014/main" id="{192ED9FC-8BC1-45A8-7E46-8BF71049833C}"/>
              </a:ext>
            </a:extLst>
          </p:cNvPr>
          <p:cNvCxnSpPr/>
          <p:nvPr/>
        </p:nvCxnSpPr>
        <p:spPr>
          <a:xfrm>
            <a:off x="997204" y="7408005"/>
            <a:ext cx="0" cy="49530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2" name="Straight Arrow Connector 1">
            <a:extLst>
              <a:ext uri="{FF2B5EF4-FFF2-40B4-BE49-F238E27FC236}">
                <a16:creationId xmlns:a16="http://schemas.microsoft.com/office/drawing/2014/main" id="{7FC4226A-F972-5CB2-4C2A-5E53C0649979}"/>
              </a:ext>
            </a:extLst>
          </p:cNvPr>
          <p:cNvCxnSpPr>
            <a:cxnSpLocks/>
          </p:cNvCxnSpPr>
          <p:nvPr/>
        </p:nvCxnSpPr>
        <p:spPr>
          <a:xfrm flipH="1">
            <a:off x="1823181" y="4526181"/>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3" name="Straight Arrow Connector 2">
            <a:extLst>
              <a:ext uri="{FF2B5EF4-FFF2-40B4-BE49-F238E27FC236}">
                <a16:creationId xmlns:a16="http://schemas.microsoft.com/office/drawing/2014/main" id="{BB6F370F-646D-6FF6-7DCE-F3A05651660F}"/>
              </a:ext>
            </a:extLst>
          </p:cNvPr>
          <p:cNvCxnSpPr>
            <a:cxnSpLocks/>
          </p:cNvCxnSpPr>
          <p:nvPr/>
        </p:nvCxnSpPr>
        <p:spPr>
          <a:xfrm flipH="1">
            <a:off x="4916917" y="4427333"/>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AA61C3FF-95F4-8FA8-E5A5-90981CB0F91A}"/>
              </a:ext>
            </a:extLst>
          </p:cNvPr>
          <p:cNvSpPr txBox="1"/>
          <p:nvPr/>
        </p:nvSpPr>
        <p:spPr>
          <a:xfrm>
            <a:off x="355853" y="6721011"/>
            <a:ext cx="3056854" cy="246221"/>
          </a:xfrm>
          <a:prstGeom prst="rect">
            <a:avLst/>
          </a:prstGeom>
          <a:noFill/>
        </p:spPr>
        <p:txBody>
          <a:bodyPr wrap="square" rtlCol="0">
            <a:spAutoFit/>
          </a:bodyPr>
          <a:lstStyle/>
          <a:p>
            <a:r>
              <a:rPr lang="en-GB" sz="1000" dirty="0">
                <a:latin typeface="Aptos" panose="020B0004020202020204" pitchFamily="34" charset="0"/>
              </a:rPr>
              <a:t>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-dihydroxy,24-oxo-5</a:t>
            </a:r>
            <a:r>
              <a:rPr lang="el-GR" sz="1000" dirty="0">
                <a:latin typeface="Aptos" panose="020B0004020202020204" pitchFamily="34" charset="0"/>
              </a:rPr>
              <a:t>β</a:t>
            </a:r>
            <a:r>
              <a:rPr lang="en-GB" sz="1000" dirty="0">
                <a:latin typeface="Aptos" panose="020B0004020202020204" pitchFamily="34" charset="0"/>
              </a:rPr>
              <a:t>-cholestanoyl-CoA</a:t>
            </a:r>
          </a:p>
        </p:txBody>
      </p:sp>
      <p:sp>
        <p:nvSpPr>
          <p:cNvPr id="9" name="TextBox 8">
            <a:extLst>
              <a:ext uri="{FF2B5EF4-FFF2-40B4-BE49-F238E27FC236}">
                <a16:creationId xmlns:a16="http://schemas.microsoft.com/office/drawing/2014/main" id="{F7CA4777-1A3A-C936-0A27-31A3B19943E3}"/>
              </a:ext>
            </a:extLst>
          </p:cNvPr>
          <p:cNvSpPr txBox="1"/>
          <p:nvPr/>
        </p:nvSpPr>
        <p:spPr>
          <a:xfrm>
            <a:off x="3412872" y="6714818"/>
            <a:ext cx="3056854" cy="246221"/>
          </a:xfrm>
          <a:prstGeom prst="rect">
            <a:avLst/>
          </a:prstGeom>
          <a:noFill/>
        </p:spPr>
        <p:txBody>
          <a:bodyPr wrap="square" rtlCol="0">
            <a:spAutoFit/>
          </a:bodyPr>
          <a:lstStyle/>
          <a:p>
            <a:r>
              <a:rPr lang="en-GB" sz="1000" dirty="0">
                <a:latin typeface="Aptos" panose="020B0004020202020204" pitchFamily="34" charset="0"/>
              </a:rPr>
              <a:t>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,12a-trihydroxy,24-oxo-5</a:t>
            </a:r>
            <a:r>
              <a:rPr lang="el-GR" sz="1000" dirty="0">
                <a:latin typeface="Aptos" panose="020B0004020202020204" pitchFamily="34" charset="0"/>
              </a:rPr>
              <a:t>β</a:t>
            </a:r>
            <a:r>
              <a:rPr lang="en-GB" sz="1000" dirty="0">
                <a:latin typeface="Aptos" panose="020B0004020202020204" pitchFamily="34" charset="0"/>
              </a:rPr>
              <a:t>-cholestanoyl-CoA</a:t>
            </a:r>
          </a:p>
        </p:txBody>
      </p:sp>
      <p:graphicFrame>
        <p:nvGraphicFramePr>
          <p:cNvPr id="10" name="Object 9">
            <a:extLst>
              <a:ext uri="{FF2B5EF4-FFF2-40B4-BE49-F238E27FC236}">
                <a16:creationId xmlns:a16="http://schemas.microsoft.com/office/drawing/2014/main" id="{CBE82DE2-7D94-EBD0-4C6A-57EB0C6752D1}"/>
              </a:ext>
            </a:extLst>
          </p:cNvPr>
          <p:cNvGraphicFramePr>
            <a:graphicFrameLocks noChangeAspect="1"/>
          </p:cNvGraphicFramePr>
          <p:nvPr>
            <p:extLst>
              <p:ext uri="{D42A27DB-BD31-4B8C-83A1-F6EECF244321}">
                <p14:modId xmlns:p14="http://schemas.microsoft.com/office/powerpoint/2010/main" val="3699763409"/>
              </p:ext>
            </p:extLst>
          </p:nvPr>
        </p:nvGraphicFramePr>
        <p:xfrm>
          <a:off x="4240378" y="5043220"/>
          <a:ext cx="1522328" cy="1023364"/>
        </p:xfrm>
        <a:graphic>
          <a:graphicData uri="http://schemas.openxmlformats.org/presentationml/2006/ole">
            <mc:AlternateContent xmlns:mc="http://schemas.openxmlformats.org/markup-compatibility/2006">
              <mc:Choice xmlns:v="urn:schemas-microsoft-com:vml" Requires="v">
                <p:oleObj name="CS ChemDraw 64-bit Drawing" r:id="rId2" imgW="2469917" imgH="1660883" progId="ChemDraw_x64.Document.6.0">
                  <p:embed/>
                </p:oleObj>
              </mc:Choice>
              <mc:Fallback>
                <p:oleObj name="CS ChemDraw 64-bit Drawing" r:id="rId2" imgW="2469917" imgH="1660883" progId="ChemDraw_x64.Document.6.0">
                  <p:embed/>
                  <p:pic>
                    <p:nvPicPr>
                      <p:cNvPr id="10" name="Object 9">
                        <a:extLst>
                          <a:ext uri="{FF2B5EF4-FFF2-40B4-BE49-F238E27FC236}">
                            <a16:creationId xmlns:a16="http://schemas.microsoft.com/office/drawing/2014/main" id="{CBE82DE2-7D94-EBD0-4C6A-57EB0C6752D1}"/>
                          </a:ext>
                        </a:extLst>
                      </p:cNvPr>
                      <p:cNvPicPr/>
                      <p:nvPr/>
                    </p:nvPicPr>
                    <p:blipFill>
                      <a:blip r:embed="rId3"/>
                      <a:stretch>
                        <a:fillRect/>
                      </a:stretch>
                    </p:blipFill>
                    <p:spPr>
                      <a:xfrm>
                        <a:off x="4240378" y="5043220"/>
                        <a:ext cx="1522328" cy="1023364"/>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124879B0-756E-D705-E540-D12E91808BA6}"/>
              </a:ext>
            </a:extLst>
          </p:cNvPr>
          <p:cNvGraphicFramePr>
            <a:graphicFrameLocks noChangeAspect="1"/>
          </p:cNvGraphicFramePr>
          <p:nvPr>
            <p:extLst>
              <p:ext uri="{D42A27DB-BD31-4B8C-83A1-F6EECF244321}">
                <p14:modId xmlns:p14="http://schemas.microsoft.com/office/powerpoint/2010/main" val="4076383885"/>
              </p:ext>
            </p:extLst>
          </p:nvPr>
        </p:nvGraphicFramePr>
        <p:xfrm>
          <a:off x="855848" y="5018921"/>
          <a:ext cx="1680015" cy="1129368"/>
        </p:xfrm>
        <a:graphic>
          <a:graphicData uri="http://schemas.openxmlformats.org/presentationml/2006/ole">
            <mc:AlternateContent xmlns:mc="http://schemas.openxmlformats.org/markup-compatibility/2006">
              <mc:Choice xmlns:v="urn:schemas-microsoft-com:vml" Requires="v">
                <p:oleObj name="CS ChemDraw 64-bit Drawing" r:id="rId4" imgW="2469917" imgH="1660883" progId="ChemDraw_x64.Document.6.0">
                  <p:embed/>
                </p:oleObj>
              </mc:Choice>
              <mc:Fallback>
                <p:oleObj name="CS ChemDraw 64-bit Drawing" r:id="rId4" imgW="2469917" imgH="1660883" progId="ChemDraw_x64.Document.6.0">
                  <p:embed/>
                  <p:pic>
                    <p:nvPicPr>
                      <p:cNvPr id="14" name="Object 13">
                        <a:extLst>
                          <a:ext uri="{FF2B5EF4-FFF2-40B4-BE49-F238E27FC236}">
                            <a16:creationId xmlns:a16="http://schemas.microsoft.com/office/drawing/2014/main" id="{124879B0-756E-D705-E540-D12E91808BA6}"/>
                          </a:ext>
                        </a:extLst>
                      </p:cNvPr>
                      <p:cNvPicPr/>
                      <p:nvPr/>
                    </p:nvPicPr>
                    <p:blipFill>
                      <a:blip r:embed="rId5"/>
                      <a:stretch>
                        <a:fillRect/>
                      </a:stretch>
                    </p:blipFill>
                    <p:spPr>
                      <a:xfrm>
                        <a:off x="855848" y="5018921"/>
                        <a:ext cx="1680015" cy="1129368"/>
                      </a:xfrm>
                      <a:prstGeom prst="rect">
                        <a:avLst/>
                      </a:prstGeom>
                    </p:spPr>
                  </p:pic>
                </p:oleObj>
              </mc:Fallback>
            </mc:AlternateContent>
          </a:graphicData>
        </a:graphic>
      </p:graphicFrame>
      <p:cxnSp>
        <p:nvCxnSpPr>
          <p:cNvPr id="20" name="Straight Arrow Connector 19">
            <a:extLst>
              <a:ext uri="{FF2B5EF4-FFF2-40B4-BE49-F238E27FC236}">
                <a16:creationId xmlns:a16="http://schemas.microsoft.com/office/drawing/2014/main" id="{3625D5FB-169F-5682-ED94-B605FEB3D35A}"/>
              </a:ext>
            </a:extLst>
          </p:cNvPr>
          <p:cNvCxnSpPr>
            <a:cxnSpLocks/>
          </p:cNvCxnSpPr>
          <p:nvPr/>
        </p:nvCxnSpPr>
        <p:spPr>
          <a:xfrm flipH="1">
            <a:off x="1554994" y="6148289"/>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4518167D-3F6C-2150-778A-D54AD0F8CBAB}"/>
              </a:ext>
            </a:extLst>
          </p:cNvPr>
          <p:cNvCxnSpPr>
            <a:cxnSpLocks/>
          </p:cNvCxnSpPr>
          <p:nvPr/>
        </p:nvCxnSpPr>
        <p:spPr>
          <a:xfrm flipH="1">
            <a:off x="5000114" y="6203279"/>
            <a:ext cx="2" cy="396066"/>
          </a:xfrm>
          <a:prstGeom prst="straightConnector1">
            <a:avLst/>
          </a:prstGeom>
          <a:ln>
            <a:prstDash val="solid"/>
            <a:tailEnd type="triangle"/>
          </a:ln>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543F61E5-CB12-79E3-AE55-6FA45EA20643}"/>
              </a:ext>
            </a:extLst>
          </p:cNvPr>
          <p:cNvSpPr/>
          <p:nvPr/>
        </p:nvSpPr>
        <p:spPr>
          <a:xfrm>
            <a:off x="1410107" y="6334637"/>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49" name="Rectangle 48">
            <a:extLst>
              <a:ext uri="{FF2B5EF4-FFF2-40B4-BE49-F238E27FC236}">
                <a16:creationId xmlns:a16="http://schemas.microsoft.com/office/drawing/2014/main" id="{1E6041FF-6AF0-6178-695A-6589D08CF0AB}"/>
              </a:ext>
            </a:extLst>
          </p:cNvPr>
          <p:cNvSpPr/>
          <p:nvPr/>
        </p:nvSpPr>
        <p:spPr>
          <a:xfrm>
            <a:off x="4837765" y="6356316"/>
            <a:ext cx="285748" cy="666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50" name="TextBox 49">
            <a:extLst>
              <a:ext uri="{FF2B5EF4-FFF2-40B4-BE49-F238E27FC236}">
                <a16:creationId xmlns:a16="http://schemas.microsoft.com/office/drawing/2014/main" id="{85365D09-3A1E-5F41-2027-8354275A2481}"/>
              </a:ext>
            </a:extLst>
          </p:cNvPr>
          <p:cNvSpPr txBox="1"/>
          <p:nvPr/>
        </p:nvSpPr>
        <p:spPr>
          <a:xfrm>
            <a:off x="1779547" y="6216247"/>
            <a:ext cx="3108543" cy="400110"/>
          </a:xfrm>
          <a:prstGeom prst="rect">
            <a:avLst/>
          </a:prstGeom>
          <a:noFill/>
        </p:spPr>
        <p:txBody>
          <a:bodyPr wrap="none" rtlCol="0">
            <a:spAutoFit/>
          </a:bodyPr>
          <a:lstStyle/>
          <a:p>
            <a:r>
              <a:rPr lang="en-GB" sz="1000" dirty="0">
                <a:latin typeface="Aptos" panose="020B0004020202020204" pitchFamily="34" charset="0"/>
              </a:rPr>
              <a:t>Mutations of the D-bifunctional protein leading to</a:t>
            </a:r>
          </a:p>
          <a:p>
            <a:r>
              <a:rPr lang="en-GB" sz="1000" dirty="0">
                <a:latin typeface="Aptos" panose="020B0004020202020204" pitchFamily="34" charset="0"/>
              </a:rPr>
              <a:t>loss of the </a:t>
            </a:r>
            <a:r>
              <a:rPr lang="en-GB" sz="1000" dirty="0" err="1">
                <a:latin typeface="Aptos" panose="020B0004020202020204" pitchFamily="34" charset="0"/>
              </a:rPr>
              <a:t>hydroxyacyl</a:t>
            </a:r>
            <a:r>
              <a:rPr lang="en-GB" sz="1000" dirty="0">
                <a:latin typeface="Aptos" panose="020B0004020202020204" pitchFamily="34" charset="0"/>
              </a:rPr>
              <a:t>-CoA dehydrogenase activity</a:t>
            </a:r>
          </a:p>
        </p:txBody>
      </p:sp>
      <p:cxnSp>
        <p:nvCxnSpPr>
          <p:cNvPr id="52" name="Straight Connector 51">
            <a:extLst>
              <a:ext uri="{FF2B5EF4-FFF2-40B4-BE49-F238E27FC236}">
                <a16:creationId xmlns:a16="http://schemas.microsoft.com/office/drawing/2014/main" id="{98075648-BE27-62FA-081B-E0F592BC1BE6}"/>
              </a:ext>
            </a:extLst>
          </p:cNvPr>
          <p:cNvCxnSpPr/>
          <p:nvPr/>
        </p:nvCxnSpPr>
        <p:spPr>
          <a:xfrm flipH="1">
            <a:off x="304800" y="5554902"/>
            <a:ext cx="614947" cy="233819"/>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54" name="Straight Connector 53">
            <a:extLst>
              <a:ext uri="{FF2B5EF4-FFF2-40B4-BE49-F238E27FC236}">
                <a16:creationId xmlns:a16="http://schemas.microsoft.com/office/drawing/2014/main" id="{6A16AF3B-E0DC-CF69-DA51-E4B149918E48}"/>
              </a:ext>
            </a:extLst>
          </p:cNvPr>
          <p:cNvCxnSpPr>
            <a:cxnSpLocks/>
          </p:cNvCxnSpPr>
          <p:nvPr/>
        </p:nvCxnSpPr>
        <p:spPr>
          <a:xfrm flipH="1">
            <a:off x="296971" y="5788721"/>
            <a:ext cx="7829" cy="245978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87E280AC-C542-05A5-CA31-59966C8D08C8}"/>
              </a:ext>
            </a:extLst>
          </p:cNvPr>
          <p:cNvCxnSpPr>
            <a:cxnSpLocks/>
          </p:cNvCxnSpPr>
          <p:nvPr/>
        </p:nvCxnSpPr>
        <p:spPr>
          <a:xfrm>
            <a:off x="296971" y="8201685"/>
            <a:ext cx="874614" cy="406393"/>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58" name="Straight Connector 57">
            <a:extLst>
              <a:ext uri="{FF2B5EF4-FFF2-40B4-BE49-F238E27FC236}">
                <a16:creationId xmlns:a16="http://schemas.microsoft.com/office/drawing/2014/main" id="{D3201F2C-C983-06B8-1D9F-CAFAF9BDA86B}"/>
              </a:ext>
            </a:extLst>
          </p:cNvPr>
          <p:cNvCxnSpPr>
            <a:cxnSpLocks/>
          </p:cNvCxnSpPr>
          <p:nvPr/>
        </p:nvCxnSpPr>
        <p:spPr>
          <a:xfrm>
            <a:off x="5678372" y="5544480"/>
            <a:ext cx="706386" cy="23854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3241142B-512E-A46B-6A34-9BE26871239F}"/>
              </a:ext>
            </a:extLst>
          </p:cNvPr>
          <p:cNvCxnSpPr/>
          <p:nvPr/>
        </p:nvCxnSpPr>
        <p:spPr>
          <a:xfrm>
            <a:off x="6406147" y="5783020"/>
            <a:ext cx="0" cy="246549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2F942CC0-A9FB-0346-3773-FF45ABB97CE3}"/>
              </a:ext>
            </a:extLst>
          </p:cNvPr>
          <p:cNvCxnSpPr>
            <a:cxnSpLocks/>
          </p:cNvCxnSpPr>
          <p:nvPr/>
        </p:nvCxnSpPr>
        <p:spPr>
          <a:xfrm flipH="1">
            <a:off x="5678372" y="8248510"/>
            <a:ext cx="727775" cy="289442"/>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5B1D08AD-E6C0-9680-A7BC-E9132CE03BCA}"/>
              </a:ext>
            </a:extLst>
          </p:cNvPr>
          <p:cNvSpPr txBox="1"/>
          <p:nvPr/>
        </p:nvSpPr>
        <p:spPr>
          <a:xfrm>
            <a:off x="3289200" y="9161609"/>
            <a:ext cx="3429000" cy="400110"/>
          </a:xfrm>
          <a:prstGeom prst="rect">
            <a:avLst/>
          </a:prstGeom>
          <a:noFill/>
        </p:spPr>
        <p:txBody>
          <a:bodyPr wrap="square" rtlCol="0">
            <a:spAutoFit/>
          </a:bodyPr>
          <a:lstStyle/>
          <a:p>
            <a:r>
              <a:rPr lang="en-GB" sz="1000" dirty="0">
                <a:latin typeface="Aptos" panose="020B0004020202020204" pitchFamily="34" charset="0"/>
              </a:rPr>
              <a:t>(24R,25R)-3</a:t>
            </a:r>
            <a:r>
              <a:rPr lang="el-GR" sz="1000" dirty="0">
                <a:latin typeface="Aptos" panose="020B0004020202020204" pitchFamily="34" charset="0"/>
              </a:rPr>
              <a:t>α</a:t>
            </a:r>
            <a:r>
              <a:rPr lang="en-GB" sz="1000" dirty="0">
                <a:latin typeface="Aptos" panose="020B0004020202020204" pitchFamily="34" charset="0"/>
              </a:rPr>
              <a:t>,7</a:t>
            </a:r>
            <a:r>
              <a:rPr lang="en-GB" sz="1000" dirty="0">
                <a:latin typeface="Symbol" panose="05050102010706020507" pitchFamily="18" charset="2"/>
              </a:rPr>
              <a:t>a,12a</a:t>
            </a:r>
            <a:r>
              <a:rPr lang="en-GB" sz="1000" dirty="0">
                <a:latin typeface="Aptos" panose="020B0004020202020204" pitchFamily="34" charset="0"/>
              </a:rPr>
              <a:t>,24-tetrahydroxy-5</a:t>
            </a:r>
            <a:r>
              <a:rPr lang="el-GR" sz="1000" dirty="0">
                <a:latin typeface="Aptos" panose="020B0004020202020204" pitchFamily="34" charset="0"/>
              </a:rPr>
              <a:t>β</a:t>
            </a:r>
            <a:r>
              <a:rPr lang="en-GB" sz="1000" dirty="0">
                <a:latin typeface="Aptos" panose="020B0004020202020204" pitchFamily="34" charset="0"/>
              </a:rPr>
              <a:t>-</a:t>
            </a:r>
            <a:r>
              <a:rPr lang="en-GB" sz="1000" dirty="0" err="1">
                <a:latin typeface="Aptos" panose="020B0004020202020204" pitchFamily="34" charset="0"/>
              </a:rPr>
              <a:t>cholestanoic</a:t>
            </a:r>
            <a:endParaRPr lang="en-GB" sz="1000" dirty="0">
              <a:latin typeface="Aptos" panose="020B0004020202020204" pitchFamily="34" charset="0"/>
            </a:endParaRPr>
          </a:p>
          <a:p>
            <a:r>
              <a:rPr lang="en-GB" sz="1000" dirty="0">
                <a:latin typeface="Aptos" panose="020B0004020202020204" pitchFamily="34" charset="0"/>
              </a:rPr>
              <a:t> acid ,“</a:t>
            </a:r>
            <a:r>
              <a:rPr lang="en-GB" sz="1000" dirty="0" err="1">
                <a:latin typeface="Aptos" panose="020B0004020202020204" pitchFamily="34" charset="0"/>
              </a:rPr>
              <a:t>Varanic</a:t>
            </a:r>
            <a:r>
              <a:rPr lang="en-GB" sz="1000" dirty="0">
                <a:latin typeface="Aptos" panose="020B0004020202020204" pitchFamily="34" charset="0"/>
              </a:rPr>
              <a:t> acid” + taurine and glycine  conjugates</a:t>
            </a:r>
          </a:p>
        </p:txBody>
      </p:sp>
      <p:cxnSp>
        <p:nvCxnSpPr>
          <p:cNvPr id="70" name="Straight Connector 69">
            <a:extLst>
              <a:ext uri="{FF2B5EF4-FFF2-40B4-BE49-F238E27FC236}">
                <a16:creationId xmlns:a16="http://schemas.microsoft.com/office/drawing/2014/main" id="{B0395905-2C33-E20F-C3DC-5D3FA3D89AEA}"/>
              </a:ext>
            </a:extLst>
          </p:cNvPr>
          <p:cNvCxnSpPr/>
          <p:nvPr/>
        </p:nvCxnSpPr>
        <p:spPr>
          <a:xfrm flipH="1">
            <a:off x="191217" y="4458691"/>
            <a:ext cx="614947" cy="233819"/>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a16="http://schemas.microsoft.com/office/drawing/2014/main" id="{ED4D30B2-DD76-8A02-EC01-83603B38BC3E}"/>
              </a:ext>
            </a:extLst>
          </p:cNvPr>
          <p:cNvCxnSpPr>
            <a:cxnSpLocks/>
          </p:cNvCxnSpPr>
          <p:nvPr/>
        </p:nvCxnSpPr>
        <p:spPr>
          <a:xfrm>
            <a:off x="5912028" y="4489601"/>
            <a:ext cx="706386" cy="23854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2360469-4ACA-92B6-A670-B87AC0D888C4}"/>
              </a:ext>
            </a:extLst>
          </p:cNvPr>
          <p:cNvCxnSpPr>
            <a:cxnSpLocks/>
          </p:cNvCxnSpPr>
          <p:nvPr/>
        </p:nvCxnSpPr>
        <p:spPr>
          <a:xfrm>
            <a:off x="180962" y="4734957"/>
            <a:ext cx="0" cy="497257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CC47D3B-BD3F-D5A9-B273-2721E461E899}"/>
              </a:ext>
            </a:extLst>
          </p:cNvPr>
          <p:cNvCxnSpPr>
            <a:cxnSpLocks/>
          </p:cNvCxnSpPr>
          <p:nvPr/>
        </p:nvCxnSpPr>
        <p:spPr>
          <a:xfrm flipH="1">
            <a:off x="6559138" y="4724214"/>
            <a:ext cx="54852" cy="483750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843F8CCC-6A51-3D14-9BBB-4F42C5DAE5CA}"/>
              </a:ext>
            </a:extLst>
          </p:cNvPr>
          <p:cNvCxnSpPr>
            <a:cxnSpLocks/>
          </p:cNvCxnSpPr>
          <p:nvPr/>
        </p:nvCxnSpPr>
        <p:spPr>
          <a:xfrm>
            <a:off x="41952" y="10275098"/>
            <a:ext cx="646324" cy="34088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76" name="Straight Arrow Connector 75">
            <a:extLst>
              <a:ext uri="{FF2B5EF4-FFF2-40B4-BE49-F238E27FC236}">
                <a16:creationId xmlns:a16="http://schemas.microsoft.com/office/drawing/2014/main" id="{645FE8A9-38D9-1EC3-029A-408552FA8BCF}"/>
              </a:ext>
            </a:extLst>
          </p:cNvPr>
          <p:cNvCxnSpPr/>
          <p:nvPr/>
        </p:nvCxnSpPr>
        <p:spPr>
          <a:xfrm flipH="1">
            <a:off x="5127837" y="10014539"/>
            <a:ext cx="1568382" cy="582863"/>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98EED1E0-04C9-EDF0-5146-20E7458FC088}"/>
              </a:ext>
            </a:extLst>
          </p:cNvPr>
          <p:cNvSpPr txBox="1"/>
          <p:nvPr/>
        </p:nvSpPr>
        <p:spPr>
          <a:xfrm>
            <a:off x="3272331" y="9802927"/>
            <a:ext cx="3097323" cy="553998"/>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,12</a:t>
            </a:r>
            <a:r>
              <a:rPr lang="el-GR" sz="1000" dirty="0">
                <a:latin typeface="Aptos" panose="020B0004020202020204" pitchFamily="34" charset="0"/>
              </a:rPr>
              <a:t>α</a:t>
            </a:r>
            <a:r>
              <a:rPr lang="en-GB" sz="1000" dirty="0">
                <a:latin typeface="Aptos" panose="020B0004020202020204" pitchFamily="34" charset="0"/>
              </a:rPr>
              <a:t>-trihydroxy-5</a:t>
            </a:r>
            <a:r>
              <a:rPr lang="el-GR" sz="1000" dirty="0">
                <a:latin typeface="Aptos" panose="020B0004020202020204" pitchFamily="34" charset="0"/>
              </a:rPr>
              <a:t>β</a:t>
            </a:r>
            <a:r>
              <a:rPr lang="en-GB" sz="1000" dirty="0">
                <a:latin typeface="Aptos" panose="020B0004020202020204" pitchFamily="34" charset="0"/>
              </a:rPr>
              <a:t>-cholest-24-enoic acid</a:t>
            </a:r>
          </a:p>
          <a:p>
            <a:r>
              <a:rPr lang="en-GB" sz="1000" dirty="0">
                <a:latin typeface="Aptos" panose="020B0004020202020204" pitchFamily="34" charset="0"/>
              </a:rPr>
              <a:t>”</a:t>
            </a:r>
            <a:r>
              <a:rPr lang="en-GB" sz="1000" dirty="0">
                <a:latin typeface="Symbol" panose="05050102010706020507" pitchFamily="18" charset="2"/>
              </a:rPr>
              <a:t>D</a:t>
            </a:r>
            <a:r>
              <a:rPr lang="en-GB" sz="1000" dirty="0">
                <a:latin typeface="Aptos" panose="020B0004020202020204" pitchFamily="34" charset="0"/>
              </a:rPr>
              <a:t>24-THCA” + taurine and glycine conjugates</a:t>
            </a:r>
          </a:p>
          <a:p>
            <a:r>
              <a:rPr lang="en-GB" sz="1000" dirty="0" err="1">
                <a:latin typeface="Aptos" panose="020B0004020202020204" pitchFamily="34" charset="0"/>
              </a:rPr>
              <a:t>Taurotetrahydroxycholestenoic</a:t>
            </a:r>
            <a:r>
              <a:rPr lang="en-GB" sz="1000" dirty="0">
                <a:latin typeface="Aptos" panose="020B0004020202020204" pitchFamily="34" charset="0"/>
              </a:rPr>
              <a:t> acids</a:t>
            </a:r>
          </a:p>
        </p:txBody>
      </p:sp>
      <p:graphicFrame>
        <p:nvGraphicFramePr>
          <p:cNvPr id="78" name="Object 77">
            <a:extLst>
              <a:ext uri="{FF2B5EF4-FFF2-40B4-BE49-F238E27FC236}">
                <a16:creationId xmlns:a16="http://schemas.microsoft.com/office/drawing/2014/main" id="{56B8C3F6-1834-62DB-A764-104FE65799B7}"/>
              </a:ext>
            </a:extLst>
          </p:cNvPr>
          <p:cNvGraphicFramePr>
            <a:graphicFrameLocks noChangeAspect="1"/>
          </p:cNvGraphicFramePr>
          <p:nvPr>
            <p:extLst>
              <p:ext uri="{D42A27DB-BD31-4B8C-83A1-F6EECF244321}">
                <p14:modId xmlns:p14="http://schemas.microsoft.com/office/powerpoint/2010/main" val="1863595354"/>
              </p:ext>
            </p:extLst>
          </p:nvPr>
        </p:nvGraphicFramePr>
        <p:xfrm>
          <a:off x="3903593" y="7887198"/>
          <a:ext cx="1657929" cy="1207656"/>
        </p:xfrm>
        <a:graphic>
          <a:graphicData uri="http://schemas.openxmlformats.org/presentationml/2006/ole">
            <mc:AlternateContent xmlns:mc="http://schemas.openxmlformats.org/markup-compatibility/2006">
              <mc:Choice xmlns:v="urn:schemas-microsoft-com:vml" Requires="v">
                <p:oleObj name="CS ChemDraw 64-bit Drawing" r:id="rId6" imgW="2279572" imgH="1660883" progId="ChemDraw_x64.Document.6.0">
                  <p:embed/>
                </p:oleObj>
              </mc:Choice>
              <mc:Fallback>
                <p:oleObj name="CS ChemDraw 64-bit Drawing" r:id="rId6" imgW="2279572" imgH="1660883" progId="ChemDraw_x64.Document.6.0">
                  <p:embed/>
                  <p:pic>
                    <p:nvPicPr>
                      <p:cNvPr id="78" name="Object 77">
                        <a:extLst>
                          <a:ext uri="{FF2B5EF4-FFF2-40B4-BE49-F238E27FC236}">
                            <a16:creationId xmlns:a16="http://schemas.microsoft.com/office/drawing/2014/main" id="{56B8C3F6-1834-62DB-A764-104FE65799B7}"/>
                          </a:ext>
                        </a:extLst>
                      </p:cNvPr>
                      <p:cNvPicPr/>
                      <p:nvPr/>
                    </p:nvPicPr>
                    <p:blipFill>
                      <a:blip r:embed="rId7"/>
                      <a:stretch>
                        <a:fillRect/>
                      </a:stretch>
                    </p:blipFill>
                    <p:spPr>
                      <a:xfrm>
                        <a:off x="3903593" y="7887198"/>
                        <a:ext cx="1657929" cy="1207656"/>
                      </a:xfrm>
                      <a:prstGeom prst="rect">
                        <a:avLst/>
                      </a:prstGeom>
                    </p:spPr>
                  </p:pic>
                </p:oleObj>
              </mc:Fallback>
            </mc:AlternateContent>
          </a:graphicData>
        </a:graphic>
      </p:graphicFrame>
      <p:cxnSp>
        <p:nvCxnSpPr>
          <p:cNvPr id="79" name="Straight Connector 78">
            <a:extLst>
              <a:ext uri="{FF2B5EF4-FFF2-40B4-BE49-F238E27FC236}">
                <a16:creationId xmlns:a16="http://schemas.microsoft.com/office/drawing/2014/main" id="{B15E62D9-BD6B-1560-3AC1-FC01A66DEAE8}"/>
              </a:ext>
            </a:extLst>
          </p:cNvPr>
          <p:cNvCxnSpPr>
            <a:cxnSpLocks/>
          </p:cNvCxnSpPr>
          <p:nvPr/>
        </p:nvCxnSpPr>
        <p:spPr>
          <a:xfrm>
            <a:off x="71087" y="3198884"/>
            <a:ext cx="0" cy="702213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3D5F07A-81CB-9809-4AAC-4028CDD3DE61}"/>
              </a:ext>
            </a:extLst>
          </p:cNvPr>
          <p:cNvCxnSpPr/>
          <p:nvPr/>
        </p:nvCxnSpPr>
        <p:spPr>
          <a:xfrm flipH="1">
            <a:off x="71087" y="2951833"/>
            <a:ext cx="614947" cy="233819"/>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E7363BCF-4455-2D5A-3A85-1417232F9C03}"/>
              </a:ext>
            </a:extLst>
          </p:cNvPr>
          <p:cNvCxnSpPr/>
          <p:nvPr/>
        </p:nvCxnSpPr>
        <p:spPr>
          <a:xfrm flipH="1">
            <a:off x="73329" y="3562037"/>
            <a:ext cx="614947" cy="233819"/>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86" name="TextBox 85">
            <a:extLst>
              <a:ext uri="{FF2B5EF4-FFF2-40B4-BE49-F238E27FC236}">
                <a16:creationId xmlns:a16="http://schemas.microsoft.com/office/drawing/2014/main" id="{24355296-643A-E9F1-9754-FDA8E2C8CA67}"/>
              </a:ext>
            </a:extLst>
          </p:cNvPr>
          <p:cNvSpPr txBox="1"/>
          <p:nvPr/>
        </p:nvSpPr>
        <p:spPr>
          <a:xfrm>
            <a:off x="909048" y="10474292"/>
            <a:ext cx="1261884" cy="246221"/>
          </a:xfrm>
          <a:prstGeom prst="rect">
            <a:avLst/>
          </a:prstGeom>
          <a:noFill/>
        </p:spPr>
        <p:txBody>
          <a:bodyPr wrap="none" rtlCol="0">
            <a:spAutoFit/>
          </a:bodyPr>
          <a:lstStyle/>
          <a:p>
            <a:r>
              <a:rPr lang="en-GB" sz="1000" dirty="0">
                <a:latin typeface="Aptos" panose="020B0004020202020204" pitchFamily="34" charset="0"/>
              </a:rPr>
              <a:t>DHCA + conjugates</a:t>
            </a:r>
          </a:p>
        </p:txBody>
      </p:sp>
      <p:cxnSp>
        <p:nvCxnSpPr>
          <p:cNvPr id="87" name="Straight Connector 86">
            <a:extLst>
              <a:ext uri="{FF2B5EF4-FFF2-40B4-BE49-F238E27FC236}">
                <a16:creationId xmlns:a16="http://schemas.microsoft.com/office/drawing/2014/main" id="{D089264E-EAF2-4548-873B-2B9F0F5FE9D2}"/>
              </a:ext>
            </a:extLst>
          </p:cNvPr>
          <p:cNvCxnSpPr>
            <a:cxnSpLocks/>
          </p:cNvCxnSpPr>
          <p:nvPr/>
        </p:nvCxnSpPr>
        <p:spPr>
          <a:xfrm>
            <a:off x="5983812" y="3774630"/>
            <a:ext cx="706386" cy="23854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C1AD6535-E5BD-78B8-23EE-BA3669FE8539}"/>
              </a:ext>
            </a:extLst>
          </p:cNvPr>
          <p:cNvCxnSpPr>
            <a:cxnSpLocks/>
          </p:cNvCxnSpPr>
          <p:nvPr/>
        </p:nvCxnSpPr>
        <p:spPr>
          <a:xfrm>
            <a:off x="6727054" y="3387711"/>
            <a:ext cx="0" cy="652350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347E12E4-A40B-15F7-7E3F-7D9A0167ABDF}"/>
              </a:ext>
            </a:extLst>
          </p:cNvPr>
          <p:cNvSpPr txBox="1"/>
          <p:nvPr/>
        </p:nvSpPr>
        <p:spPr>
          <a:xfrm>
            <a:off x="3651328" y="10454854"/>
            <a:ext cx="1234633" cy="246221"/>
          </a:xfrm>
          <a:prstGeom prst="rect">
            <a:avLst/>
          </a:prstGeom>
          <a:noFill/>
        </p:spPr>
        <p:txBody>
          <a:bodyPr wrap="none" rtlCol="0">
            <a:spAutoFit/>
          </a:bodyPr>
          <a:lstStyle/>
          <a:p>
            <a:r>
              <a:rPr lang="en-GB" sz="1000" dirty="0">
                <a:latin typeface="Aptos" panose="020B0004020202020204" pitchFamily="34" charset="0"/>
              </a:rPr>
              <a:t>THCA + conjugates</a:t>
            </a:r>
          </a:p>
        </p:txBody>
      </p:sp>
      <p:cxnSp>
        <p:nvCxnSpPr>
          <p:cNvPr id="94" name="Straight Arrow Connector 93">
            <a:extLst>
              <a:ext uri="{FF2B5EF4-FFF2-40B4-BE49-F238E27FC236}">
                <a16:creationId xmlns:a16="http://schemas.microsoft.com/office/drawing/2014/main" id="{89B26299-F018-7A65-CEC2-7C74E4A473FF}"/>
              </a:ext>
            </a:extLst>
          </p:cNvPr>
          <p:cNvCxnSpPr>
            <a:cxnSpLocks/>
          </p:cNvCxnSpPr>
          <p:nvPr/>
        </p:nvCxnSpPr>
        <p:spPr>
          <a:xfrm flipV="1">
            <a:off x="3347853" y="9143789"/>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95" name="Straight Arrow Connector 94">
            <a:extLst>
              <a:ext uri="{FF2B5EF4-FFF2-40B4-BE49-F238E27FC236}">
                <a16:creationId xmlns:a16="http://schemas.microsoft.com/office/drawing/2014/main" id="{EB088147-6D46-8182-CA77-78C2C39F279A}"/>
              </a:ext>
            </a:extLst>
          </p:cNvPr>
          <p:cNvCxnSpPr>
            <a:cxnSpLocks/>
          </p:cNvCxnSpPr>
          <p:nvPr/>
        </p:nvCxnSpPr>
        <p:spPr>
          <a:xfrm flipV="1">
            <a:off x="320761" y="9129190"/>
            <a:ext cx="0" cy="485363"/>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96" name="Straight Arrow Connector 95">
            <a:extLst>
              <a:ext uri="{FF2B5EF4-FFF2-40B4-BE49-F238E27FC236}">
                <a16:creationId xmlns:a16="http://schemas.microsoft.com/office/drawing/2014/main" id="{515354A1-1873-0BC0-CE93-3E017C4A20E0}"/>
              </a:ext>
            </a:extLst>
          </p:cNvPr>
          <p:cNvCxnSpPr>
            <a:cxnSpLocks/>
          </p:cNvCxnSpPr>
          <p:nvPr/>
        </p:nvCxnSpPr>
        <p:spPr>
          <a:xfrm flipV="1">
            <a:off x="922544" y="10357097"/>
            <a:ext cx="0" cy="363416"/>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97" name="Straight Arrow Connector 96">
            <a:extLst>
              <a:ext uri="{FF2B5EF4-FFF2-40B4-BE49-F238E27FC236}">
                <a16:creationId xmlns:a16="http://schemas.microsoft.com/office/drawing/2014/main" id="{A9CA886D-76F9-D149-474E-51C4569EB2F4}"/>
              </a:ext>
            </a:extLst>
          </p:cNvPr>
          <p:cNvCxnSpPr>
            <a:cxnSpLocks/>
          </p:cNvCxnSpPr>
          <p:nvPr/>
        </p:nvCxnSpPr>
        <p:spPr>
          <a:xfrm flipV="1">
            <a:off x="3714928" y="10357097"/>
            <a:ext cx="0" cy="363416"/>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104" name="Straight Connector 103">
            <a:extLst>
              <a:ext uri="{FF2B5EF4-FFF2-40B4-BE49-F238E27FC236}">
                <a16:creationId xmlns:a16="http://schemas.microsoft.com/office/drawing/2014/main" id="{CD4F4023-DAED-23E3-48CA-2BAB80E31330}"/>
              </a:ext>
            </a:extLst>
          </p:cNvPr>
          <p:cNvCxnSpPr>
            <a:cxnSpLocks/>
          </p:cNvCxnSpPr>
          <p:nvPr/>
        </p:nvCxnSpPr>
        <p:spPr>
          <a:xfrm>
            <a:off x="6018096" y="3140100"/>
            <a:ext cx="706386" cy="23854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08" name="Object 107">
            <a:extLst>
              <a:ext uri="{FF2B5EF4-FFF2-40B4-BE49-F238E27FC236}">
                <a16:creationId xmlns:a16="http://schemas.microsoft.com/office/drawing/2014/main" id="{5AD339CD-8218-BBCF-A9AD-68D13ED8B4EF}"/>
              </a:ext>
            </a:extLst>
          </p:cNvPr>
          <p:cNvGraphicFramePr>
            <a:graphicFrameLocks noChangeAspect="1"/>
          </p:cNvGraphicFramePr>
          <p:nvPr>
            <p:extLst>
              <p:ext uri="{D42A27DB-BD31-4B8C-83A1-F6EECF244321}">
                <p14:modId xmlns:p14="http://schemas.microsoft.com/office/powerpoint/2010/main" val="3849025515"/>
              </p:ext>
            </p:extLst>
          </p:nvPr>
        </p:nvGraphicFramePr>
        <p:xfrm>
          <a:off x="816409" y="7914263"/>
          <a:ext cx="1657929" cy="1207656"/>
        </p:xfrm>
        <a:graphic>
          <a:graphicData uri="http://schemas.openxmlformats.org/presentationml/2006/ole">
            <mc:AlternateContent xmlns:mc="http://schemas.openxmlformats.org/markup-compatibility/2006">
              <mc:Choice xmlns:v="urn:schemas-microsoft-com:vml" Requires="v">
                <p:oleObj name="CS ChemDraw 64-bit Drawing" r:id="rId8" imgW="2279572" imgH="1660883" progId="ChemDraw_x64.Document.6.0">
                  <p:embed/>
                </p:oleObj>
              </mc:Choice>
              <mc:Fallback>
                <p:oleObj name="CS ChemDraw 64-bit Drawing" r:id="rId8" imgW="2279572" imgH="1660883" progId="ChemDraw_x64.Document.6.0">
                  <p:embed/>
                  <p:pic>
                    <p:nvPicPr>
                      <p:cNvPr id="108" name="Object 107">
                        <a:extLst>
                          <a:ext uri="{FF2B5EF4-FFF2-40B4-BE49-F238E27FC236}">
                            <a16:creationId xmlns:a16="http://schemas.microsoft.com/office/drawing/2014/main" id="{5AD339CD-8218-BBCF-A9AD-68D13ED8B4EF}"/>
                          </a:ext>
                        </a:extLst>
                      </p:cNvPr>
                      <p:cNvPicPr/>
                      <p:nvPr/>
                    </p:nvPicPr>
                    <p:blipFill>
                      <a:blip r:embed="rId9"/>
                      <a:stretch>
                        <a:fillRect/>
                      </a:stretch>
                    </p:blipFill>
                    <p:spPr>
                      <a:xfrm>
                        <a:off x="816409" y="7914263"/>
                        <a:ext cx="1657929" cy="1207656"/>
                      </a:xfrm>
                      <a:prstGeom prst="rect">
                        <a:avLst/>
                      </a:prstGeom>
                    </p:spPr>
                  </p:pic>
                </p:oleObj>
              </mc:Fallback>
            </mc:AlternateContent>
          </a:graphicData>
        </a:graphic>
      </p:graphicFrame>
      <p:sp>
        <p:nvSpPr>
          <p:cNvPr id="109" name="TextBox 108">
            <a:extLst>
              <a:ext uri="{FF2B5EF4-FFF2-40B4-BE49-F238E27FC236}">
                <a16:creationId xmlns:a16="http://schemas.microsoft.com/office/drawing/2014/main" id="{FF2686AA-E88A-FEC6-9462-028052068A16}"/>
              </a:ext>
            </a:extLst>
          </p:cNvPr>
          <p:cNvSpPr txBox="1"/>
          <p:nvPr/>
        </p:nvSpPr>
        <p:spPr>
          <a:xfrm>
            <a:off x="301912" y="9151659"/>
            <a:ext cx="3429000" cy="400110"/>
          </a:xfrm>
          <a:prstGeom prst="rect">
            <a:avLst/>
          </a:prstGeom>
          <a:noFill/>
        </p:spPr>
        <p:txBody>
          <a:bodyPr wrap="square" rtlCol="0">
            <a:spAutoFit/>
          </a:bodyPr>
          <a:lstStyle/>
          <a:p>
            <a:r>
              <a:rPr lang="en-GB" sz="1000" dirty="0">
                <a:latin typeface="Aptos" panose="020B0004020202020204" pitchFamily="34" charset="0"/>
              </a:rPr>
              <a:t>(24R,25R)-3</a:t>
            </a:r>
            <a:r>
              <a:rPr lang="el-GR" sz="1000" dirty="0">
                <a:latin typeface="Aptos" panose="020B0004020202020204" pitchFamily="34" charset="0"/>
              </a:rPr>
              <a:t>α</a:t>
            </a:r>
            <a:r>
              <a:rPr lang="en-GB" sz="1000" dirty="0">
                <a:latin typeface="Aptos" panose="020B0004020202020204" pitchFamily="34" charset="0"/>
              </a:rPr>
              <a:t>,7</a:t>
            </a:r>
            <a:r>
              <a:rPr lang="en-GB" sz="1000" dirty="0">
                <a:latin typeface="Symbol" panose="05050102010706020507" pitchFamily="18" charset="2"/>
              </a:rPr>
              <a:t>a,</a:t>
            </a:r>
            <a:r>
              <a:rPr lang="en-GB" sz="1000" dirty="0">
                <a:latin typeface="Aptos" panose="020B0004020202020204" pitchFamily="34" charset="0"/>
              </a:rPr>
              <a:t>24-trihydroxy-5</a:t>
            </a:r>
            <a:r>
              <a:rPr lang="el-GR" sz="1000" dirty="0">
                <a:latin typeface="Aptos" panose="020B0004020202020204" pitchFamily="34" charset="0"/>
              </a:rPr>
              <a:t>β</a:t>
            </a:r>
            <a:r>
              <a:rPr lang="en-GB" sz="1000" dirty="0">
                <a:latin typeface="Aptos" panose="020B0004020202020204" pitchFamily="34" charset="0"/>
              </a:rPr>
              <a:t>-</a:t>
            </a:r>
            <a:r>
              <a:rPr lang="en-GB" sz="1000" dirty="0" err="1">
                <a:latin typeface="Aptos" panose="020B0004020202020204" pitchFamily="34" charset="0"/>
              </a:rPr>
              <a:t>cholestanoic</a:t>
            </a:r>
            <a:endParaRPr lang="en-GB" sz="1000" dirty="0">
              <a:latin typeface="Aptos" panose="020B0004020202020204" pitchFamily="34" charset="0"/>
            </a:endParaRPr>
          </a:p>
          <a:p>
            <a:r>
              <a:rPr lang="en-GB" sz="1000" dirty="0">
                <a:latin typeface="Aptos" panose="020B0004020202020204" pitchFamily="34" charset="0"/>
              </a:rPr>
              <a:t> acid + taurine and glycine  conjugates</a:t>
            </a:r>
          </a:p>
        </p:txBody>
      </p:sp>
      <p:sp>
        <p:nvSpPr>
          <p:cNvPr id="110" name="TextBox 109">
            <a:extLst>
              <a:ext uri="{FF2B5EF4-FFF2-40B4-BE49-F238E27FC236}">
                <a16:creationId xmlns:a16="http://schemas.microsoft.com/office/drawing/2014/main" id="{438AAEC1-C5FF-73D9-83BA-12470CA63F90}"/>
              </a:ext>
            </a:extLst>
          </p:cNvPr>
          <p:cNvSpPr txBox="1"/>
          <p:nvPr/>
        </p:nvSpPr>
        <p:spPr>
          <a:xfrm>
            <a:off x="158590" y="9820913"/>
            <a:ext cx="3010761" cy="400110"/>
          </a:xfrm>
          <a:prstGeom prst="rect">
            <a:avLst/>
          </a:prstGeom>
          <a:noFill/>
        </p:spPr>
        <p:txBody>
          <a:bodyPr wrap="none" rtlCol="0">
            <a:spAutoFit/>
          </a:bodyPr>
          <a:lstStyle/>
          <a:p>
            <a:r>
              <a:rPr lang="en-GB" sz="1000" dirty="0">
                <a:latin typeface="Aptos" panose="020B0004020202020204" pitchFamily="34" charset="0"/>
              </a:rPr>
              <a:t>(24E)-3</a:t>
            </a:r>
            <a:r>
              <a:rPr lang="el-GR" sz="1000" dirty="0">
                <a:latin typeface="Aptos" panose="020B0004020202020204" pitchFamily="34" charset="0"/>
              </a:rPr>
              <a:t>α</a:t>
            </a:r>
            <a:r>
              <a:rPr lang="en-GB" sz="1000" dirty="0">
                <a:latin typeface="Aptos" panose="020B0004020202020204" pitchFamily="34" charset="0"/>
              </a:rPr>
              <a:t>,7</a:t>
            </a:r>
            <a:r>
              <a:rPr lang="el-GR" sz="1000" dirty="0">
                <a:latin typeface="Aptos" panose="020B0004020202020204" pitchFamily="34" charset="0"/>
              </a:rPr>
              <a:t>α</a:t>
            </a:r>
            <a:r>
              <a:rPr lang="en-GB" sz="1000" dirty="0">
                <a:latin typeface="Aptos" panose="020B0004020202020204" pitchFamily="34" charset="0"/>
              </a:rPr>
              <a:t>-dihydroxy-5</a:t>
            </a:r>
            <a:r>
              <a:rPr lang="el-GR" sz="1000" dirty="0">
                <a:latin typeface="Aptos" panose="020B0004020202020204" pitchFamily="34" charset="0"/>
              </a:rPr>
              <a:t>β</a:t>
            </a:r>
            <a:r>
              <a:rPr lang="en-GB" sz="1000" dirty="0">
                <a:latin typeface="Aptos" panose="020B0004020202020204" pitchFamily="34" charset="0"/>
              </a:rPr>
              <a:t>-cholest-24-enoic</a:t>
            </a:r>
          </a:p>
          <a:p>
            <a:r>
              <a:rPr lang="en-GB" sz="1000" dirty="0">
                <a:latin typeface="Aptos" panose="020B0004020202020204" pitchFamily="34" charset="0"/>
              </a:rPr>
              <a:t> acid,”</a:t>
            </a:r>
            <a:r>
              <a:rPr lang="en-GB" sz="1000" dirty="0">
                <a:latin typeface="Symbol" panose="05050102010706020507" pitchFamily="18" charset="2"/>
              </a:rPr>
              <a:t>D</a:t>
            </a:r>
            <a:r>
              <a:rPr lang="en-GB" sz="1000" dirty="0">
                <a:latin typeface="Aptos" panose="020B0004020202020204" pitchFamily="34" charset="0"/>
              </a:rPr>
              <a:t>24-DHCA” +taurine and glycine conjugates</a:t>
            </a:r>
          </a:p>
        </p:txBody>
      </p:sp>
      <p:cxnSp>
        <p:nvCxnSpPr>
          <p:cNvPr id="112" name="Straight Arrow Connector 111">
            <a:extLst>
              <a:ext uri="{FF2B5EF4-FFF2-40B4-BE49-F238E27FC236}">
                <a16:creationId xmlns:a16="http://schemas.microsoft.com/office/drawing/2014/main" id="{A14A24EA-7C3D-9F17-7EBC-E93DE2CE789E}"/>
              </a:ext>
            </a:extLst>
          </p:cNvPr>
          <p:cNvCxnSpPr>
            <a:cxnSpLocks/>
          </p:cNvCxnSpPr>
          <p:nvPr/>
        </p:nvCxnSpPr>
        <p:spPr>
          <a:xfrm flipV="1">
            <a:off x="159951" y="9874497"/>
            <a:ext cx="0" cy="363416"/>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115" name="Straight Arrow Connector 114">
            <a:extLst>
              <a:ext uri="{FF2B5EF4-FFF2-40B4-BE49-F238E27FC236}">
                <a16:creationId xmlns:a16="http://schemas.microsoft.com/office/drawing/2014/main" id="{17447685-1662-B68C-1A56-1C58707AC4C6}"/>
              </a:ext>
            </a:extLst>
          </p:cNvPr>
          <p:cNvCxnSpPr/>
          <p:nvPr/>
        </p:nvCxnSpPr>
        <p:spPr>
          <a:xfrm>
            <a:off x="164573" y="9672288"/>
            <a:ext cx="790989" cy="20179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0A0CEF84-79EF-3F56-9DE3-D86040494BFC}"/>
              </a:ext>
            </a:extLst>
          </p:cNvPr>
          <p:cNvCxnSpPr/>
          <p:nvPr/>
        </p:nvCxnSpPr>
        <p:spPr>
          <a:xfrm flipH="1">
            <a:off x="5646693" y="9582654"/>
            <a:ext cx="878577" cy="212859"/>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82D478C9-C35D-9688-FFFE-F7CA663B96D9}"/>
              </a:ext>
            </a:extLst>
          </p:cNvPr>
          <p:cNvCxnSpPr>
            <a:cxnSpLocks/>
          </p:cNvCxnSpPr>
          <p:nvPr/>
        </p:nvCxnSpPr>
        <p:spPr>
          <a:xfrm flipV="1">
            <a:off x="3272287" y="9924290"/>
            <a:ext cx="0" cy="363416"/>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16" name="TextBox 15">
            <a:extLst>
              <a:ext uri="{FF2B5EF4-FFF2-40B4-BE49-F238E27FC236}">
                <a16:creationId xmlns:a16="http://schemas.microsoft.com/office/drawing/2014/main" id="{676D2BD2-A059-5BCF-5B73-32F38409B8B9}"/>
              </a:ext>
            </a:extLst>
          </p:cNvPr>
          <p:cNvSpPr txBox="1"/>
          <p:nvPr/>
        </p:nvSpPr>
        <p:spPr>
          <a:xfrm>
            <a:off x="-67818" y="10829157"/>
            <a:ext cx="6883042" cy="1656864"/>
          </a:xfrm>
          <a:prstGeom prst="rect">
            <a:avLst/>
          </a:prstGeom>
          <a:noFill/>
        </p:spPr>
        <p:txBody>
          <a:bodyPr wrap="square" rtlCol="0">
            <a:spAutoFit/>
          </a:bodyPr>
          <a:lstStyle/>
          <a:p>
            <a:pPr marL="0" marR="0" lvl="0" indent="0" algn="just" defTabSz="685800" rtl="0" eaLnBrk="1" fontAlgn="auto" latinLnBrk="0" hangingPunct="1">
              <a:lnSpc>
                <a:spcPct val="150000"/>
              </a:lnSpc>
              <a:spcBef>
                <a:spcPts val="750"/>
              </a:spcBef>
              <a:spcAft>
                <a:spcPts val="800"/>
              </a:spcAft>
              <a:buClrTx/>
              <a:buSzTx/>
              <a:buFont typeface="Arial" panose="020B0604020202020204" pitchFamily="34" charset="0"/>
              <a:buNone/>
              <a:tabLst/>
              <a:defRPr/>
            </a:pPr>
            <a:r>
              <a:rPr lang="en-GB" sz="1100" b="1" dirty="0">
                <a:latin typeface="Aptos" panose="020B0004020202020204" pitchFamily="34" charset="0"/>
              </a:rPr>
              <a:t>Supplementary Figure 8. </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Simplified bile acid synthesis pathway in the event of biallelic </a:t>
            </a:r>
            <a:r>
              <a:rPr kumimoji="0" lang="en-GB" sz="900" b="0" i="1"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HSD17B4</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 mutations, leading to deficiency of the hydroxy-acyl-CoA </a:t>
            </a:r>
            <a:r>
              <a:rPr kumimoji="0" lang="en-GB" sz="900" b="0" i="0" u="none" strike="noStrike" kern="100" cap="none" spc="0" normalizeH="0" baseline="0" noProof="0" dirty="0" err="1">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dehyhdrogenase</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 component of </a:t>
            </a:r>
            <a:r>
              <a:rPr kumimoji="0" lang="en-GB" sz="900" b="0" i="0" u="none" strike="noStrike" kern="100" cap="none" spc="0" normalizeH="0" baseline="0" noProof="0" dirty="0" err="1">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theD</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-bifunctional protein. Due to a block in the pathway, individuals are unable to produce sufficient cholic acid and chenodeoxycholic acid, and their glycine and taurine conjugates. Instead, there is production and accumulation of (24R,25R)-3</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α</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,7</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α</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,24-trihydroxy- and 3</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α</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,7</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α</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,12</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α</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,24-tetrahydroxy-5</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β</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a:t>
            </a:r>
            <a:r>
              <a:rPr kumimoji="0" lang="en-GB" sz="900" b="0" i="0" u="none" strike="noStrike" kern="100" cap="none" spc="0" normalizeH="0" baseline="0" noProof="0" dirty="0" err="1">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cholestanoic</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 acid and their glycine and taurine conjugates, </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Δ</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24-DHCA, </a:t>
            </a:r>
            <a:r>
              <a:rPr kumimoji="0" lang="el-GR"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Δ</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24-THCA and their glycine and taurine conjugates, </a:t>
            </a:r>
            <a:r>
              <a:rPr kumimoji="0" lang="en-GB" sz="900" b="0" i="0" u="none" strike="noStrike" kern="100" cap="none" spc="0" normalizeH="0" baseline="0" noProof="0" dirty="0" err="1">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taurotetrahydroxycholestanoic</a:t>
            </a:r>
            <a:r>
              <a:rPr kumimoji="0" lang="en-GB" sz="900" b="0" i="0" u="none" strike="noStrike" kern="100" cap="none" spc="0" normalizeH="0" baseline="0" noProof="0" dirty="0">
                <a:ln>
                  <a:noFill/>
                </a:ln>
                <a:solidFill>
                  <a:srgbClr val="000000"/>
                </a:solidFill>
                <a:effectLst/>
                <a:uLnTx/>
                <a:uFillTx/>
                <a:latin typeface="Arial" panose="020B0604020202020204" pitchFamily="34" charset="0"/>
                <a:ea typeface="Aptos" panose="020B0004020202020204" pitchFamily="34" charset="0"/>
                <a:cs typeface="Times New Roman" panose="02020603050405020304" pitchFamily="18" charset="0"/>
              </a:rPr>
              <a:t> acids, and DHCA and THCA and their glycine and taurine conjugates.</a:t>
            </a:r>
            <a:endParaRPr kumimoji="0" lang="en-GB" sz="9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endParaRPr lang="en-GB" sz="1100" b="1" dirty="0">
              <a:latin typeface="Aptos" panose="020B0004020202020204" pitchFamily="34" charset="0"/>
            </a:endParaRPr>
          </a:p>
        </p:txBody>
      </p:sp>
    </p:spTree>
    <p:extLst>
      <p:ext uri="{BB962C8B-B14F-4D97-AF65-F5344CB8AC3E}">
        <p14:creationId xmlns:p14="http://schemas.microsoft.com/office/powerpoint/2010/main" val="29160903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emplate>Office 2013 - 2022 Theme</Template>
  <TotalTime>2259</TotalTime>
  <Words>1898</Words>
  <Application>Microsoft Office PowerPoint</Application>
  <PresentationFormat>Widescreen</PresentationFormat>
  <Paragraphs>173</Paragraphs>
  <Slides>9</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7" baseType="lpstr">
      <vt:lpstr>Aptos</vt:lpstr>
      <vt:lpstr>Aptos Display</vt:lpstr>
      <vt:lpstr>Arial</vt:lpstr>
      <vt:lpstr>Calibri</vt:lpstr>
      <vt:lpstr>Calibri Light</vt:lpstr>
      <vt:lpstr>Symbol</vt:lpstr>
      <vt:lpstr>Office Theme</vt:lpstr>
      <vt:lpstr>CS ChemDraw 64-bit Drawing</vt:lpstr>
      <vt:lpstr>Treatment of Inborn Errors by Product Replacement: The Example of Inborn Errors of Bile Acid Synthesis    Peter T Clayton, Rohit Hirachan &amp; Elaine Murphy  </vt:lpstr>
      <vt:lpstr> Cerebrotendinous Xanthomatosis (CTX, CYP27A1 mutations)</vt:lpstr>
      <vt:lpstr>3β-Hydroxy-Δ5-C27-Steroid Dehydrogenase deficiency (3β-HSDH, HSD3B7 mutations)</vt:lpstr>
      <vt:lpstr>Δ4-3-Oxosteroid-5β-Reductase deficiency (5β-reductase deficiency, AKR1D1 mutations)</vt:lpstr>
      <vt:lpstr>Oxysterol 7α-Hydroxylase deficiency (CYP7B1 mutations)</vt:lpstr>
      <vt:lpstr>α-Methyl-Acyl-CoA Racemase deficiency (AMACR mutations)</vt:lpstr>
      <vt:lpstr>Acyl-CoA Oxidase 2 deficiency (ACOX deficiency)</vt:lpstr>
      <vt:lpstr>Mutations in HSD17B4 (D-Bifunctional Protein) Deficiency causing deficiency  of the 24-enoyl-CoA hydratase component</vt:lpstr>
      <vt:lpstr>Mutations in HSD17B4 (D-Bifunctional Protein) Deficiency causing deficiency  of the hydroxy-acyl-CoA dehydrogenase activity</vt:lpstr>
    </vt:vector>
  </TitlesOfParts>
  <Company>Great Ormond Street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3β-hydroxy-Δ5-C27-steroid dehydrogenase deficiency (HSD3B7 mutations)</dc:title>
  <dc:creator>Rohit Hirachan</dc:creator>
  <cp:lastModifiedBy>Clayton, Peter</cp:lastModifiedBy>
  <cp:revision>25</cp:revision>
  <dcterms:created xsi:type="dcterms:W3CDTF">2025-01-08T14:25:27Z</dcterms:created>
  <dcterms:modified xsi:type="dcterms:W3CDTF">2025-03-25T09:24:05Z</dcterms:modified>
</cp:coreProperties>
</file>