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310" d="100"/>
          <a:sy n="310" d="100"/>
        </p:scale>
        <p:origin x="-582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936316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978489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082748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917597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134553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165739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47065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04753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663915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118848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048144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93404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microsoft.com/office/2007/relationships/hdphoto" Target="../media/hdphoto5.wdp"/><Relationship Id="rId5" Type="http://schemas.microsoft.com/office/2007/relationships/hdphoto" Target="../media/hdphoto2.wdp"/><Relationship Id="rId10" Type="http://schemas.openxmlformats.org/officeDocument/2006/relationships/image" Target="../media/image5.png"/><Relationship Id="rId4" Type="http://schemas.openxmlformats.org/officeDocument/2006/relationships/image" Target="../media/image2.png"/><Relationship Id="rId9" Type="http://schemas.microsoft.com/office/2007/relationships/hdphoto" Target="../media/hdphoto4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>
            <a:extLst>
              <a:ext uri="{FF2B5EF4-FFF2-40B4-BE49-F238E27FC236}">
                <a16:creationId xmlns:a16="http://schemas.microsoft.com/office/drawing/2014/main" id="{1CE601FD-6BD7-045A-7C68-878F7C164AF3}"/>
              </a:ext>
            </a:extLst>
          </p:cNvPr>
          <p:cNvGrpSpPr/>
          <p:nvPr/>
        </p:nvGrpSpPr>
        <p:grpSpPr>
          <a:xfrm>
            <a:off x="598436" y="164592"/>
            <a:ext cx="6259564" cy="3209591"/>
            <a:chOff x="598436" y="164592"/>
            <a:chExt cx="6259564" cy="3209591"/>
          </a:xfrm>
        </p:grpSpPr>
        <p:sp>
          <p:nvSpPr>
            <p:cNvPr id="1754" name="CuadroTexto 1753">
              <a:extLst>
                <a:ext uri="{FF2B5EF4-FFF2-40B4-BE49-F238E27FC236}">
                  <a16:creationId xmlns:a16="http://schemas.microsoft.com/office/drawing/2014/main" id="{05907BE4-EAE5-6026-200F-8E7E984B2864}"/>
                </a:ext>
              </a:extLst>
            </p:cNvPr>
            <p:cNvSpPr txBox="1"/>
            <p:nvPr/>
          </p:nvSpPr>
          <p:spPr>
            <a:xfrm>
              <a:off x="4558417" y="164592"/>
              <a:ext cx="229958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200" dirty="0">
                  <a:latin typeface="Helvetica" panose="020B0604020202020204" pitchFamily="34" charset="0"/>
                  <a:cs typeface="Helvetica" panose="020B0604020202020204" pitchFamily="34" charset="0"/>
                </a:rPr>
                <a:t>Figure 5B – </a:t>
              </a:r>
              <a:r>
                <a:rPr lang="es-ES" sz="12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Uncropped</a:t>
              </a:r>
              <a:r>
                <a:rPr lang="es-ES" sz="1200" dirty="0">
                  <a:latin typeface="Helvetica" panose="020B0604020202020204" pitchFamily="34" charset="0"/>
                  <a:cs typeface="Helvetica" panose="020B0604020202020204" pitchFamily="34" charset="0"/>
                </a:rPr>
                <a:t> </a:t>
              </a:r>
              <a:r>
                <a:rPr lang="es-ES" sz="12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WBs</a:t>
              </a:r>
              <a:endParaRPr lang="es-ES" sz="12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pic>
          <p:nvPicPr>
            <p:cNvPr id="5" name="Imagen 4" descr="Imagen en blanco y negro&#10;&#10;Descripción generada automáticamente con confianza media">
              <a:extLst>
                <a:ext uri="{FF2B5EF4-FFF2-40B4-BE49-F238E27FC236}">
                  <a16:creationId xmlns:a16="http://schemas.microsoft.com/office/drawing/2014/main" id="{39F5C408-3153-F4E1-741D-9477159CBFF9}"/>
                </a:ext>
              </a:extLst>
            </p:cNvPr>
            <p:cNvPicPr preferRelativeResize="0">
              <a:picLocks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092" t="25724" r="6368" b="18501"/>
            <a:stretch/>
          </p:blipFill>
          <p:spPr>
            <a:xfrm>
              <a:off x="682922" y="2009545"/>
              <a:ext cx="1605600" cy="1065600"/>
            </a:xfrm>
            <a:prstGeom prst="rect">
              <a:avLst/>
            </a:prstGeom>
            <a:ln w="6350">
              <a:solidFill>
                <a:schemeClr val="tx1"/>
              </a:solidFill>
            </a:ln>
          </p:spPr>
        </p:pic>
        <p:pic>
          <p:nvPicPr>
            <p:cNvPr id="9" name="Imagen 8" descr="Imagen que contiene Interfaz de usuario gráfica&#10;&#10;Descripción generada automáticamente">
              <a:extLst>
                <a:ext uri="{FF2B5EF4-FFF2-40B4-BE49-F238E27FC236}">
                  <a16:creationId xmlns:a16="http://schemas.microsoft.com/office/drawing/2014/main" id="{E45254B5-6D39-D789-AD80-3AD6B445439A}"/>
                </a:ext>
              </a:extLst>
            </p:cNvPr>
            <p:cNvPicPr preferRelativeResize="0">
              <a:picLocks/>
            </p:cNvPicPr>
            <p:nvPr/>
          </p:nvPicPr>
          <p:blipFill rotWithShape="1">
            <a:blip r:embed="rId4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91" t="12194" r="1727" b="6247"/>
            <a:stretch/>
          </p:blipFill>
          <p:spPr>
            <a:xfrm>
              <a:off x="2386107" y="2009545"/>
              <a:ext cx="1605600" cy="1065600"/>
            </a:xfrm>
            <a:prstGeom prst="rect">
              <a:avLst/>
            </a:prstGeom>
            <a:ln w="6350">
              <a:solidFill>
                <a:schemeClr val="tx1"/>
              </a:solidFill>
            </a:ln>
          </p:spPr>
        </p:pic>
        <p:pic>
          <p:nvPicPr>
            <p:cNvPr id="26" name="Imagen 25">
              <a:extLst>
                <a:ext uri="{FF2B5EF4-FFF2-40B4-BE49-F238E27FC236}">
                  <a16:creationId xmlns:a16="http://schemas.microsoft.com/office/drawing/2014/main" id="{CE4B131E-18D1-4359-0993-C0DE849F60E4}"/>
                </a:ext>
              </a:extLst>
            </p:cNvPr>
            <p:cNvPicPr preferRelativeResize="0">
              <a:picLocks/>
            </p:cNvPicPr>
            <p:nvPr/>
          </p:nvPicPr>
          <p:blipFill rotWithShape="1">
            <a:blip r:embed="rId6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841" t="22231" r="7387" b="21100"/>
            <a:stretch/>
          </p:blipFill>
          <p:spPr>
            <a:xfrm>
              <a:off x="4119195" y="2009545"/>
              <a:ext cx="1605600" cy="1065600"/>
            </a:xfrm>
            <a:prstGeom prst="rect">
              <a:avLst/>
            </a:prstGeom>
            <a:ln w="6350">
              <a:solidFill>
                <a:schemeClr val="tx1"/>
              </a:solidFill>
            </a:ln>
          </p:spPr>
        </p:pic>
        <p:grpSp>
          <p:nvGrpSpPr>
            <p:cNvPr id="35" name="Grupo 34">
              <a:extLst>
                <a:ext uri="{FF2B5EF4-FFF2-40B4-BE49-F238E27FC236}">
                  <a16:creationId xmlns:a16="http://schemas.microsoft.com/office/drawing/2014/main" id="{7CDAA959-F86C-A313-401A-6B7BFB76A7C6}"/>
                </a:ext>
              </a:extLst>
            </p:cNvPr>
            <p:cNvGrpSpPr/>
            <p:nvPr/>
          </p:nvGrpSpPr>
          <p:grpSpPr>
            <a:xfrm>
              <a:off x="598436" y="561916"/>
              <a:ext cx="5132479" cy="1270957"/>
              <a:chOff x="598436" y="561916"/>
              <a:chExt cx="5132479" cy="1270957"/>
            </a:xfrm>
          </p:grpSpPr>
          <p:grpSp>
            <p:nvGrpSpPr>
              <p:cNvPr id="34" name="Grupo 33">
                <a:extLst>
                  <a:ext uri="{FF2B5EF4-FFF2-40B4-BE49-F238E27FC236}">
                    <a16:creationId xmlns:a16="http://schemas.microsoft.com/office/drawing/2014/main" id="{6F7C24E1-D74C-022B-49ED-FFE2D11CC1AD}"/>
                  </a:ext>
                </a:extLst>
              </p:cNvPr>
              <p:cNvGrpSpPr/>
              <p:nvPr/>
            </p:nvGrpSpPr>
            <p:grpSpPr>
              <a:xfrm>
                <a:off x="598436" y="561916"/>
                <a:ext cx="1681069" cy="1270957"/>
                <a:chOff x="598436" y="561916"/>
                <a:chExt cx="1681069" cy="1270957"/>
              </a:xfrm>
            </p:grpSpPr>
            <p:pic>
              <p:nvPicPr>
                <p:cNvPr id="4" name="Imagen 3">
                  <a:extLst>
                    <a:ext uri="{FF2B5EF4-FFF2-40B4-BE49-F238E27FC236}">
                      <a16:creationId xmlns:a16="http://schemas.microsoft.com/office/drawing/2014/main" id="{3DEBE692-0F25-33B3-E6F5-20D80A014B90}"/>
                    </a:ext>
                  </a:extLst>
                </p:cNvPr>
                <p:cNvPicPr preferRelativeResize="0">
                  <a:picLocks/>
                </p:cNvPicPr>
                <p:nvPr/>
              </p:nvPicPr>
              <p:blipFill rotWithShape="1">
                <a:blip r:embed="rId8">
                  <a:duotone>
                    <a:prstClr val="black"/>
                    <a:schemeClr val="accent3">
                      <a:tint val="45000"/>
                      <a:satMod val="400000"/>
                    </a:schemeClr>
                  </a:duotone>
                  <a:extLst>
                    <a:ext uri="{BEBA8EAE-BF5A-486C-A8C5-ECC9F3942E4B}">
                      <a14:imgProps xmlns:a14="http://schemas.microsoft.com/office/drawing/2010/main">
                        <a14:imgLayer r:embed="rId9">
                          <a14:imgEffect>
                            <a14:brightnessContrast bright="2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6790" t="23125" r="5559" b="19686"/>
                <a:stretch/>
              </p:blipFill>
              <p:spPr>
                <a:xfrm>
                  <a:off x="682922" y="583651"/>
                  <a:ext cx="1596583" cy="1065275"/>
                </a:xfrm>
                <a:prstGeom prst="rect">
                  <a:avLst/>
                </a:prstGeom>
                <a:ln w="6350">
                  <a:solidFill>
                    <a:schemeClr val="tx1"/>
                  </a:solidFill>
                </a:ln>
              </p:spPr>
            </p:pic>
            <p:sp>
              <p:nvSpPr>
                <p:cNvPr id="1362" name="CuadroTexto 1361">
                  <a:extLst>
                    <a:ext uri="{FF2B5EF4-FFF2-40B4-BE49-F238E27FC236}">
                      <a16:creationId xmlns:a16="http://schemas.microsoft.com/office/drawing/2014/main" id="{A0D1A375-D2D6-FD4A-6775-D426EC941C6A}"/>
                    </a:ext>
                  </a:extLst>
                </p:cNvPr>
                <p:cNvSpPr txBox="1"/>
                <p:nvPr/>
              </p:nvSpPr>
              <p:spPr>
                <a:xfrm>
                  <a:off x="642346" y="1625124"/>
                  <a:ext cx="1605599" cy="20774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ES" sz="750" dirty="0">
                      <a:latin typeface="Helvetica" panose="020B0604020202020204" pitchFamily="34" charset="0"/>
                      <a:cs typeface="Helvetica" panose="020B0604020202020204" pitchFamily="34" charset="0"/>
                    </a:rPr>
                    <a:t>Anti-CB</a:t>
                  </a:r>
                  <a:r>
                    <a:rPr lang="es-ES" sz="750" baseline="-25000" dirty="0">
                      <a:latin typeface="Helvetica" panose="020B0604020202020204" pitchFamily="34" charset="0"/>
                      <a:cs typeface="Helvetica" panose="020B0604020202020204" pitchFamily="34" charset="0"/>
                    </a:rPr>
                    <a:t>1</a:t>
                  </a:r>
                  <a:r>
                    <a:rPr lang="es-ES" sz="750" dirty="0">
                      <a:latin typeface="Helvetica" panose="020B0604020202020204" pitchFamily="34" charset="0"/>
                      <a:cs typeface="Helvetica" panose="020B0604020202020204" pitchFamily="34" charset="0"/>
                    </a:rPr>
                    <a:t>R in </a:t>
                  </a:r>
                  <a:r>
                    <a:rPr lang="es-ES" sz="750" dirty="0" err="1">
                      <a:latin typeface="Helvetica" panose="020B0604020202020204" pitchFamily="34" charset="0"/>
                      <a:cs typeface="Helvetica" panose="020B0604020202020204" pitchFamily="34" charset="0"/>
                    </a:rPr>
                    <a:t>whole-tissue</a:t>
                  </a:r>
                  <a:r>
                    <a:rPr lang="es-ES" sz="750" dirty="0">
                      <a:latin typeface="Helvetica" panose="020B0604020202020204" pitchFamily="34" charset="0"/>
                      <a:cs typeface="Helvetica" panose="020B0604020202020204" pitchFamily="34" charset="0"/>
                    </a:rPr>
                    <a:t> </a:t>
                  </a:r>
                  <a:r>
                    <a:rPr lang="es-ES" sz="750" dirty="0" err="1">
                      <a:latin typeface="Helvetica" panose="020B0604020202020204" pitchFamily="34" charset="0"/>
                      <a:cs typeface="Helvetica" panose="020B0604020202020204" pitchFamily="34" charset="0"/>
                    </a:rPr>
                    <a:t>lysate</a:t>
                  </a:r>
                  <a:endParaRPr lang="es-ES" sz="750" dirty="0">
                    <a:latin typeface="Helvetica" panose="020B0604020202020204" pitchFamily="34" charset="0"/>
                    <a:cs typeface="Helvetica" panose="020B0604020202020204" pitchFamily="34" charset="0"/>
                  </a:endParaRPr>
                </a:p>
              </p:txBody>
            </p:sp>
            <p:grpSp>
              <p:nvGrpSpPr>
                <p:cNvPr id="2565" name="Grupo 2564">
                  <a:extLst>
                    <a:ext uri="{FF2B5EF4-FFF2-40B4-BE49-F238E27FC236}">
                      <a16:creationId xmlns:a16="http://schemas.microsoft.com/office/drawing/2014/main" id="{93E59482-6BB1-7281-3E2D-8D49E1D07DD9}"/>
                    </a:ext>
                  </a:extLst>
                </p:cNvPr>
                <p:cNvGrpSpPr/>
                <p:nvPr/>
              </p:nvGrpSpPr>
              <p:grpSpPr>
                <a:xfrm>
                  <a:off x="598436" y="1070656"/>
                  <a:ext cx="284052" cy="501413"/>
                  <a:chOff x="3859899" y="766693"/>
                  <a:chExt cx="284052" cy="501413"/>
                </a:xfrm>
              </p:grpSpPr>
              <p:sp>
                <p:nvSpPr>
                  <p:cNvPr id="2567" name="CuadroTexto 2566">
                    <a:extLst>
                      <a:ext uri="{FF2B5EF4-FFF2-40B4-BE49-F238E27FC236}">
                        <a16:creationId xmlns:a16="http://schemas.microsoft.com/office/drawing/2014/main" id="{CF7D08F4-A638-CA13-4285-D0CEBB3F35E1}"/>
                      </a:ext>
                    </a:extLst>
                  </p:cNvPr>
                  <p:cNvSpPr txBox="1"/>
                  <p:nvPr/>
                </p:nvSpPr>
                <p:spPr>
                  <a:xfrm>
                    <a:off x="3859899" y="766693"/>
                    <a:ext cx="284052" cy="20005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s-ES" sz="700" dirty="0">
                        <a:solidFill>
                          <a:schemeClr val="bg1"/>
                        </a:solidFill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75</a:t>
                    </a:r>
                  </a:p>
                </p:txBody>
              </p:sp>
              <p:sp>
                <p:nvSpPr>
                  <p:cNvPr id="2568" name="CuadroTexto 2567">
                    <a:extLst>
                      <a:ext uri="{FF2B5EF4-FFF2-40B4-BE49-F238E27FC236}">
                        <a16:creationId xmlns:a16="http://schemas.microsoft.com/office/drawing/2014/main" id="{292FE5CD-44B9-9B72-C209-7E2E81FABDD3}"/>
                      </a:ext>
                    </a:extLst>
                  </p:cNvPr>
                  <p:cNvSpPr txBox="1"/>
                  <p:nvPr/>
                </p:nvSpPr>
                <p:spPr>
                  <a:xfrm>
                    <a:off x="3859899" y="926902"/>
                    <a:ext cx="284052" cy="20005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s-ES" sz="700" dirty="0">
                        <a:solidFill>
                          <a:schemeClr val="bg1"/>
                        </a:solidFill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50</a:t>
                    </a:r>
                  </a:p>
                </p:txBody>
              </p:sp>
              <p:sp>
                <p:nvSpPr>
                  <p:cNvPr id="2569" name="CuadroTexto 2568">
                    <a:extLst>
                      <a:ext uri="{FF2B5EF4-FFF2-40B4-BE49-F238E27FC236}">
                        <a16:creationId xmlns:a16="http://schemas.microsoft.com/office/drawing/2014/main" id="{84C7EB1B-7D89-7097-0E6C-D538858D6079}"/>
                      </a:ext>
                    </a:extLst>
                  </p:cNvPr>
                  <p:cNvSpPr txBox="1"/>
                  <p:nvPr/>
                </p:nvSpPr>
                <p:spPr>
                  <a:xfrm>
                    <a:off x="3859899" y="1068051"/>
                    <a:ext cx="284052" cy="20005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s-ES" sz="700" dirty="0">
                        <a:solidFill>
                          <a:schemeClr val="bg1"/>
                        </a:solidFill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37</a:t>
                    </a:r>
                  </a:p>
                </p:txBody>
              </p:sp>
            </p:grpSp>
            <p:sp>
              <p:nvSpPr>
                <p:cNvPr id="2566" name="CuadroTexto 2565">
                  <a:extLst>
                    <a:ext uri="{FF2B5EF4-FFF2-40B4-BE49-F238E27FC236}">
                      <a16:creationId xmlns:a16="http://schemas.microsoft.com/office/drawing/2014/main" id="{186620A4-910C-F2F2-E1C8-015FF2EF112A}"/>
                    </a:ext>
                  </a:extLst>
                </p:cNvPr>
                <p:cNvSpPr txBox="1"/>
                <p:nvPr/>
              </p:nvSpPr>
              <p:spPr>
                <a:xfrm>
                  <a:off x="598436" y="561916"/>
                  <a:ext cx="357790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700" dirty="0" err="1">
                      <a:solidFill>
                        <a:schemeClr val="bg1"/>
                      </a:solidFill>
                      <a:latin typeface="Helvetica" panose="020B0604020202020204" pitchFamily="34" charset="0"/>
                      <a:cs typeface="Helvetica" panose="020B0604020202020204" pitchFamily="34" charset="0"/>
                    </a:rPr>
                    <a:t>KDa</a:t>
                  </a:r>
                  <a:endParaRPr lang="es-ES" sz="700" dirty="0">
                    <a:solidFill>
                      <a:schemeClr val="bg1"/>
                    </a:solidFill>
                    <a:latin typeface="Helvetica" panose="020B0604020202020204" pitchFamily="34" charset="0"/>
                    <a:cs typeface="Helvetica" panose="020B0604020202020204" pitchFamily="34" charset="0"/>
                  </a:endParaRPr>
                </a:p>
              </p:txBody>
            </p:sp>
            <p:sp>
              <p:nvSpPr>
                <p:cNvPr id="14" name="Rectángulo 13">
                  <a:extLst>
                    <a:ext uri="{FF2B5EF4-FFF2-40B4-BE49-F238E27FC236}">
                      <a16:creationId xmlns:a16="http://schemas.microsoft.com/office/drawing/2014/main" id="{7DBFF9EA-D012-D862-318A-DD7D3D925823}"/>
                    </a:ext>
                  </a:extLst>
                </p:cNvPr>
                <p:cNvSpPr/>
                <p:nvPr/>
              </p:nvSpPr>
              <p:spPr>
                <a:xfrm>
                  <a:off x="993901" y="1286224"/>
                  <a:ext cx="316800" cy="138256"/>
                </a:xfrm>
                <a:prstGeom prst="rect">
                  <a:avLst/>
                </a:prstGeom>
                <a:noFill/>
                <a:ln w="63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</p:grpSp>
          <p:grpSp>
            <p:nvGrpSpPr>
              <p:cNvPr id="33" name="Grupo 32">
                <a:extLst>
                  <a:ext uri="{FF2B5EF4-FFF2-40B4-BE49-F238E27FC236}">
                    <a16:creationId xmlns:a16="http://schemas.microsoft.com/office/drawing/2014/main" id="{6431D5A6-921E-CAB7-BC16-5708C176AFCC}"/>
                  </a:ext>
                </a:extLst>
              </p:cNvPr>
              <p:cNvGrpSpPr/>
              <p:nvPr/>
            </p:nvGrpSpPr>
            <p:grpSpPr>
              <a:xfrm>
                <a:off x="2313276" y="561916"/>
                <a:ext cx="1686512" cy="1270957"/>
                <a:chOff x="2302918" y="561916"/>
                <a:chExt cx="1686512" cy="1270957"/>
              </a:xfrm>
            </p:grpSpPr>
            <p:pic>
              <p:nvPicPr>
                <p:cNvPr id="8" name="Imagen 7">
                  <a:extLst>
                    <a:ext uri="{FF2B5EF4-FFF2-40B4-BE49-F238E27FC236}">
                      <a16:creationId xmlns:a16="http://schemas.microsoft.com/office/drawing/2014/main" id="{64E66E18-71C5-907C-81E5-161386815DE6}"/>
                    </a:ext>
                  </a:extLst>
                </p:cNvPr>
                <p:cNvPicPr preferRelativeResize="0">
                  <a:picLocks/>
                </p:cNvPicPr>
                <p:nvPr/>
              </p:nvPicPr>
              <p:blipFill rotWithShape="1">
                <a:blip r:embed="rId10">
                  <a:duotone>
                    <a:prstClr val="black"/>
                    <a:schemeClr val="accent3">
                      <a:tint val="45000"/>
                      <a:satMod val="400000"/>
                    </a:schemeClr>
                  </a:duotone>
                  <a:extLst>
                    <a:ext uri="{BEBA8EAE-BF5A-486C-A8C5-ECC9F3942E4B}">
                      <a14:imgProps xmlns:a14="http://schemas.microsoft.com/office/drawing/2010/main">
                        <a14:imgLayer r:embed="rId11">
                          <a14:imgEffect>
                            <a14:brightnessContrast bright="2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5359" t="23892" r="6924" b="19419"/>
                <a:stretch/>
              </p:blipFill>
              <p:spPr>
                <a:xfrm>
                  <a:off x="2375749" y="583651"/>
                  <a:ext cx="1605600" cy="1065600"/>
                </a:xfrm>
                <a:prstGeom prst="rect">
                  <a:avLst/>
                </a:prstGeom>
                <a:ln w="6350">
                  <a:solidFill>
                    <a:schemeClr val="tx1"/>
                  </a:solidFill>
                </a:ln>
              </p:spPr>
            </p:pic>
            <p:sp>
              <p:nvSpPr>
                <p:cNvPr id="59" name="CuadroTexto 58">
                  <a:extLst>
                    <a:ext uri="{FF2B5EF4-FFF2-40B4-BE49-F238E27FC236}">
                      <a16:creationId xmlns:a16="http://schemas.microsoft.com/office/drawing/2014/main" id="{B9C75139-0024-6B72-D461-67EEDFC93BE4}"/>
                    </a:ext>
                  </a:extLst>
                </p:cNvPr>
                <p:cNvSpPr txBox="1"/>
                <p:nvPr/>
              </p:nvSpPr>
              <p:spPr>
                <a:xfrm>
                  <a:off x="2309845" y="1625124"/>
                  <a:ext cx="1679585" cy="20774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ES" sz="750" dirty="0">
                      <a:latin typeface="Helvetica" panose="020B0604020202020204" pitchFamily="34" charset="0"/>
                      <a:cs typeface="Helvetica" panose="020B0604020202020204" pitchFamily="34" charset="0"/>
                    </a:rPr>
                    <a:t>Anti-CRBN in </a:t>
                  </a:r>
                  <a:r>
                    <a:rPr lang="es-ES" sz="750" dirty="0" err="1">
                      <a:latin typeface="Helvetica" panose="020B0604020202020204" pitchFamily="34" charset="0"/>
                      <a:cs typeface="Helvetica" panose="020B0604020202020204" pitchFamily="34" charset="0"/>
                    </a:rPr>
                    <a:t>whole-tissue</a:t>
                  </a:r>
                  <a:r>
                    <a:rPr lang="es-ES" sz="750" dirty="0">
                      <a:latin typeface="Helvetica" panose="020B0604020202020204" pitchFamily="34" charset="0"/>
                      <a:cs typeface="Helvetica" panose="020B0604020202020204" pitchFamily="34" charset="0"/>
                    </a:rPr>
                    <a:t> </a:t>
                  </a:r>
                  <a:r>
                    <a:rPr lang="es-ES" sz="750" dirty="0" err="1">
                      <a:latin typeface="Helvetica" panose="020B0604020202020204" pitchFamily="34" charset="0"/>
                      <a:cs typeface="Helvetica" panose="020B0604020202020204" pitchFamily="34" charset="0"/>
                    </a:rPr>
                    <a:t>lysate</a:t>
                  </a:r>
                  <a:endParaRPr lang="es-ES" sz="750" dirty="0">
                    <a:latin typeface="Helvetica" panose="020B0604020202020204" pitchFamily="34" charset="0"/>
                    <a:cs typeface="Helvetica" panose="020B0604020202020204" pitchFamily="34" charset="0"/>
                  </a:endParaRPr>
                </a:p>
              </p:txBody>
            </p:sp>
            <p:sp>
              <p:nvSpPr>
                <p:cNvPr id="1345" name="CuadroTexto 1344">
                  <a:extLst>
                    <a:ext uri="{FF2B5EF4-FFF2-40B4-BE49-F238E27FC236}">
                      <a16:creationId xmlns:a16="http://schemas.microsoft.com/office/drawing/2014/main" id="{33BB7D3E-4A96-83B0-27EE-2C5165063EFF}"/>
                    </a:ext>
                  </a:extLst>
                </p:cNvPr>
                <p:cNvSpPr txBox="1"/>
                <p:nvPr/>
              </p:nvSpPr>
              <p:spPr>
                <a:xfrm>
                  <a:off x="2302918" y="1034124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700" dirty="0">
                      <a:solidFill>
                        <a:schemeClr val="bg1"/>
                      </a:solidFill>
                      <a:latin typeface="Helvetica" panose="020B0604020202020204" pitchFamily="34" charset="0"/>
                      <a:cs typeface="Helvetica" panose="020B0604020202020204" pitchFamily="34" charset="0"/>
                    </a:rPr>
                    <a:t>75</a:t>
                  </a:r>
                </a:p>
              </p:txBody>
            </p:sp>
            <p:sp>
              <p:nvSpPr>
                <p:cNvPr id="1346" name="CuadroTexto 1345">
                  <a:extLst>
                    <a:ext uri="{FF2B5EF4-FFF2-40B4-BE49-F238E27FC236}">
                      <a16:creationId xmlns:a16="http://schemas.microsoft.com/office/drawing/2014/main" id="{EB666D61-3426-9BD4-2527-F9A50BCF6E2E}"/>
                    </a:ext>
                  </a:extLst>
                </p:cNvPr>
                <p:cNvSpPr txBox="1"/>
                <p:nvPr/>
              </p:nvSpPr>
              <p:spPr>
                <a:xfrm>
                  <a:off x="2302918" y="1179844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700" dirty="0">
                      <a:solidFill>
                        <a:schemeClr val="bg1"/>
                      </a:solidFill>
                      <a:latin typeface="Helvetica" panose="020B0604020202020204" pitchFamily="34" charset="0"/>
                      <a:cs typeface="Helvetica" panose="020B0604020202020204" pitchFamily="34" charset="0"/>
                    </a:rPr>
                    <a:t>50</a:t>
                  </a:r>
                </a:p>
              </p:txBody>
            </p:sp>
            <p:sp>
              <p:nvSpPr>
                <p:cNvPr id="1347" name="CuadroTexto 1346">
                  <a:extLst>
                    <a:ext uri="{FF2B5EF4-FFF2-40B4-BE49-F238E27FC236}">
                      <a16:creationId xmlns:a16="http://schemas.microsoft.com/office/drawing/2014/main" id="{8E720768-85CF-CF5F-3DB1-60B477317DF7}"/>
                    </a:ext>
                  </a:extLst>
                </p:cNvPr>
                <p:cNvSpPr txBox="1"/>
                <p:nvPr/>
              </p:nvSpPr>
              <p:spPr>
                <a:xfrm>
                  <a:off x="2302918" y="1331368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700" dirty="0">
                      <a:solidFill>
                        <a:schemeClr val="bg1"/>
                      </a:solidFill>
                      <a:latin typeface="Helvetica" panose="020B0604020202020204" pitchFamily="34" charset="0"/>
                      <a:cs typeface="Helvetica" panose="020B0604020202020204" pitchFamily="34" charset="0"/>
                    </a:rPr>
                    <a:t>37</a:t>
                  </a:r>
                </a:p>
              </p:txBody>
            </p:sp>
            <p:sp>
              <p:nvSpPr>
                <p:cNvPr id="1344" name="CuadroTexto 1343">
                  <a:extLst>
                    <a:ext uri="{FF2B5EF4-FFF2-40B4-BE49-F238E27FC236}">
                      <a16:creationId xmlns:a16="http://schemas.microsoft.com/office/drawing/2014/main" id="{9FAA1ED7-CAE8-C945-50C4-345A2AF2C0DC}"/>
                    </a:ext>
                  </a:extLst>
                </p:cNvPr>
                <p:cNvSpPr txBox="1"/>
                <p:nvPr/>
              </p:nvSpPr>
              <p:spPr>
                <a:xfrm>
                  <a:off x="2302918" y="561916"/>
                  <a:ext cx="357790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700" dirty="0" err="1">
                      <a:solidFill>
                        <a:schemeClr val="bg1"/>
                      </a:solidFill>
                      <a:latin typeface="Helvetica" panose="020B0604020202020204" pitchFamily="34" charset="0"/>
                      <a:cs typeface="Helvetica" panose="020B0604020202020204" pitchFamily="34" charset="0"/>
                    </a:rPr>
                    <a:t>KDa</a:t>
                  </a:r>
                  <a:endParaRPr lang="es-ES" sz="700" dirty="0">
                    <a:solidFill>
                      <a:schemeClr val="bg1"/>
                    </a:solidFill>
                    <a:latin typeface="Helvetica" panose="020B0604020202020204" pitchFamily="34" charset="0"/>
                    <a:cs typeface="Helvetica" panose="020B0604020202020204" pitchFamily="34" charset="0"/>
                  </a:endParaRPr>
                </a:p>
              </p:txBody>
            </p:sp>
            <p:sp>
              <p:nvSpPr>
                <p:cNvPr id="30" name="Rectángulo 29">
                  <a:extLst>
                    <a:ext uri="{FF2B5EF4-FFF2-40B4-BE49-F238E27FC236}">
                      <a16:creationId xmlns:a16="http://schemas.microsoft.com/office/drawing/2014/main" id="{2ED5C689-31A9-F9A5-9EDF-CD0357126042}"/>
                    </a:ext>
                  </a:extLst>
                </p:cNvPr>
                <p:cNvSpPr/>
                <p:nvPr/>
              </p:nvSpPr>
              <p:spPr>
                <a:xfrm>
                  <a:off x="2710487" y="1202340"/>
                  <a:ext cx="316800" cy="138256"/>
                </a:xfrm>
                <a:prstGeom prst="rect">
                  <a:avLst/>
                </a:prstGeom>
                <a:noFill/>
                <a:ln w="63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</p:grpSp>
          <p:grpSp>
            <p:nvGrpSpPr>
              <p:cNvPr id="32" name="Grupo 31">
                <a:extLst>
                  <a:ext uri="{FF2B5EF4-FFF2-40B4-BE49-F238E27FC236}">
                    <a16:creationId xmlns:a16="http://schemas.microsoft.com/office/drawing/2014/main" id="{6FA6BAA9-963D-6919-0B1B-62D3F5D60E3F}"/>
                  </a:ext>
                </a:extLst>
              </p:cNvPr>
              <p:cNvGrpSpPr/>
              <p:nvPr/>
            </p:nvGrpSpPr>
            <p:grpSpPr>
              <a:xfrm>
                <a:off x="4033559" y="561916"/>
                <a:ext cx="1697356" cy="1270957"/>
                <a:chOff x="4033559" y="561916"/>
                <a:chExt cx="1697356" cy="1270957"/>
              </a:xfrm>
            </p:grpSpPr>
            <p:pic>
              <p:nvPicPr>
                <p:cNvPr id="10" name="Imagen 9">
                  <a:extLst>
                    <a:ext uri="{FF2B5EF4-FFF2-40B4-BE49-F238E27FC236}">
                      <a16:creationId xmlns:a16="http://schemas.microsoft.com/office/drawing/2014/main" id="{DF9C188F-765F-ED43-0627-609303C0CFD7}"/>
                    </a:ext>
                  </a:extLst>
                </p:cNvPr>
                <p:cNvPicPr preferRelativeResize="0">
                  <a:picLocks/>
                </p:cNvPicPr>
                <p:nvPr/>
              </p:nvPicPr>
              <p:blipFill rotWithShape="1">
                <a:blip r:embed="rId6">
                  <a:duotone>
                    <a:prstClr val="black"/>
                    <a:schemeClr val="accent3">
                      <a:tint val="45000"/>
                      <a:satMod val="400000"/>
                    </a:schemeClr>
                  </a:duotone>
                  <a:extLst>
                    <a:ext uri="{BEBA8EAE-BF5A-486C-A8C5-ECC9F3942E4B}">
                      <a14:imgProps xmlns:a14="http://schemas.microsoft.com/office/drawing/2010/main">
                        <a14:imgLayer r:embed="rId7">
                          <a14:imgEffect>
                            <a14:brightnessContrast bright="2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547" t="23318" r="9115" b="20865"/>
                <a:stretch/>
              </p:blipFill>
              <p:spPr>
                <a:xfrm>
                  <a:off x="4119195" y="583651"/>
                  <a:ext cx="1605600" cy="1065600"/>
                </a:xfrm>
                <a:prstGeom prst="rect">
                  <a:avLst/>
                </a:prstGeom>
                <a:ln w="6350">
                  <a:solidFill>
                    <a:schemeClr val="tx1"/>
                  </a:solidFill>
                </a:ln>
              </p:spPr>
            </p:pic>
            <p:sp>
              <p:nvSpPr>
                <p:cNvPr id="2553" name="CuadroTexto 2552">
                  <a:extLst>
                    <a:ext uri="{FF2B5EF4-FFF2-40B4-BE49-F238E27FC236}">
                      <a16:creationId xmlns:a16="http://schemas.microsoft.com/office/drawing/2014/main" id="{75DAD5D6-EE9B-3F86-4DB1-13AFD23F71BE}"/>
                    </a:ext>
                  </a:extLst>
                </p:cNvPr>
                <p:cNvSpPr txBox="1"/>
                <p:nvPr/>
              </p:nvSpPr>
              <p:spPr>
                <a:xfrm>
                  <a:off x="4051330" y="1625124"/>
                  <a:ext cx="1679585" cy="20774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ES" sz="750" dirty="0">
                      <a:latin typeface="Helvetica" panose="020B0604020202020204" pitchFamily="34" charset="0"/>
                      <a:cs typeface="Helvetica" panose="020B0604020202020204" pitchFamily="34" charset="0"/>
                    </a:rPr>
                    <a:t>Anti-</a:t>
                  </a:r>
                  <a:r>
                    <a:rPr lang="es-ES" sz="750" dirty="0" err="1">
                      <a:latin typeface="Helvetica" panose="020B0604020202020204" pitchFamily="34" charset="0"/>
                      <a:cs typeface="Helvetica" panose="020B0604020202020204" pitchFamily="34" charset="0"/>
                    </a:rPr>
                    <a:t>Tubulin</a:t>
                  </a:r>
                  <a:r>
                    <a:rPr lang="es-ES" sz="750" dirty="0">
                      <a:latin typeface="Helvetica" panose="020B0604020202020204" pitchFamily="34" charset="0"/>
                      <a:cs typeface="Helvetica" panose="020B0604020202020204" pitchFamily="34" charset="0"/>
                    </a:rPr>
                    <a:t> in </a:t>
                  </a:r>
                  <a:r>
                    <a:rPr lang="es-ES" sz="750" dirty="0" err="1">
                      <a:latin typeface="Helvetica" panose="020B0604020202020204" pitchFamily="34" charset="0"/>
                      <a:cs typeface="Helvetica" panose="020B0604020202020204" pitchFamily="34" charset="0"/>
                    </a:rPr>
                    <a:t>whole-tissue</a:t>
                  </a:r>
                  <a:r>
                    <a:rPr lang="es-ES" sz="750" dirty="0">
                      <a:latin typeface="Helvetica" panose="020B0604020202020204" pitchFamily="34" charset="0"/>
                      <a:cs typeface="Helvetica" panose="020B0604020202020204" pitchFamily="34" charset="0"/>
                    </a:rPr>
                    <a:t> </a:t>
                  </a:r>
                  <a:r>
                    <a:rPr lang="es-ES" sz="750" dirty="0" err="1">
                      <a:latin typeface="Helvetica" panose="020B0604020202020204" pitchFamily="34" charset="0"/>
                      <a:cs typeface="Helvetica" panose="020B0604020202020204" pitchFamily="34" charset="0"/>
                    </a:rPr>
                    <a:t>lysate</a:t>
                  </a:r>
                  <a:endParaRPr lang="es-ES" sz="750" dirty="0">
                    <a:latin typeface="Helvetica" panose="020B0604020202020204" pitchFamily="34" charset="0"/>
                    <a:cs typeface="Helvetica" panose="020B0604020202020204" pitchFamily="34" charset="0"/>
                  </a:endParaRPr>
                </a:p>
              </p:txBody>
            </p:sp>
            <p:grpSp>
              <p:nvGrpSpPr>
                <p:cNvPr id="2557" name="Grupo 2556">
                  <a:extLst>
                    <a:ext uri="{FF2B5EF4-FFF2-40B4-BE49-F238E27FC236}">
                      <a16:creationId xmlns:a16="http://schemas.microsoft.com/office/drawing/2014/main" id="{85D37F30-EFB2-3857-7DD5-F7FA8A37B3E0}"/>
                    </a:ext>
                  </a:extLst>
                </p:cNvPr>
                <p:cNvGrpSpPr/>
                <p:nvPr/>
              </p:nvGrpSpPr>
              <p:grpSpPr>
                <a:xfrm>
                  <a:off x="4033559" y="1012698"/>
                  <a:ext cx="284052" cy="504265"/>
                  <a:chOff x="3822092" y="875285"/>
                  <a:chExt cx="284052" cy="504265"/>
                </a:xfrm>
              </p:grpSpPr>
              <p:sp>
                <p:nvSpPr>
                  <p:cNvPr id="2554" name="CuadroTexto 2553">
                    <a:extLst>
                      <a:ext uri="{FF2B5EF4-FFF2-40B4-BE49-F238E27FC236}">
                        <a16:creationId xmlns:a16="http://schemas.microsoft.com/office/drawing/2014/main" id="{B0CF2F16-ED7E-E99E-EFF7-B0615AC4E336}"/>
                      </a:ext>
                    </a:extLst>
                  </p:cNvPr>
                  <p:cNvSpPr txBox="1"/>
                  <p:nvPr/>
                </p:nvSpPr>
                <p:spPr>
                  <a:xfrm>
                    <a:off x="3822092" y="875285"/>
                    <a:ext cx="284052" cy="20005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s-ES" sz="700" dirty="0">
                        <a:solidFill>
                          <a:schemeClr val="bg1"/>
                        </a:solidFill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75</a:t>
                    </a:r>
                  </a:p>
                </p:txBody>
              </p:sp>
              <p:sp>
                <p:nvSpPr>
                  <p:cNvPr id="2555" name="CuadroTexto 2554">
                    <a:extLst>
                      <a:ext uri="{FF2B5EF4-FFF2-40B4-BE49-F238E27FC236}">
                        <a16:creationId xmlns:a16="http://schemas.microsoft.com/office/drawing/2014/main" id="{743B99BA-D5E8-8BE3-28D3-1D1C7A4119F3}"/>
                      </a:ext>
                    </a:extLst>
                  </p:cNvPr>
                  <p:cNvSpPr txBox="1"/>
                  <p:nvPr/>
                </p:nvSpPr>
                <p:spPr>
                  <a:xfrm>
                    <a:off x="3822092" y="1053372"/>
                    <a:ext cx="284052" cy="20005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s-ES" sz="700" dirty="0">
                        <a:solidFill>
                          <a:schemeClr val="bg1"/>
                        </a:solidFill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50</a:t>
                    </a:r>
                  </a:p>
                </p:txBody>
              </p:sp>
              <p:sp>
                <p:nvSpPr>
                  <p:cNvPr id="2556" name="CuadroTexto 2555">
                    <a:extLst>
                      <a:ext uri="{FF2B5EF4-FFF2-40B4-BE49-F238E27FC236}">
                        <a16:creationId xmlns:a16="http://schemas.microsoft.com/office/drawing/2014/main" id="{A934634D-990D-C344-A2A4-F1B6656D0C5D}"/>
                      </a:ext>
                    </a:extLst>
                  </p:cNvPr>
                  <p:cNvSpPr txBox="1"/>
                  <p:nvPr/>
                </p:nvSpPr>
                <p:spPr>
                  <a:xfrm>
                    <a:off x="3822092" y="1179495"/>
                    <a:ext cx="284052" cy="20005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s-ES" sz="700" dirty="0">
                        <a:solidFill>
                          <a:schemeClr val="bg1"/>
                        </a:solidFill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37</a:t>
                    </a:r>
                  </a:p>
                </p:txBody>
              </p:sp>
            </p:grpSp>
            <p:sp>
              <p:nvSpPr>
                <p:cNvPr id="2562" name="CuadroTexto 2561">
                  <a:extLst>
                    <a:ext uri="{FF2B5EF4-FFF2-40B4-BE49-F238E27FC236}">
                      <a16:creationId xmlns:a16="http://schemas.microsoft.com/office/drawing/2014/main" id="{964DE709-22DD-7CB7-AB8A-93AA6455A50E}"/>
                    </a:ext>
                  </a:extLst>
                </p:cNvPr>
                <p:cNvSpPr txBox="1"/>
                <p:nvPr/>
              </p:nvSpPr>
              <p:spPr>
                <a:xfrm>
                  <a:off x="4033559" y="561916"/>
                  <a:ext cx="357790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700" dirty="0" err="1">
                      <a:solidFill>
                        <a:schemeClr val="bg1"/>
                      </a:solidFill>
                      <a:latin typeface="Helvetica" panose="020B0604020202020204" pitchFamily="34" charset="0"/>
                      <a:cs typeface="Helvetica" panose="020B0604020202020204" pitchFamily="34" charset="0"/>
                    </a:rPr>
                    <a:t>KDa</a:t>
                  </a:r>
                  <a:endParaRPr lang="es-ES" sz="700" dirty="0">
                    <a:solidFill>
                      <a:schemeClr val="bg1"/>
                    </a:solidFill>
                    <a:latin typeface="Helvetica" panose="020B0604020202020204" pitchFamily="34" charset="0"/>
                    <a:cs typeface="Helvetica" panose="020B0604020202020204" pitchFamily="34" charset="0"/>
                  </a:endParaRPr>
                </a:p>
              </p:txBody>
            </p:sp>
            <p:sp>
              <p:nvSpPr>
                <p:cNvPr id="31" name="Rectángulo 30">
                  <a:extLst>
                    <a:ext uri="{FF2B5EF4-FFF2-40B4-BE49-F238E27FC236}">
                      <a16:creationId xmlns:a16="http://schemas.microsoft.com/office/drawing/2014/main" id="{A7AD9A20-A571-0F55-6C00-5923BB20D8D8}"/>
                    </a:ext>
                  </a:extLst>
                </p:cNvPr>
                <p:cNvSpPr/>
                <p:nvPr/>
              </p:nvSpPr>
              <p:spPr>
                <a:xfrm>
                  <a:off x="4414904" y="1230865"/>
                  <a:ext cx="318380" cy="138256"/>
                </a:xfrm>
                <a:prstGeom prst="rect">
                  <a:avLst/>
                </a:prstGeom>
                <a:noFill/>
                <a:ln w="63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</p:grpSp>
        </p:grpSp>
        <p:sp>
          <p:nvSpPr>
            <p:cNvPr id="61" name="CuadroTexto 60">
              <a:extLst>
                <a:ext uri="{FF2B5EF4-FFF2-40B4-BE49-F238E27FC236}">
                  <a16:creationId xmlns:a16="http://schemas.microsoft.com/office/drawing/2014/main" id="{0D723F11-08EA-5340-72B8-DE070C46BCD2}"/>
                </a:ext>
              </a:extLst>
            </p:cNvPr>
            <p:cNvSpPr txBox="1"/>
            <p:nvPr/>
          </p:nvSpPr>
          <p:spPr>
            <a:xfrm>
              <a:off x="642346" y="3051018"/>
              <a:ext cx="1605599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750" dirty="0">
                  <a:latin typeface="Helvetica" panose="020B0604020202020204" pitchFamily="34" charset="0"/>
                  <a:cs typeface="Helvetica" panose="020B0604020202020204" pitchFamily="34" charset="0"/>
                </a:rPr>
                <a:t>Anti-CB</a:t>
              </a:r>
              <a:r>
                <a:rPr lang="es-ES" sz="750" baseline="-25000" dirty="0">
                  <a:latin typeface="Helvetica" panose="020B0604020202020204" pitchFamily="34" charset="0"/>
                  <a:cs typeface="Helvetica" panose="020B0604020202020204" pitchFamily="34" charset="0"/>
                </a:rPr>
                <a:t>1</a:t>
              </a:r>
              <a:r>
                <a:rPr lang="es-ES" sz="750" dirty="0">
                  <a:latin typeface="Helvetica" panose="020B0604020202020204" pitchFamily="34" charset="0"/>
                  <a:cs typeface="Helvetica" panose="020B0604020202020204" pitchFamily="34" charset="0"/>
                </a:rPr>
                <a:t>R in </a:t>
              </a:r>
              <a:r>
                <a:rPr lang="es-ES" sz="7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immunoprecipitation</a:t>
              </a:r>
              <a:r>
                <a:rPr lang="es-ES" sz="750" dirty="0">
                  <a:latin typeface="Helvetica" panose="020B0604020202020204" pitchFamily="34" charset="0"/>
                  <a:cs typeface="Helvetica" panose="020B0604020202020204" pitchFamily="34" charset="0"/>
                </a:rPr>
                <a:t> </a:t>
              </a:r>
              <a:r>
                <a:rPr lang="es-ES" sz="7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eluates</a:t>
              </a:r>
              <a:endParaRPr lang="es-ES" sz="75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grpSp>
          <p:nvGrpSpPr>
            <p:cNvPr id="62" name="Grupo 61">
              <a:extLst>
                <a:ext uri="{FF2B5EF4-FFF2-40B4-BE49-F238E27FC236}">
                  <a16:creationId xmlns:a16="http://schemas.microsoft.com/office/drawing/2014/main" id="{75691515-C9F1-6F83-F152-5815131134F0}"/>
                </a:ext>
              </a:extLst>
            </p:cNvPr>
            <p:cNvGrpSpPr/>
            <p:nvPr/>
          </p:nvGrpSpPr>
          <p:grpSpPr>
            <a:xfrm>
              <a:off x="598436" y="2539082"/>
              <a:ext cx="284052" cy="501413"/>
              <a:chOff x="3859899" y="766693"/>
              <a:chExt cx="284052" cy="501413"/>
            </a:xfrm>
          </p:grpSpPr>
          <p:sp>
            <p:nvSpPr>
              <p:cNvPr id="1349" name="CuadroTexto 1348">
                <a:extLst>
                  <a:ext uri="{FF2B5EF4-FFF2-40B4-BE49-F238E27FC236}">
                    <a16:creationId xmlns:a16="http://schemas.microsoft.com/office/drawing/2014/main" id="{7D7D28DA-365E-480F-AC03-CDA3BD6EA02C}"/>
                  </a:ext>
                </a:extLst>
              </p:cNvPr>
              <p:cNvSpPr txBox="1"/>
              <p:nvPr/>
            </p:nvSpPr>
            <p:spPr>
              <a:xfrm>
                <a:off x="3859899" y="766693"/>
                <a:ext cx="284052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700" dirty="0">
                    <a:solidFill>
                      <a:schemeClr val="bg1"/>
                    </a:solidFill>
                    <a:latin typeface="Helvetica" panose="020B0604020202020204" pitchFamily="34" charset="0"/>
                    <a:cs typeface="Helvetica" panose="020B0604020202020204" pitchFamily="34" charset="0"/>
                  </a:rPr>
                  <a:t>75</a:t>
                </a:r>
              </a:p>
            </p:txBody>
          </p:sp>
          <p:sp>
            <p:nvSpPr>
              <p:cNvPr id="1350" name="CuadroTexto 1349">
                <a:extLst>
                  <a:ext uri="{FF2B5EF4-FFF2-40B4-BE49-F238E27FC236}">
                    <a16:creationId xmlns:a16="http://schemas.microsoft.com/office/drawing/2014/main" id="{91B2CFC4-6173-460D-56D1-A1AB08FC6F41}"/>
                  </a:ext>
                </a:extLst>
              </p:cNvPr>
              <p:cNvSpPr txBox="1"/>
              <p:nvPr/>
            </p:nvSpPr>
            <p:spPr>
              <a:xfrm>
                <a:off x="3859899" y="926902"/>
                <a:ext cx="284052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700" dirty="0">
                    <a:solidFill>
                      <a:schemeClr val="bg1"/>
                    </a:solidFill>
                    <a:latin typeface="Helvetica" panose="020B0604020202020204" pitchFamily="34" charset="0"/>
                    <a:cs typeface="Helvetica" panose="020B0604020202020204" pitchFamily="34" charset="0"/>
                  </a:rPr>
                  <a:t>50</a:t>
                </a:r>
              </a:p>
            </p:txBody>
          </p:sp>
          <p:sp>
            <p:nvSpPr>
              <p:cNvPr id="1351" name="CuadroTexto 1350">
                <a:extLst>
                  <a:ext uri="{FF2B5EF4-FFF2-40B4-BE49-F238E27FC236}">
                    <a16:creationId xmlns:a16="http://schemas.microsoft.com/office/drawing/2014/main" id="{FF011E9A-3A33-D9DD-A328-CCFD4C2C3ACE}"/>
                  </a:ext>
                </a:extLst>
              </p:cNvPr>
              <p:cNvSpPr txBox="1"/>
              <p:nvPr/>
            </p:nvSpPr>
            <p:spPr>
              <a:xfrm>
                <a:off x="3859899" y="1068051"/>
                <a:ext cx="284052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700" dirty="0">
                    <a:solidFill>
                      <a:schemeClr val="bg1"/>
                    </a:solidFill>
                    <a:latin typeface="Helvetica" panose="020B0604020202020204" pitchFamily="34" charset="0"/>
                    <a:cs typeface="Helvetica" panose="020B0604020202020204" pitchFamily="34" charset="0"/>
                  </a:rPr>
                  <a:t>37</a:t>
                </a:r>
              </a:p>
            </p:txBody>
          </p:sp>
        </p:grpSp>
        <p:sp>
          <p:nvSpPr>
            <p:cNvPr id="63" name="CuadroTexto 62">
              <a:extLst>
                <a:ext uri="{FF2B5EF4-FFF2-40B4-BE49-F238E27FC236}">
                  <a16:creationId xmlns:a16="http://schemas.microsoft.com/office/drawing/2014/main" id="{1320DED5-F7EC-A248-31D8-AEAA5853531E}"/>
                </a:ext>
              </a:extLst>
            </p:cNvPr>
            <p:cNvSpPr txBox="1"/>
            <p:nvPr/>
          </p:nvSpPr>
          <p:spPr>
            <a:xfrm>
              <a:off x="598436" y="1987810"/>
              <a:ext cx="357790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700" dirty="0" err="1">
                  <a:solidFill>
                    <a:schemeClr val="bg1"/>
                  </a:solidFill>
                  <a:latin typeface="Helvetica" panose="020B0604020202020204" pitchFamily="34" charset="0"/>
                  <a:cs typeface="Helvetica" panose="020B0604020202020204" pitchFamily="34" charset="0"/>
                </a:rPr>
                <a:t>KDa</a:t>
              </a:r>
              <a:endParaRPr lang="es-ES" sz="700" dirty="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1348" name="Rectángulo 1347">
              <a:extLst>
                <a:ext uri="{FF2B5EF4-FFF2-40B4-BE49-F238E27FC236}">
                  <a16:creationId xmlns:a16="http://schemas.microsoft.com/office/drawing/2014/main" id="{41C6C171-C836-3C76-DCC4-BC50F3EAFB19}"/>
                </a:ext>
              </a:extLst>
            </p:cNvPr>
            <p:cNvSpPr/>
            <p:nvPr/>
          </p:nvSpPr>
          <p:spPr>
            <a:xfrm>
              <a:off x="1358446" y="2730994"/>
              <a:ext cx="722498" cy="138256"/>
            </a:xfrm>
            <a:prstGeom prst="rect">
              <a:avLst/>
            </a:prstGeom>
            <a:noFill/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53" name="CuadroTexto 52">
              <a:extLst>
                <a:ext uri="{FF2B5EF4-FFF2-40B4-BE49-F238E27FC236}">
                  <a16:creationId xmlns:a16="http://schemas.microsoft.com/office/drawing/2014/main" id="{B0F6211B-892A-B429-9CDE-FF40A5975721}"/>
                </a:ext>
              </a:extLst>
            </p:cNvPr>
            <p:cNvSpPr txBox="1"/>
            <p:nvPr/>
          </p:nvSpPr>
          <p:spPr>
            <a:xfrm>
              <a:off x="2320203" y="3051018"/>
              <a:ext cx="1679585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750" dirty="0">
                  <a:latin typeface="Helvetica" panose="020B0604020202020204" pitchFamily="34" charset="0"/>
                  <a:cs typeface="Helvetica" panose="020B0604020202020204" pitchFamily="34" charset="0"/>
                </a:rPr>
                <a:t>Anti-CRBN in </a:t>
              </a:r>
              <a:r>
                <a:rPr lang="es-ES" sz="7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immunoprecipitation</a:t>
              </a:r>
              <a:r>
                <a:rPr lang="es-ES" sz="750" dirty="0">
                  <a:latin typeface="Helvetica" panose="020B0604020202020204" pitchFamily="34" charset="0"/>
                  <a:cs typeface="Helvetica" panose="020B0604020202020204" pitchFamily="34" charset="0"/>
                </a:rPr>
                <a:t> </a:t>
              </a:r>
              <a:r>
                <a:rPr lang="es-ES" sz="7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eluates</a:t>
              </a:r>
              <a:endParaRPr lang="es-ES" sz="75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54" name="CuadroTexto 53">
              <a:extLst>
                <a:ext uri="{FF2B5EF4-FFF2-40B4-BE49-F238E27FC236}">
                  <a16:creationId xmlns:a16="http://schemas.microsoft.com/office/drawing/2014/main" id="{C72FF0C9-A331-6667-948A-6147BA299049}"/>
                </a:ext>
              </a:extLst>
            </p:cNvPr>
            <p:cNvSpPr txBox="1"/>
            <p:nvPr/>
          </p:nvSpPr>
          <p:spPr>
            <a:xfrm>
              <a:off x="2313276" y="2460018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700" dirty="0">
                  <a:solidFill>
                    <a:schemeClr val="bg1"/>
                  </a:solidFill>
                  <a:latin typeface="Helvetica" panose="020B0604020202020204" pitchFamily="34" charset="0"/>
                  <a:cs typeface="Helvetica" panose="020B0604020202020204" pitchFamily="34" charset="0"/>
                </a:rPr>
                <a:t>75</a:t>
              </a:r>
            </a:p>
          </p:txBody>
        </p:sp>
        <p:sp>
          <p:nvSpPr>
            <p:cNvPr id="55" name="CuadroTexto 54">
              <a:extLst>
                <a:ext uri="{FF2B5EF4-FFF2-40B4-BE49-F238E27FC236}">
                  <a16:creationId xmlns:a16="http://schemas.microsoft.com/office/drawing/2014/main" id="{66D15814-2294-2318-EAB3-EFB7849A0F6E}"/>
                </a:ext>
              </a:extLst>
            </p:cNvPr>
            <p:cNvSpPr txBox="1"/>
            <p:nvPr/>
          </p:nvSpPr>
          <p:spPr>
            <a:xfrm>
              <a:off x="2313276" y="2605738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700" dirty="0">
                  <a:solidFill>
                    <a:schemeClr val="bg1"/>
                  </a:solidFill>
                  <a:latin typeface="Helvetica" panose="020B0604020202020204" pitchFamily="34" charset="0"/>
                  <a:cs typeface="Helvetica" panose="020B0604020202020204" pitchFamily="34" charset="0"/>
                </a:rPr>
                <a:t>50</a:t>
              </a:r>
            </a:p>
          </p:txBody>
        </p:sp>
        <p:sp>
          <p:nvSpPr>
            <p:cNvPr id="56" name="CuadroTexto 55">
              <a:extLst>
                <a:ext uri="{FF2B5EF4-FFF2-40B4-BE49-F238E27FC236}">
                  <a16:creationId xmlns:a16="http://schemas.microsoft.com/office/drawing/2014/main" id="{D6AF7440-7902-7816-8305-A62F986FCF06}"/>
                </a:ext>
              </a:extLst>
            </p:cNvPr>
            <p:cNvSpPr txBox="1"/>
            <p:nvPr/>
          </p:nvSpPr>
          <p:spPr>
            <a:xfrm>
              <a:off x="2313276" y="2757262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700" dirty="0">
                  <a:solidFill>
                    <a:schemeClr val="bg1"/>
                  </a:solidFill>
                  <a:latin typeface="Helvetica" panose="020B0604020202020204" pitchFamily="34" charset="0"/>
                  <a:cs typeface="Helvetica" panose="020B0604020202020204" pitchFamily="34" charset="0"/>
                </a:rPr>
                <a:t>37</a:t>
              </a:r>
            </a:p>
          </p:txBody>
        </p:sp>
        <p:sp>
          <p:nvSpPr>
            <p:cNvPr id="57" name="CuadroTexto 56">
              <a:extLst>
                <a:ext uri="{FF2B5EF4-FFF2-40B4-BE49-F238E27FC236}">
                  <a16:creationId xmlns:a16="http://schemas.microsoft.com/office/drawing/2014/main" id="{4E064394-6B12-9746-8077-0F45E75D78DF}"/>
                </a:ext>
              </a:extLst>
            </p:cNvPr>
            <p:cNvSpPr txBox="1"/>
            <p:nvPr/>
          </p:nvSpPr>
          <p:spPr>
            <a:xfrm>
              <a:off x="2313276" y="1987810"/>
              <a:ext cx="357790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700" dirty="0" err="1">
                  <a:solidFill>
                    <a:schemeClr val="bg1"/>
                  </a:solidFill>
                  <a:latin typeface="Helvetica" panose="020B0604020202020204" pitchFamily="34" charset="0"/>
                  <a:cs typeface="Helvetica" panose="020B0604020202020204" pitchFamily="34" charset="0"/>
                </a:rPr>
                <a:t>KDa</a:t>
              </a:r>
              <a:endParaRPr lang="es-ES" sz="700" dirty="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41" name="CuadroTexto 40">
              <a:extLst>
                <a:ext uri="{FF2B5EF4-FFF2-40B4-BE49-F238E27FC236}">
                  <a16:creationId xmlns:a16="http://schemas.microsoft.com/office/drawing/2014/main" id="{814A4BEC-EAAF-DEEF-27D4-E32D5989F3D1}"/>
                </a:ext>
              </a:extLst>
            </p:cNvPr>
            <p:cNvSpPr txBox="1"/>
            <p:nvPr/>
          </p:nvSpPr>
          <p:spPr>
            <a:xfrm>
              <a:off x="4051330" y="3051018"/>
              <a:ext cx="1679585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750" dirty="0">
                  <a:latin typeface="Helvetica" panose="020B0604020202020204" pitchFamily="34" charset="0"/>
                  <a:cs typeface="Helvetica" panose="020B0604020202020204" pitchFamily="34" charset="0"/>
                </a:rPr>
                <a:t>Anti-</a:t>
              </a:r>
              <a:r>
                <a:rPr lang="es-ES" sz="7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Tubulin</a:t>
              </a:r>
              <a:r>
                <a:rPr lang="es-ES" sz="750" dirty="0">
                  <a:latin typeface="Helvetica" panose="020B0604020202020204" pitchFamily="34" charset="0"/>
                  <a:cs typeface="Helvetica" panose="020B0604020202020204" pitchFamily="34" charset="0"/>
                </a:rPr>
                <a:t> in </a:t>
              </a:r>
              <a:r>
                <a:rPr lang="es-ES" sz="7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immunoprecipitation</a:t>
              </a:r>
              <a:r>
                <a:rPr lang="es-ES" sz="750" dirty="0">
                  <a:latin typeface="Helvetica" panose="020B0604020202020204" pitchFamily="34" charset="0"/>
                  <a:cs typeface="Helvetica" panose="020B0604020202020204" pitchFamily="34" charset="0"/>
                </a:rPr>
                <a:t> </a:t>
              </a:r>
              <a:r>
                <a:rPr lang="es-ES" sz="7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eluates</a:t>
              </a:r>
              <a:endParaRPr lang="es-ES" sz="75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grpSp>
          <p:nvGrpSpPr>
            <p:cNvPr id="42" name="Grupo 41">
              <a:extLst>
                <a:ext uri="{FF2B5EF4-FFF2-40B4-BE49-F238E27FC236}">
                  <a16:creationId xmlns:a16="http://schemas.microsoft.com/office/drawing/2014/main" id="{B2354D78-F883-F48E-F3CB-E7A6D4E00A29}"/>
                </a:ext>
              </a:extLst>
            </p:cNvPr>
            <p:cNvGrpSpPr/>
            <p:nvPr/>
          </p:nvGrpSpPr>
          <p:grpSpPr>
            <a:xfrm>
              <a:off x="4033559" y="2438592"/>
              <a:ext cx="284052" cy="504265"/>
              <a:chOff x="3822092" y="875285"/>
              <a:chExt cx="284052" cy="504265"/>
            </a:xfrm>
          </p:grpSpPr>
          <p:sp>
            <p:nvSpPr>
              <p:cNvPr id="49" name="CuadroTexto 48">
                <a:extLst>
                  <a:ext uri="{FF2B5EF4-FFF2-40B4-BE49-F238E27FC236}">
                    <a16:creationId xmlns:a16="http://schemas.microsoft.com/office/drawing/2014/main" id="{95D77BA5-6D71-5684-BDE3-76A49F8D7474}"/>
                  </a:ext>
                </a:extLst>
              </p:cNvPr>
              <p:cNvSpPr txBox="1"/>
              <p:nvPr/>
            </p:nvSpPr>
            <p:spPr>
              <a:xfrm>
                <a:off x="3822092" y="875285"/>
                <a:ext cx="284052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700" dirty="0">
                    <a:solidFill>
                      <a:schemeClr val="bg1"/>
                    </a:solidFill>
                    <a:latin typeface="Helvetica" panose="020B0604020202020204" pitchFamily="34" charset="0"/>
                    <a:cs typeface="Helvetica" panose="020B0604020202020204" pitchFamily="34" charset="0"/>
                  </a:rPr>
                  <a:t>75</a:t>
                </a:r>
              </a:p>
            </p:txBody>
          </p:sp>
          <p:sp>
            <p:nvSpPr>
              <p:cNvPr id="50" name="CuadroTexto 49">
                <a:extLst>
                  <a:ext uri="{FF2B5EF4-FFF2-40B4-BE49-F238E27FC236}">
                    <a16:creationId xmlns:a16="http://schemas.microsoft.com/office/drawing/2014/main" id="{B87F8D77-B1E0-BF53-5CF5-DE4DAC29A456}"/>
                  </a:ext>
                </a:extLst>
              </p:cNvPr>
              <p:cNvSpPr txBox="1"/>
              <p:nvPr/>
            </p:nvSpPr>
            <p:spPr>
              <a:xfrm>
                <a:off x="3822092" y="1053372"/>
                <a:ext cx="284052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700" dirty="0">
                    <a:solidFill>
                      <a:schemeClr val="bg1"/>
                    </a:solidFill>
                    <a:latin typeface="Helvetica" panose="020B0604020202020204" pitchFamily="34" charset="0"/>
                    <a:cs typeface="Helvetica" panose="020B0604020202020204" pitchFamily="34" charset="0"/>
                  </a:rPr>
                  <a:t>50</a:t>
                </a:r>
              </a:p>
            </p:txBody>
          </p:sp>
          <p:sp>
            <p:nvSpPr>
              <p:cNvPr id="51" name="CuadroTexto 50">
                <a:extLst>
                  <a:ext uri="{FF2B5EF4-FFF2-40B4-BE49-F238E27FC236}">
                    <a16:creationId xmlns:a16="http://schemas.microsoft.com/office/drawing/2014/main" id="{88B60A81-F0BA-8A20-A272-3E6D4F36BE9B}"/>
                  </a:ext>
                </a:extLst>
              </p:cNvPr>
              <p:cNvSpPr txBox="1"/>
              <p:nvPr/>
            </p:nvSpPr>
            <p:spPr>
              <a:xfrm>
                <a:off x="3822092" y="1179495"/>
                <a:ext cx="284052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700" dirty="0">
                    <a:solidFill>
                      <a:schemeClr val="bg1"/>
                    </a:solidFill>
                    <a:latin typeface="Helvetica" panose="020B0604020202020204" pitchFamily="34" charset="0"/>
                    <a:cs typeface="Helvetica" panose="020B0604020202020204" pitchFamily="34" charset="0"/>
                  </a:rPr>
                  <a:t>37</a:t>
                </a:r>
              </a:p>
            </p:txBody>
          </p:sp>
        </p:grpSp>
        <p:sp>
          <p:nvSpPr>
            <p:cNvPr id="43" name="CuadroTexto 42">
              <a:extLst>
                <a:ext uri="{FF2B5EF4-FFF2-40B4-BE49-F238E27FC236}">
                  <a16:creationId xmlns:a16="http://schemas.microsoft.com/office/drawing/2014/main" id="{CBEB8512-3AA9-51DA-C06E-9B6F17CEC3C5}"/>
                </a:ext>
              </a:extLst>
            </p:cNvPr>
            <p:cNvSpPr txBox="1"/>
            <p:nvPr/>
          </p:nvSpPr>
          <p:spPr>
            <a:xfrm>
              <a:off x="4033559" y="1987810"/>
              <a:ext cx="357790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700" dirty="0" err="1">
                  <a:solidFill>
                    <a:schemeClr val="bg1"/>
                  </a:solidFill>
                  <a:latin typeface="Helvetica" panose="020B0604020202020204" pitchFamily="34" charset="0"/>
                  <a:cs typeface="Helvetica" panose="020B0604020202020204" pitchFamily="34" charset="0"/>
                </a:rPr>
                <a:t>KDa</a:t>
              </a:r>
              <a:endParaRPr lang="es-ES" sz="700" dirty="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1352" name="Rectángulo 1351">
              <a:extLst>
                <a:ext uri="{FF2B5EF4-FFF2-40B4-BE49-F238E27FC236}">
                  <a16:creationId xmlns:a16="http://schemas.microsoft.com/office/drawing/2014/main" id="{A7EAA0B8-AE3B-7636-064D-E8B239BE9515}"/>
                </a:ext>
              </a:extLst>
            </p:cNvPr>
            <p:cNvSpPr/>
            <p:nvPr/>
          </p:nvSpPr>
          <p:spPr>
            <a:xfrm>
              <a:off x="2946653" y="2612567"/>
              <a:ext cx="722498" cy="138256"/>
            </a:xfrm>
            <a:prstGeom prst="rect">
              <a:avLst/>
            </a:prstGeom>
            <a:noFill/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1353" name="Rectángulo 1352">
              <a:extLst>
                <a:ext uri="{FF2B5EF4-FFF2-40B4-BE49-F238E27FC236}">
                  <a16:creationId xmlns:a16="http://schemas.microsoft.com/office/drawing/2014/main" id="{7FCBDEE8-E82E-BDCC-65E4-1482ACB309C4}"/>
                </a:ext>
              </a:extLst>
            </p:cNvPr>
            <p:cNvSpPr/>
            <p:nvPr/>
          </p:nvSpPr>
          <p:spPr>
            <a:xfrm>
              <a:off x="4828813" y="2661253"/>
              <a:ext cx="722498" cy="138256"/>
            </a:xfrm>
            <a:prstGeom prst="rect">
              <a:avLst/>
            </a:prstGeom>
            <a:noFill/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</p:grpSp>
    </p:spTree>
    <p:extLst>
      <p:ext uri="{BB962C8B-B14F-4D97-AF65-F5344CB8AC3E}">
        <p14:creationId xmlns:p14="http://schemas.microsoft.com/office/powerpoint/2010/main" val="200487395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136</TotalTime>
  <Words>53</Words>
  <Application>Microsoft Office PowerPoint</Application>
  <PresentationFormat>A4 (210 x 297 mm)</PresentationFormat>
  <Paragraphs>31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Helvetica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CARLOS COSTAS INSUA</dc:creator>
  <cp:lastModifiedBy>MANUEL GUZMAN PASTOR</cp:lastModifiedBy>
  <cp:revision>11</cp:revision>
  <dcterms:created xsi:type="dcterms:W3CDTF">2023-12-26T11:36:59Z</dcterms:created>
  <dcterms:modified xsi:type="dcterms:W3CDTF">2024-02-26T10:35:42Z</dcterms:modified>
</cp:coreProperties>
</file>