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4212" y="1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LOS COSTAS INSUA" userId="e10c8832-4d3d-4782-833a-236983bbf7b2" providerId="ADAL" clId="{0E6424AF-DE7B-4117-AE36-E218489DA81C}"/>
    <pc:docChg chg="modSld">
      <pc:chgData name="CARLOS COSTAS INSUA" userId="e10c8832-4d3d-4782-833a-236983bbf7b2" providerId="ADAL" clId="{0E6424AF-DE7B-4117-AE36-E218489DA81C}" dt="2024-01-20T19:16:36.181" v="1" actId="20577"/>
      <pc:docMkLst>
        <pc:docMk/>
      </pc:docMkLst>
      <pc:sldChg chg="modSp mod">
        <pc:chgData name="CARLOS COSTAS INSUA" userId="e10c8832-4d3d-4782-833a-236983bbf7b2" providerId="ADAL" clId="{0E6424AF-DE7B-4117-AE36-E218489DA81C}" dt="2024-01-20T19:16:36.181" v="1" actId="20577"/>
        <pc:sldMkLst>
          <pc:docMk/>
          <pc:sldMk cId="2004873951" sldId="256"/>
        </pc:sldMkLst>
        <pc:spChg chg="mod">
          <ac:chgData name="CARLOS COSTAS INSUA" userId="e10c8832-4d3d-4782-833a-236983bbf7b2" providerId="ADAL" clId="{0E6424AF-DE7B-4117-AE36-E218489DA81C}" dt="2024-01-20T19:16:36.181" v="1" actId="20577"/>
          <ac:spMkLst>
            <pc:docMk/>
            <pc:sldMk cId="2004873951" sldId="256"/>
            <ac:spMk id="1754" creationId="{05907BE4-EAE5-6026-200F-8E7E984B2864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4391C-F6EB-4BCE-9786-F4462FAC482E}" type="datetimeFigureOut">
              <a:rPr lang="es-ES" smtClean="0"/>
              <a:t>26/02/2024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04886-2250-4BF2-AFD5-39FD1A0C429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936316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4391C-F6EB-4BCE-9786-F4462FAC482E}" type="datetimeFigureOut">
              <a:rPr lang="es-ES" smtClean="0"/>
              <a:t>26/02/2024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04886-2250-4BF2-AFD5-39FD1A0C429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978489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4391C-F6EB-4BCE-9786-F4462FAC482E}" type="datetimeFigureOut">
              <a:rPr lang="es-ES" smtClean="0"/>
              <a:t>26/02/2024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04886-2250-4BF2-AFD5-39FD1A0C429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082748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4391C-F6EB-4BCE-9786-F4462FAC482E}" type="datetimeFigureOut">
              <a:rPr lang="es-ES" smtClean="0"/>
              <a:t>26/02/2024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04886-2250-4BF2-AFD5-39FD1A0C429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917597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4391C-F6EB-4BCE-9786-F4462FAC482E}" type="datetimeFigureOut">
              <a:rPr lang="es-ES" smtClean="0"/>
              <a:t>26/02/2024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04886-2250-4BF2-AFD5-39FD1A0C429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134553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4391C-F6EB-4BCE-9786-F4462FAC482E}" type="datetimeFigureOut">
              <a:rPr lang="es-ES" smtClean="0"/>
              <a:t>26/02/2024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04886-2250-4BF2-AFD5-39FD1A0C429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165739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4391C-F6EB-4BCE-9786-F4462FAC482E}" type="datetimeFigureOut">
              <a:rPr lang="es-ES" smtClean="0"/>
              <a:t>26/02/2024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04886-2250-4BF2-AFD5-39FD1A0C429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470652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4391C-F6EB-4BCE-9786-F4462FAC482E}" type="datetimeFigureOut">
              <a:rPr lang="es-ES" smtClean="0"/>
              <a:t>26/02/2024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04886-2250-4BF2-AFD5-39FD1A0C429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047536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4391C-F6EB-4BCE-9786-F4462FAC482E}" type="datetimeFigureOut">
              <a:rPr lang="es-ES" smtClean="0"/>
              <a:t>26/02/2024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04886-2250-4BF2-AFD5-39FD1A0C429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663915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4391C-F6EB-4BCE-9786-F4462FAC482E}" type="datetimeFigureOut">
              <a:rPr lang="es-ES" smtClean="0"/>
              <a:t>26/02/2024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04886-2250-4BF2-AFD5-39FD1A0C429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118848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4391C-F6EB-4BCE-9786-F4462FAC482E}" type="datetimeFigureOut">
              <a:rPr lang="es-ES" smtClean="0"/>
              <a:t>26/02/2024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04886-2250-4BF2-AFD5-39FD1A0C429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048144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4391C-F6EB-4BCE-9786-F4462FAC482E}" type="datetimeFigureOut">
              <a:rPr lang="es-ES" smtClean="0"/>
              <a:t>26/02/2024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604886-2250-4BF2-AFD5-39FD1A0C429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93404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g"/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10" Type="http://schemas.microsoft.com/office/2007/relationships/hdphoto" Target="../media/hdphoto4.wdp"/><Relationship Id="rId4" Type="http://schemas.openxmlformats.org/officeDocument/2006/relationships/image" Target="../media/image2.png"/><Relationship Id="rId9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1">
            <a:extLst>
              <a:ext uri="{FF2B5EF4-FFF2-40B4-BE49-F238E27FC236}">
                <a16:creationId xmlns:a16="http://schemas.microsoft.com/office/drawing/2014/main" id="{3DCFD425-13D8-DF2B-004C-4CF3BA899914}"/>
              </a:ext>
            </a:extLst>
          </p:cNvPr>
          <p:cNvGrpSpPr/>
          <p:nvPr/>
        </p:nvGrpSpPr>
        <p:grpSpPr>
          <a:xfrm>
            <a:off x="352655" y="164592"/>
            <a:ext cx="6505345" cy="3229090"/>
            <a:chOff x="352655" y="164592"/>
            <a:chExt cx="6505345" cy="3229090"/>
          </a:xfrm>
        </p:grpSpPr>
        <p:pic>
          <p:nvPicPr>
            <p:cNvPr id="3" name="Imagen 2" descr="Imagen que contiene interior, sucio, pequeño, lavabo&#10;&#10;Descripción generada automáticamente">
              <a:extLst>
                <a:ext uri="{FF2B5EF4-FFF2-40B4-BE49-F238E27FC236}">
                  <a16:creationId xmlns:a16="http://schemas.microsoft.com/office/drawing/2014/main" id="{8BEE383A-7FE2-8C8E-3B29-1E9F860545EA}"/>
                </a:ext>
              </a:extLst>
            </p:cNvPr>
            <p:cNvPicPr preferRelativeResize="0">
              <a:picLocks/>
            </p:cNvPicPr>
            <p:nvPr/>
          </p:nvPicPr>
          <p:blipFill rotWithShape="1">
            <a:blip r:embed="rId2">
              <a:grayscl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402" t="21724" r="26543" b="26143"/>
            <a:stretch/>
          </p:blipFill>
          <p:spPr>
            <a:xfrm>
              <a:off x="2354370" y="2165251"/>
              <a:ext cx="895015" cy="1047600"/>
            </a:xfrm>
            <a:prstGeom prst="rect">
              <a:avLst/>
            </a:prstGeom>
            <a:ln w="6350">
              <a:solidFill>
                <a:schemeClr val="tx1"/>
              </a:solidFill>
            </a:ln>
          </p:spPr>
        </p:pic>
        <p:pic>
          <p:nvPicPr>
            <p:cNvPr id="5" name="Imagen 4" descr="Imagen que contiene interior, pequeño, espejo, mostrador&#10;&#10;Descripción generada automáticamente">
              <a:extLst>
                <a:ext uri="{FF2B5EF4-FFF2-40B4-BE49-F238E27FC236}">
                  <a16:creationId xmlns:a16="http://schemas.microsoft.com/office/drawing/2014/main" id="{791A6204-BD92-9BF1-E56B-9DA23E4FE309}"/>
                </a:ext>
              </a:extLst>
            </p:cNvPr>
            <p:cNvPicPr preferRelativeResize="0">
              <a:picLocks/>
            </p:cNvPicPr>
            <p:nvPr/>
          </p:nvPicPr>
          <p:blipFill rotWithShape="1">
            <a:blip r:embed="rId4">
              <a:grayscl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340" t="22441" r="28239" b="22756"/>
            <a:stretch/>
          </p:blipFill>
          <p:spPr>
            <a:xfrm>
              <a:off x="687260" y="2165251"/>
              <a:ext cx="895015" cy="1047600"/>
            </a:xfrm>
            <a:prstGeom prst="rect">
              <a:avLst/>
            </a:prstGeom>
            <a:ln w="6350">
              <a:solidFill>
                <a:schemeClr val="tx1"/>
              </a:solidFill>
            </a:ln>
          </p:spPr>
        </p:pic>
        <p:pic>
          <p:nvPicPr>
            <p:cNvPr id="4" name="Imagen 3" descr="Imagen que contiene interior, viendo, pequeño, mostrador&#10;&#10;Descripción generada automáticamente">
              <a:extLst>
                <a:ext uri="{FF2B5EF4-FFF2-40B4-BE49-F238E27FC236}">
                  <a16:creationId xmlns:a16="http://schemas.microsoft.com/office/drawing/2014/main" id="{BB65FD70-C3E8-9D9A-80DF-1C12D9BCE054}"/>
                </a:ext>
              </a:extLst>
            </p:cNvPr>
            <p:cNvPicPr preferRelativeResize="0">
              <a:picLocks/>
            </p:cNvPicPr>
            <p:nvPr/>
          </p:nvPicPr>
          <p:blipFill rotWithShape="1">
            <a:blip r:embed="rId6">
              <a:grayscl/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745" t="27971" r="6128" b="19360"/>
            <a:stretch/>
          </p:blipFill>
          <p:spPr>
            <a:xfrm>
              <a:off x="4438802" y="596283"/>
              <a:ext cx="1525730" cy="1047599"/>
            </a:xfrm>
            <a:prstGeom prst="rect">
              <a:avLst/>
            </a:prstGeom>
            <a:ln w="6350">
              <a:solidFill>
                <a:schemeClr val="tx1"/>
              </a:solidFill>
            </a:ln>
          </p:spPr>
        </p:pic>
        <p:pic>
          <p:nvPicPr>
            <p:cNvPr id="24" name="Imagen 23" descr="Imagen que contiene escena, cuarto, agua, grupo&#10;&#10;Descripción generada automáticamente">
              <a:extLst>
                <a:ext uri="{FF2B5EF4-FFF2-40B4-BE49-F238E27FC236}">
                  <a16:creationId xmlns:a16="http://schemas.microsoft.com/office/drawing/2014/main" id="{E35A84FA-6103-91DE-805A-A0A93861CCE7}"/>
                </a:ext>
              </a:extLst>
            </p:cNvPr>
            <p:cNvPicPr preferRelativeResize="0">
              <a:picLocks/>
            </p:cNvPicPr>
            <p:nvPr/>
          </p:nvPicPr>
          <p:blipFill rotWithShape="1">
            <a:blip r:embed="rId8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716" t="25999" r="24050" b="21738"/>
            <a:stretch/>
          </p:blipFill>
          <p:spPr>
            <a:xfrm>
              <a:off x="2335119" y="586837"/>
              <a:ext cx="892800" cy="1047600"/>
            </a:xfrm>
            <a:prstGeom prst="rect">
              <a:avLst/>
            </a:prstGeom>
            <a:ln w="6350">
              <a:solidFill>
                <a:schemeClr val="tx1"/>
              </a:solidFill>
            </a:ln>
          </p:spPr>
        </p:pic>
        <p:pic>
          <p:nvPicPr>
            <p:cNvPr id="25" name="Imagen 24" descr="Imagen que contiene interior, pequeño, lavabo, espejo&#10;&#10;Descripción generada automáticamente">
              <a:extLst>
                <a:ext uri="{FF2B5EF4-FFF2-40B4-BE49-F238E27FC236}">
                  <a16:creationId xmlns:a16="http://schemas.microsoft.com/office/drawing/2014/main" id="{1708ACA7-AEDE-50D3-9CEE-FAAD000A9C29}"/>
                </a:ext>
              </a:extLst>
            </p:cNvPr>
            <p:cNvPicPr preferRelativeResize="0">
              <a:picLocks/>
            </p:cNvPicPr>
            <p:nvPr/>
          </p:nvPicPr>
          <p:blipFill rotWithShape="1">
            <a:blip r:embed="rId9">
              <a:grayscl/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552" t="22346" r="27304" b="23669"/>
            <a:stretch/>
          </p:blipFill>
          <p:spPr>
            <a:xfrm>
              <a:off x="687261" y="590316"/>
              <a:ext cx="892886" cy="1047442"/>
            </a:xfrm>
            <a:prstGeom prst="rect">
              <a:avLst/>
            </a:prstGeom>
            <a:ln w="6350">
              <a:solidFill>
                <a:schemeClr val="tx1"/>
              </a:solidFill>
            </a:ln>
          </p:spPr>
        </p:pic>
        <p:sp>
          <p:nvSpPr>
            <p:cNvPr id="1754" name="CuadroTexto 1753">
              <a:extLst>
                <a:ext uri="{FF2B5EF4-FFF2-40B4-BE49-F238E27FC236}">
                  <a16:creationId xmlns:a16="http://schemas.microsoft.com/office/drawing/2014/main" id="{05907BE4-EAE5-6026-200F-8E7E984B2864}"/>
                </a:ext>
              </a:extLst>
            </p:cNvPr>
            <p:cNvSpPr txBox="1"/>
            <p:nvPr/>
          </p:nvSpPr>
          <p:spPr>
            <a:xfrm>
              <a:off x="4558417" y="164592"/>
              <a:ext cx="229958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200" dirty="0">
                  <a:latin typeface="Helvetica" panose="020B0604020202020204" pitchFamily="34" charset="0"/>
                  <a:cs typeface="Helvetica" panose="020B0604020202020204" pitchFamily="34" charset="0"/>
                </a:rPr>
                <a:t>Figure 4I – </a:t>
              </a:r>
              <a:r>
                <a:rPr lang="es-ES" sz="120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Uncropped</a:t>
              </a:r>
              <a:r>
                <a:rPr lang="es-ES" sz="1200" dirty="0">
                  <a:latin typeface="Helvetica" panose="020B0604020202020204" pitchFamily="34" charset="0"/>
                  <a:cs typeface="Helvetica" panose="020B0604020202020204" pitchFamily="34" charset="0"/>
                </a:rPr>
                <a:t> </a:t>
              </a:r>
              <a:r>
                <a:rPr lang="es-ES" sz="120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WBs</a:t>
              </a:r>
              <a:endParaRPr lang="es-ES" sz="120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sp>
          <p:nvSpPr>
            <p:cNvPr id="1362" name="CuadroTexto 1361">
              <a:extLst>
                <a:ext uri="{FF2B5EF4-FFF2-40B4-BE49-F238E27FC236}">
                  <a16:creationId xmlns:a16="http://schemas.microsoft.com/office/drawing/2014/main" id="{A0D1A375-D2D6-FD4A-6775-D426EC941C6A}"/>
                </a:ext>
              </a:extLst>
            </p:cNvPr>
            <p:cNvSpPr txBox="1"/>
            <p:nvPr/>
          </p:nvSpPr>
          <p:spPr>
            <a:xfrm>
              <a:off x="352655" y="1618909"/>
              <a:ext cx="1404674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750" dirty="0">
                  <a:latin typeface="Helvetica" panose="020B0604020202020204" pitchFamily="34" charset="0"/>
                  <a:cs typeface="Helvetica" panose="020B0604020202020204" pitchFamily="34" charset="0"/>
                </a:rPr>
                <a:t>Anti-</a:t>
              </a:r>
              <a:r>
                <a:rPr lang="es-ES" sz="75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Ubiquitin</a:t>
              </a:r>
              <a:r>
                <a:rPr lang="es-ES" sz="750" dirty="0">
                  <a:latin typeface="Helvetica" panose="020B0604020202020204" pitchFamily="34" charset="0"/>
                  <a:cs typeface="Helvetica" panose="020B0604020202020204" pitchFamily="34" charset="0"/>
                </a:rPr>
                <a:t> in FLAG </a:t>
              </a:r>
              <a:r>
                <a:rPr lang="es-ES" sz="75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immunoprecipitation</a:t>
              </a:r>
              <a:r>
                <a:rPr lang="es-ES" sz="750" dirty="0">
                  <a:latin typeface="Helvetica" panose="020B0604020202020204" pitchFamily="34" charset="0"/>
                  <a:cs typeface="Helvetica" panose="020B0604020202020204" pitchFamily="34" charset="0"/>
                </a:rPr>
                <a:t> </a:t>
              </a:r>
              <a:r>
                <a:rPr lang="es-ES" sz="75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eluates</a:t>
              </a:r>
              <a:endParaRPr lang="es-ES" sz="75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grpSp>
          <p:nvGrpSpPr>
            <p:cNvPr id="2564" name="Grupo 2563">
              <a:extLst>
                <a:ext uri="{FF2B5EF4-FFF2-40B4-BE49-F238E27FC236}">
                  <a16:creationId xmlns:a16="http://schemas.microsoft.com/office/drawing/2014/main" id="{BDEB5313-0316-D343-C3A1-5CECC5807C47}"/>
                </a:ext>
              </a:extLst>
            </p:cNvPr>
            <p:cNvGrpSpPr/>
            <p:nvPr/>
          </p:nvGrpSpPr>
          <p:grpSpPr>
            <a:xfrm>
              <a:off x="570059" y="596599"/>
              <a:ext cx="309700" cy="725019"/>
              <a:chOff x="3809574" y="512309"/>
              <a:chExt cx="309700" cy="725019"/>
            </a:xfrm>
          </p:grpSpPr>
          <p:grpSp>
            <p:nvGrpSpPr>
              <p:cNvPr id="2565" name="Grupo 2564">
                <a:extLst>
                  <a:ext uri="{FF2B5EF4-FFF2-40B4-BE49-F238E27FC236}">
                    <a16:creationId xmlns:a16="http://schemas.microsoft.com/office/drawing/2014/main" id="{93E59482-6BB1-7281-3E2D-8D49E1D07DD9}"/>
                  </a:ext>
                </a:extLst>
              </p:cNvPr>
              <p:cNvGrpSpPr/>
              <p:nvPr/>
            </p:nvGrpSpPr>
            <p:grpSpPr>
              <a:xfrm>
                <a:off x="3859899" y="766693"/>
                <a:ext cx="255198" cy="470635"/>
                <a:chOff x="3859899" y="766693"/>
                <a:chExt cx="255198" cy="470635"/>
              </a:xfrm>
            </p:grpSpPr>
            <p:sp>
              <p:nvSpPr>
                <p:cNvPr id="2567" name="CuadroTexto 2566">
                  <a:extLst>
                    <a:ext uri="{FF2B5EF4-FFF2-40B4-BE49-F238E27FC236}">
                      <a16:creationId xmlns:a16="http://schemas.microsoft.com/office/drawing/2014/main" id="{CF7D08F4-A638-CA13-4285-D0CEBB3F35E1}"/>
                    </a:ext>
                  </a:extLst>
                </p:cNvPr>
                <p:cNvSpPr txBox="1"/>
                <p:nvPr/>
              </p:nvSpPr>
              <p:spPr>
                <a:xfrm>
                  <a:off x="3859899" y="766693"/>
                  <a:ext cx="255198" cy="1692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s-ES" sz="500" dirty="0">
                      <a:solidFill>
                        <a:schemeClr val="bg1"/>
                      </a:solidFill>
                      <a:latin typeface="Helvetica" panose="020B0604020202020204" pitchFamily="34" charset="0"/>
                      <a:cs typeface="Helvetica" panose="020B0604020202020204" pitchFamily="34" charset="0"/>
                    </a:rPr>
                    <a:t>75</a:t>
                  </a:r>
                </a:p>
              </p:txBody>
            </p:sp>
            <p:sp>
              <p:nvSpPr>
                <p:cNvPr id="2568" name="CuadroTexto 2567">
                  <a:extLst>
                    <a:ext uri="{FF2B5EF4-FFF2-40B4-BE49-F238E27FC236}">
                      <a16:creationId xmlns:a16="http://schemas.microsoft.com/office/drawing/2014/main" id="{292FE5CD-44B9-9B72-C209-7E2E81FABDD3}"/>
                    </a:ext>
                  </a:extLst>
                </p:cNvPr>
                <p:cNvSpPr txBox="1"/>
                <p:nvPr/>
              </p:nvSpPr>
              <p:spPr>
                <a:xfrm>
                  <a:off x="3859899" y="926902"/>
                  <a:ext cx="255198" cy="1692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s-ES" sz="500" dirty="0">
                      <a:solidFill>
                        <a:schemeClr val="bg1"/>
                      </a:solidFill>
                      <a:latin typeface="Helvetica" panose="020B0604020202020204" pitchFamily="34" charset="0"/>
                      <a:cs typeface="Helvetica" panose="020B0604020202020204" pitchFamily="34" charset="0"/>
                    </a:rPr>
                    <a:t>50</a:t>
                  </a:r>
                </a:p>
              </p:txBody>
            </p:sp>
            <p:sp>
              <p:nvSpPr>
                <p:cNvPr id="2569" name="CuadroTexto 2568">
                  <a:extLst>
                    <a:ext uri="{FF2B5EF4-FFF2-40B4-BE49-F238E27FC236}">
                      <a16:creationId xmlns:a16="http://schemas.microsoft.com/office/drawing/2014/main" id="{84C7EB1B-7D89-7097-0E6C-D538858D6079}"/>
                    </a:ext>
                  </a:extLst>
                </p:cNvPr>
                <p:cNvSpPr txBox="1"/>
                <p:nvPr/>
              </p:nvSpPr>
              <p:spPr>
                <a:xfrm>
                  <a:off x="3859899" y="1068051"/>
                  <a:ext cx="255198" cy="1692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s-ES" sz="500" dirty="0">
                      <a:solidFill>
                        <a:schemeClr val="bg1"/>
                      </a:solidFill>
                      <a:latin typeface="Helvetica" panose="020B0604020202020204" pitchFamily="34" charset="0"/>
                      <a:cs typeface="Helvetica" panose="020B0604020202020204" pitchFamily="34" charset="0"/>
                    </a:rPr>
                    <a:t>37</a:t>
                  </a:r>
                </a:p>
              </p:txBody>
            </p:sp>
          </p:grpSp>
          <p:sp>
            <p:nvSpPr>
              <p:cNvPr id="2566" name="CuadroTexto 2565">
                <a:extLst>
                  <a:ext uri="{FF2B5EF4-FFF2-40B4-BE49-F238E27FC236}">
                    <a16:creationId xmlns:a16="http://schemas.microsoft.com/office/drawing/2014/main" id="{186620A4-910C-F2F2-E1C8-015FF2EF112A}"/>
                  </a:ext>
                </a:extLst>
              </p:cNvPr>
              <p:cNvSpPr txBox="1"/>
              <p:nvPr/>
            </p:nvSpPr>
            <p:spPr>
              <a:xfrm>
                <a:off x="3809574" y="512309"/>
                <a:ext cx="309700" cy="1692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500" dirty="0" err="1">
                    <a:solidFill>
                      <a:schemeClr val="bg1"/>
                    </a:solidFill>
                    <a:latin typeface="Helvetica" panose="020B0604020202020204" pitchFamily="34" charset="0"/>
                    <a:cs typeface="Helvetica" panose="020B0604020202020204" pitchFamily="34" charset="0"/>
                  </a:rPr>
                  <a:t>KDa</a:t>
                </a:r>
                <a:endParaRPr lang="es-ES" sz="500" dirty="0">
                  <a:solidFill>
                    <a:schemeClr val="bg1"/>
                  </a:solidFill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</p:grpSp>
        <p:sp>
          <p:nvSpPr>
            <p:cNvPr id="14" name="Rectángulo 13">
              <a:extLst>
                <a:ext uri="{FF2B5EF4-FFF2-40B4-BE49-F238E27FC236}">
                  <a16:creationId xmlns:a16="http://schemas.microsoft.com/office/drawing/2014/main" id="{7DBFF9EA-D012-D862-318A-DD7D3D925823}"/>
                </a:ext>
              </a:extLst>
            </p:cNvPr>
            <p:cNvSpPr/>
            <p:nvPr/>
          </p:nvSpPr>
          <p:spPr>
            <a:xfrm>
              <a:off x="844904" y="669953"/>
              <a:ext cx="405963" cy="618244"/>
            </a:xfrm>
            <a:prstGeom prst="rect">
              <a:avLst/>
            </a:prstGeom>
            <a:noFill/>
            <a:ln w="6350">
              <a:solidFill>
                <a:srgbClr val="C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59" name="CuadroTexto 58">
              <a:extLst>
                <a:ext uri="{FF2B5EF4-FFF2-40B4-BE49-F238E27FC236}">
                  <a16:creationId xmlns:a16="http://schemas.microsoft.com/office/drawing/2014/main" id="{B9C75139-0024-6B72-D461-67EEDFC93BE4}"/>
                </a:ext>
              </a:extLst>
            </p:cNvPr>
            <p:cNvSpPr txBox="1"/>
            <p:nvPr/>
          </p:nvSpPr>
          <p:spPr>
            <a:xfrm>
              <a:off x="2079182" y="1618909"/>
              <a:ext cx="1404674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750" dirty="0">
                  <a:latin typeface="Helvetica" panose="020B0604020202020204" pitchFamily="34" charset="0"/>
                  <a:cs typeface="Helvetica" panose="020B0604020202020204" pitchFamily="34" charset="0"/>
                </a:rPr>
                <a:t>Anti-FLAG in FLAG </a:t>
              </a:r>
              <a:r>
                <a:rPr lang="es-ES" sz="75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immunoprecipitation</a:t>
              </a:r>
              <a:r>
                <a:rPr lang="es-ES" sz="750" dirty="0">
                  <a:latin typeface="Helvetica" panose="020B0604020202020204" pitchFamily="34" charset="0"/>
                  <a:cs typeface="Helvetica" panose="020B0604020202020204" pitchFamily="34" charset="0"/>
                </a:rPr>
                <a:t> </a:t>
              </a:r>
              <a:r>
                <a:rPr lang="es-ES" sz="75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eluates</a:t>
              </a:r>
              <a:endParaRPr lang="es-ES" sz="75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sp>
          <p:nvSpPr>
            <p:cNvPr id="60" name="Rectángulo 59">
              <a:extLst>
                <a:ext uri="{FF2B5EF4-FFF2-40B4-BE49-F238E27FC236}">
                  <a16:creationId xmlns:a16="http://schemas.microsoft.com/office/drawing/2014/main" id="{39FE7EE9-7B62-8C89-AFCF-B7312551B60D}"/>
                </a:ext>
              </a:extLst>
            </p:cNvPr>
            <p:cNvSpPr/>
            <p:nvPr/>
          </p:nvSpPr>
          <p:spPr>
            <a:xfrm>
              <a:off x="2619171" y="1032698"/>
              <a:ext cx="478796" cy="157603"/>
            </a:xfrm>
            <a:prstGeom prst="rect">
              <a:avLst/>
            </a:prstGeom>
            <a:noFill/>
            <a:ln w="6350">
              <a:solidFill>
                <a:srgbClr val="C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grpSp>
          <p:nvGrpSpPr>
            <p:cNvPr id="61" name="Grupo 60">
              <a:extLst>
                <a:ext uri="{FF2B5EF4-FFF2-40B4-BE49-F238E27FC236}">
                  <a16:creationId xmlns:a16="http://schemas.microsoft.com/office/drawing/2014/main" id="{23146C07-93A9-1820-D129-3D7DCB311B6A}"/>
                </a:ext>
              </a:extLst>
            </p:cNvPr>
            <p:cNvGrpSpPr/>
            <p:nvPr/>
          </p:nvGrpSpPr>
          <p:grpSpPr>
            <a:xfrm>
              <a:off x="2302918" y="671970"/>
              <a:ext cx="357790" cy="598597"/>
              <a:chOff x="3806601" y="679788"/>
              <a:chExt cx="357790" cy="598597"/>
            </a:xfrm>
          </p:grpSpPr>
          <p:grpSp>
            <p:nvGrpSpPr>
              <p:cNvPr id="63" name="Grupo 62">
                <a:extLst>
                  <a:ext uri="{FF2B5EF4-FFF2-40B4-BE49-F238E27FC236}">
                    <a16:creationId xmlns:a16="http://schemas.microsoft.com/office/drawing/2014/main" id="{93D3A991-4895-0864-D615-7BE7AA54B049}"/>
                  </a:ext>
                </a:extLst>
              </p:cNvPr>
              <p:cNvGrpSpPr/>
              <p:nvPr/>
            </p:nvGrpSpPr>
            <p:grpSpPr>
              <a:xfrm>
                <a:off x="3809451" y="823846"/>
                <a:ext cx="284052" cy="454539"/>
                <a:chOff x="3809451" y="823846"/>
                <a:chExt cx="284052" cy="454539"/>
              </a:xfrm>
            </p:grpSpPr>
            <p:sp>
              <p:nvSpPr>
                <p:cNvPr id="1345" name="CuadroTexto 1344">
                  <a:extLst>
                    <a:ext uri="{FF2B5EF4-FFF2-40B4-BE49-F238E27FC236}">
                      <a16:creationId xmlns:a16="http://schemas.microsoft.com/office/drawing/2014/main" id="{33BB7D3E-4A96-83B0-27EE-2C5165063EFF}"/>
                    </a:ext>
                  </a:extLst>
                </p:cNvPr>
                <p:cNvSpPr txBox="1"/>
                <p:nvPr/>
              </p:nvSpPr>
              <p:spPr>
                <a:xfrm>
                  <a:off x="3809451" y="823846"/>
                  <a:ext cx="284052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s-ES" sz="700" dirty="0">
                      <a:solidFill>
                        <a:schemeClr val="bg1"/>
                      </a:solidFill>
                      <a:latin typeface="Helvetica" panose="020B0604020202020204" pitchFamily="34" charset="0"/>
                      <a:cs typeface="Helvetica" panose="020B0604020202020204" pitchFamily="34" charset="0"/>
                    </a:rPr>
                    <a:t>75</a:t>
                  </a:r>
                </a:p>
              </p:txBody>
            </p:sp>
            <p:sp>
              <p:nvSpPr>
                <p:cNvPr id="1346" name="CuadroTexto 1345">
                  <a:extLst>
                    <a:ext uri="{FF2B5EF4-FFF2-40B4-BE49-F238E27FC236}">
                      <a16:creationId xmlns:a16="http://schemas.microsoft.com/office/drawing/2014/main" id="{EB666D61-3426-9BD4-2527-F9A50BCF6E2E}"/>
                    </a:ext>
                  </a:extLst>
                </p:cNvPr>
                <p:cNvSpPr txBox="1"/>
                <p:nvPr/>
              </p:nvSpPr>
              <p:spPr>
                <a:xfrm>
                  <a:off x="3809451" y="969566"/>
                  <a:ext cx="284052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s-ES" sz="700" dirty="0">
                      <a:solidFill>
                        <a:schemeClr val="bg1"/>
                      </a:solidFill>
                      <a:latin typeface="Helvetica" panose="020B0604020202020204" pitchFamily="34" charset="0"/>
                      <a:cs typeface="Helvetica" panose="020B0604020202020204" pitchFamily="34" charset="0"/>
                    </a:rPr>
                    <a:t>50</a:t>
                  </a:r>
                </a:p>
              </p:txBody>
            </p:sp>
            <p:sp>
              <p:nvSpPr>
                <p:cNvPr id="1347" name="CuadroTexto 1346">
                  <a:extLst>
                    <a:ext uri="{FF2B5EF4-FFF2-40B4-BE49-F238E27FC236}">
                      <a16:creationId xmlns:a16="http://schemas.microsoft.com/office/drawing/2014/main" id="{8E720768-85CF-CF5F-3DB1-60B477317DF7}"/>
                    </a:ext>
                  </a:extLst>
                </p:cNvPr>
                <p:cNvSpPr txBox="1"/>
                <p:nvPr/>
              </p:nvSpPr>
              <p:spPr>
                <a:xfrm>
                  <a:off x="3809451" y="1078330"/>
                  <a:ext cx="284052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s-ES" sz="700" dirty="0">
                      <a:solidFill>
                        <a:schemeClr val="bg1"/>
                      </a:solidFill>
                      <a:latin typeface="Helvetica" panose="020B0604020202020204" pitchFamily="34" charset="0"/>
                      <a:cs typeface="Helvetica" panose="020B0604020202020204" pitchFamily="34" charset="0"/>
                    </a:rPr>
                    <a:t>37</a:t>
                  </a:r>
                </a:p>
              </p:txBody>
            </p:sp>
          </p:grpSp>
          <p:sp>
            <p:nvSpPr>
              <p:cNvPr id="1344" name="CuadroTexto 1343">
                <a:extLst>
                  <a:ext uri="{FF2B5EF4-FFF2-40B4-BE49-F238E27FC236}">
                    <a16:creationId xmlns:a16="http://schemas.microsoft.com/office/drawing/2014/main" id="{9FAA1ED7-CAE8-C945-50C4-345A2AF2C0DC}"/>
                  </a:ext>
                </a:extLst>
              </p:cNvPr>
              <p:cNvSpPr txBox="1"/>
              <p:nvPr/>
            </p:nvSpPr>
            <p:spPr>
              <a:xfrm>
                <a:off x="3806601" y="679788"/>
                <a:ext cx="357790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700" dirty="0" err="1">
                    <a:solidFill>
                      <a:schemeClr val="bg1"/>
                    </a:solidFill>
                    <a:latin typeface="Helvetica" panose="020B0604020202020204" pitchFamily="34" charset="0"/>
                    <a:cs typeface="Helvetica" panose="020B0604020202020204" pitchFamily="34" charset="0"/>
                  </a:rPr>
                  <a:t>KDa</a:t>
                </a:r>
                <a:endParaRPr lang="es-ES" sz="700" dirty="0">
                  <a:solidFill>
                    <a:schemeClr val="bg1"/>
                  </a:solidFill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</p:grpSp>
        <p:sp>
          <p:nvSpPr>
            <p:cNvPr id="2553" name="CuadroTexto 2552">
              <a:extLst>
                <a:ext uri="{FF2B5EF4-FFF2-40B4-BE49-F238E27FC236}">
                  <a16:creationId xmlns:a16="http://schemas.microsoft.com/office/drawing/2014/main" id="{75DAD5D6-EE9B-3F86-4DB1-13AFD23F71BE}"/>
                </a:ext>
              </a:extLst>
            </p:cNvPr>
            <p:cNvSpPr txBox="1"/>
            <p:nvPr/>
          </p:nvSpPr>
          <p:spPr>
            <a:xfrm>
              <a:off x="4438802" y="1618909"/>
              <a:ext cx="1526158" cy="2077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750" dirty="0">
                  <a:latin typeface="Helvetica" panose="020B0604020202020204" pitchFamily="34" charset="0"/>
                  <a:cs typeface="Helvetica" panose="020B0604020202020204" pitchFamily="34" charset="0"/>
                </a:rPr>
                <a:t>Anti-FLAG in </a:t>
              </a:r>
              <a:r>
                <a:rPr lang="es-ES" sz="75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whole-cell</a:t>
              </a:r>
              <a:r>
                <a:rPr lang="es-ES" sz="750" dirty="0">
                  <a:latin typeface="Helvetica" panose="020B0604020202020204" pitchFamily="34" charset="0"/>
                  <a:cs typeface="Helvetica" panose="020B0604020202020204" pitchFamily="34" charset="0"/>
                </a:rPr>
                <a:t> </a:t>
              </a:r>
              <a:r>
                <a:rPr lang="es-ES" sz="75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lysate</a:t>
              </a:r>
              <a:endParaRPr lang="es-ES" sz="75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grpSp>
          <p:nvGrpSpPr>
            <p:cNvPr id="2563" name="Grupo 2562">
              <a:extLst>
                <a:ext uri="{FF2B5EF4-FFF2-40B4-BE49-F238E27FC236}">
                  <a16:creationId xmlns:a16="http://schemas.microsoft.com/office/drawing/2014/main" id="{FF171540-32FD-1AC3-2370-E210FB1176C4}"/>
                </a:ext>
              </a:extLst>
            </p:cNvPr>
            <p:cNvGrpSpPr/>
            <p:nvPr/>
          </p:nvGrpSpPr>
          <p:grpSpPr>
            <a:xfrm>
              <a:off x="4351404" y="653313"/>
              <a:ext cx="357790" cy="699762"/>
              <a:chOff x="3806601" y="679788"/>
              <a:chExt cx="357790" cy="699762"/>
            </a:xfrm>
          </p:grpSpPr>
          <p:grpSp>
            <p:nvGrpSpPr>
              <p:cNvPr id="2557" name="Grupo 2556">
                <a:extLst>
                  <a:ext uri="{FF2B5EF4-FFF2-40B4-BE49-F238E27FC236}">
                    <a16:creationId xmlns:a16="http://schemas.microsoft.com/office/drawing/2014/main" id="{85D37F30-EFB2-3857-7DD5-F7FA8A37B3E0}"/>
                  </a:ext>
                </a:extLst>
              </p:cNvPr>
              <p:cNvGrpSpPr/>
              <p:nvPr/>
            </p:nvGrpSpPr>
            <p:grpSpPr>
              <a:xfrm>
                <a:off x="3822092" y="875285"/>
                <a:ext cx="284052" cy="504265"/>
                <a:chOff x="3822092" y="875285"/>
                <a:chExt cx="284052" cy="504265"/>
              </a:xfrm>
            </p:grpSpPr>
            <p:sp>
              <p:nvSpPr>
                <p:cNvPr id="2554" name="CuadroTexto 2553">
                  <a:extLst>
                    <a:ext uri="{FF2B5EF4-FFF2-40B4-BE49-F238E27FC236}">
                      <a16:creationId xmlns:a16="http://schemas.microsoft.com/office/drawing/2014/main" id="{B0CF2F16-ED7E-E99E-EFF7-B0615AC4E336}"/>
                    </a:ext>
                  </a:extLst>
                </p:cNvPr>
                <p:cNvSpPr txBox="1"/>
                <p:nvPr/>
              </p:nvSpPr>
              <p:spPr>
                <a:xfrm>
                  <a:off x="3822092" y="875285"/>
                  <a:ext cx="284052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s-ES" sz="700" dirty="0">
                      <a:solidFill>
                        <a:schemeClr val="bg1"/>
                      </a:solidFill>
                      <a:latin typeface="Helvetica" panose="020B0604020202020204" pitchFamily="34" charset="0"/>
                      <a:cs typeface="Helvetica" panose="020B0604020202020204" pitchFamily="34" charset="0"/>
                    </a:rPr>
                    <a:t>75</a:t>
                  </a:r>
                </a:p>
              </p:txBody>
            </p:sp>
            <p:sp>
              <p:nvSpPr>
                <p:cNvPr id="2555" name="CuadroTexto 2554">
                  <a:extLst>
                    <a:ext uri="{FF2B5EF4-FFF2-40B4-BE49-F238E27FC236}">
                      <a16:creationId xmlns:a16="http://schemas.microsoft.com/office/drawing/2014/main" id="{743B99BA-D5E8-8BE3-28D3-1D1C7A4119F3}"/>
                    </a:ext>
                  </a:extLst>
                </p:cNvPr>
                <p:cNvSpPr txBox="1"/>
                <p:nvPr/>
              </p:nvSpPr>
              <p:spPr>
                <a:xfrm>
                  <a:off x="3822092" y="1053372"/>
                  <a:ext cx="284052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s-ES" sz="700" dirty="0">
                      <a:solidFill>
                        <a:schemeClr val="bg1"/>
                      </a:solidFill>
                      <a:latin typeface="Helvetica" panose="020B0604020202020204" pitchFamily="34" charset="0"/>
                      <a:cs typeface="Helvetica" panose="020B0604020202020204" pitchFamily="34" charset="0"/>
                    </a:rPr>
                    <a:t>50</a:t>
                  </a:r>
                </a:p>
              </p:txBody>
            </p:sp>
            <p:sp>
              <p:nvSpPr>
                <p:cNvPr id="2556" name="CuadroTexto 2555">
                  <a:extLst>
                    <a:ext uri="{FF2B5EF4-FFF2-40B4-BE49-F238E27FC236}">
                      <a16:creationId xmlns:a16="http://schemas.microsoft.com/office/drawing/2014/main" id="{A934634D-990D-C344-A2A4-F1B6656D0C5D}"/>
                    </a:ext>
                  </a:extLst>
                </p:cNvPr>
                <p:cNvSpPr txBox="1"/>
                <p:nvPr/>
              </p:nvSpPr>
              <p:spPr>
                <a:xfrm>
                  <a:off x="3822092" y="1179495"/>
                  <a:ext cx="284052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s-ES" sz="700" dirty="0">
                      <a:solidFill>
                        <a:schemeClr val="bg1"/>
                      </a:solidFill>
                      <a:latin typeface="Helvetica" panose="020B0604020202020204" pitchFamily="34" charset="0"/>
                      <a:cs typeface="Helvetica" panose="020B0604020202020204" pitchFamily="34" charset="0"/>
                    </a:rPr>
                    <a:t>37</a:t>
                  </a:r>
                </a:p>
              </p:txBody>
            </p:sp>
          </p:grpSp>
          <p:sp>
            <p:nvSpPr>
              <p:cNvPr id="2562" name="CuadroTexto 2561">
                <a:extLst>
                  <a:ext uri="{FF2B5EF4-FFF2-40B4-BE49-F238E27FC236}">
                    <a16:creationId xmlns:a16="http://schemas.microsoft.com/office/drawing/2014/main" id="{964DE709-22DD-7CB7-AB8A-93AA6455A50E}"/>
                  </a:ext>
                </a:extLst>
              </p:cNvPr>
              <p:cNvSpPr txBox="1"/>
              <p:nvPr/>
            </p:nvSpPr>
            <p:spPr>
              <a:xfrm>
                <a:off x="3806601" y="679788"/>
                <a:ext cx="357790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700" dirty="0" err="1">
                    <a:solidFill>
                      <a:schemeClr val="bg1"/>
                    </a:solidFill>
                    <a:latin typeface="Helvetica" panose="020B0604020202020204" pitchFamily="34" charset="0"/>
                    <a:cs typeface="Helvetica" panose="020B0604020202020204" pitchFamily="34" charset="0"/>
                  </a:rPr>
                  <a:t>KDa</a:t>
                </a:r>
                <a:endParaRPr lang="es-ES" sz="700" dirty="0">
                  <a:solidFill>
                    <a:schemeClr val="bg1"/>
                  </a:solidFill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</p:grpSp>
        <p:sp>
          <p:nvSpPr>
            <p:cNvPr id="1348" name="Rectángulo 1347">
              <a:extLst>
                <a:ext uri="{FF2B5EF4-FFF2-40B4-BE49-F238E27FC236}">
                  <a16:creationId xmlns:a16="http://schemas.microsoft.com/office/drawing/2014/main" id="{A32F431D-7237-778B-4CEC-2DFCF0E608E4}"/>
                </a:ext>
              </a:extLst>
            </p:cNvPr>
            <p:cNvSpPr/>
            <p:nvPr/>
          </p:nvSpPr>
          <p:spPr>
            <a:xfrm>
              <a:off x="5350417" y="1070512"/>
              <a:ext cx="439505" cy="179228"/>
            </a:xfrm>
            <a:prstGeom prst="rect">
              <a:avLst/>
            </a:prstGeom>
            <a:noFill/>
            <a:ln w="6350">
              <a:solidFill>
                <a:srgbClr val="C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1353" name="Rectángulo 1352">
              <a:extLst>
                <a:ext uri="{FF2B5EF4-FFF2-40B4-BE49-F238E27FC236}">
                  <a16:creationId xmlns:a16="http://schemas.microsoft.com/office/drawing/2014/main" id="{B51D1915-9DAD-3DBE-785D-CC9939C0EA87}"/>
                </a:ext>
              </a:extLst>
            </p:cNvPr>
            <p:cNvSpPr/>
            <p:nvPr/>
          </p:nvSpPr>
          <p:spPr>
            <a:xfrm>
              <a:off x="843781" y="2513925"/>
              <a:ext cx="515841" cy="183112"/>
            </a:xfrm>
            <a:prstGeom prst="rect">
              <a:avLst/>
            </a:prstGeom>
            <a:noFill/>
            <a:ln w="6350">
              <a:solidFill>
                <a:srgbClr val="C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1358" name="CuadroTexto 1357">
              <a:extLst>
                <a:ext uri="{FF2B5EF4-FFF2-40B4-BE49-F238E27FC236}">
                  <a16:creationId xmlns:a16="http://schemas.microsoft.com/office/drawing/2014/main" id="{671DCD58-F235-4D60-E8B3-52805F2E0D37}"/>
                </a:ext>
              </a:extLst>
            </p:cNvPr>
            <p:cNvSpPr txBox="1"/>
            <p:nvPr/>
          </p:nvSpPr>
          <p:spPr>
            <a:xfrm>
              <a:off x="624408" y="2389773"/>
              <a:ext cx="284052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700" dirty="0">
                  <a:solidFill>
                    <a:schemeClr val="bg1"/>
                  </a:solidFill>
                  <a:latin typeface="Helvetica" panose="020B0604020202020204" pitchFamily="34" charset="0"/>
                  <a:cs typeface="Helvetica" panose="020B0604020202020204" pitchFamily="34" charset="0"/>
                </a:rPr>
                <a:t>75</a:t>
              </a:r>
            </a:p>
          </p:txBody>
        </p:sp>
        <p:sp>
          <p:nvSpPr>
            <p:cNvPr id="1359" name="CuadroTexto 1358">
              <a:extLst>
                <a:ext uri="{FF2B5EF4-FFF2-40B4-BE49-F238E27FC236}">
                  <a16:creationId xmlns:a16="http://schemas.microsoft.com/office/drawing/2014/main" id="{ED64B7DA-9F3F-4003-D13E-E7FDD094C7BB}"/>
                </a:ext>
              </a:extLst>
            </p:cNvPr>
            <p:cNvSpPr txBox="1"/>
            <p:nvPr/>
          </p:nvSpPr>
          <p:spPr>
            <a:xfrm>
              <a:off x="624408" y="2543401"/>
              <a:ext cx="284052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700" dirty="0">
                  <a:solidFill>
                    <a:schemeClr val="bg1"/>
                  </a:solidFill>
                  <a:latin typeface="Helvetica" panose="020B0604020202020204" pitchFamily="34" charset="0"/>
                  <a:cs typeface="Helvetica" panose="020B0604020202020204" pitchFamily="34" charset="0"/>
                </a:rPr>
                <a:t>50</a:t>
              </a:r>
            </a:p>
          </p:txBody>
        </p:sp>
        <p:sp>
          <p:nvSpPr>
            <p:cNvPr id="1360" name="CuadroTexto 1359">
              <a:extLst>
                <a:ext uri="{FF2B5EF4-FFF2-40B4-BE49-F238E27FC236}">
                  <a16:creationId xmlns:a16="http://schemas.microsoft.com/office/drawing/2014/main" id="{59BA9071-0A80-DD4C-F7BC-EA29ADF448CB}"/>
                </a:ext>
              </a:extLst>
            </p:cNvPr>
            <p:cNvSpPr txBox="1"/>
            <p:nvPr/>
          </p:nvSpPr>
          <p:spPr>
            <a:xfrm>
              <a:off x="624408" y="2652984"/>
              <a:ext cx="284052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700" dirty="0">
                  <a:solidFill>
                    <a:schemeClr val="bg1"/>
                  </a:solidFill>
                  <a:latin typeface="Helvetica" panose="020B0604020202020204" pitchFamily="34" charset="0"/>
                  <a:cs typeface="Helvetica" panose="020B0604020202020204" pitchFamily="34" charset="0"/>
                </a:rPr>
                <a:t>37</a:t>
              </a:r>
            </a:p>
          </p:txBody>
        </p:sp>
        <p:sp>
          <p:nvSpPr>
            <p:cNvPr id="1361" name="CuadroTexto 1360">
              <a:extLst>
                <a:ext uri="{FF2B5EF4-FFF2-40B4-BE49-F238E27FC236}">
                  <a16:creationId xmlns:a16="http://schemas.microsoft.com/office/drawing/2014/main" id="{75DAA843-AE3B-6CFB-5555-BE51D408B836}"/>
                </a:ext>
              </a:extLst>
            </p:cNvPr>
            <p:cNvSpPr txBox="1"/>
            <p:nvPr/>
          </p:nvSpPr>
          <p:spPr>
            <a:xfrm>
              <a:off x="597037" y="2245715"/>
              <a:ext cx="357790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700" dirty="0" err="1">
                  <a:solidFill>
                    <a:schemeClr val="bg1"/>
                  </a:solidFill>
                  <a:latin typeface="Helvetica" panose="020B0604020202020204" pitchFamily="34" charset="0"/>
                  <a:cs typeface="Helvetica" panose="020B0604020202020204" pitchFamily="34" charset="0"/>
                </a:rPr>
                <a:t>KDa</a:t>
              </a:r>
              <a:endParaRPr lang="es-ES" sz="700" dirty="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sp>
          <p:nvSpPr>
            <p:cNvPr id="1364" name="CuadroTexto 1363">
              <a:extLst>
                <a:ext uri="{FF2B5EF4-FFF2-40B4-BE49-F238E27FC236}">
                  <a16:creationId xmlns:a16="http://schemas.microsoft.com/office/drawing/2014/main" id="{5DF6BAFA-45C7-905F-44FC-7798EFFD2FF6}"/>
                </a:ext>
              </a:extLst>
            </p:cNvPr>
            <p:cNvSpPr txBox="1"/>
            <p:nvPr/>
          </p:nvSpPr>
          <p:spPr>
            <a:xfrm>
              <a:off x="2298192" y="2408336"/>
              <a:ext cx="284052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700" dirty="0">
                  <a:solidFill>
                    <a:schemeClr val="bg1"/>
                  </a:solidFill>
                  <a:latin typeface="Helvetica" panose="020B0604020202020204" pitchFamily="34" charset="0"/>
                  <a:cs typeface="Helvetica" panose="020B0604020202020204" pitchFamily="34" charset="0"/>
                </a:rPr>
                <a:t>75</a:t>
              </a:r>
            </a:p>
          </p:txBody>
        </p:sp>
        <p:sp>
          <p:nvSpPr>
            <p:cNvPr id="1365" name="CuadroTexto 1364">
              <a:extLst>
                <a:ext uri="{FF2B5EF4-FFF2-40B4-BE49-F238E27FC236}">
                  <a16:creationId xmlns:a16="http://schemas.microsoft.com/office/drawing/2014/main" id="{42994DD5-7C98-D6BF-468F-7D0BE4FB1575}"/>
                </a:ext>
              </a:extLst>
            </p:cNvPr>
            <p:cNvSpPr txBox="1"/>
            <p:nvPr/>
          </p:nvSpPr>
          <p:spPr>
            <a:xfrm>
              <a:off x="2298192" y="2584081"/>
              <a:ext cx="284052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700" dirty="0">
                  <a:solidFill>
                    <a:schemeClr val="bg1"/>
                  </a:solidFill>
                  <a:latin typeface="Helvetica" panose="020B0604020202020204" pitchFamily="34" charset="0"/>
                  <a:cs typeface="Helvetica" panose="020B0604020202020204" pitchFamily="34" charset="0"/>
                </a:rPr>
                <a:t>50</a:t>
              </a:r>
            </a:p>
          </p:txBody>
        </p:sp>
        <p:sp>
          <p:nvSpPr>
            <p:cNvPr id="1366" name="CuadroTexto 1365">
              <a:extLst>
                <a:ext uri="{FF2B5EF4-FFF2-40B4-BE49-F238E27FC236}">
                  <a16:creationId xmlns:a16="http://schemas.microsoft.com/office/drawing/2014/main" id="{636B0146-5237-3642-2A5D-AF20268C7EE6}"/>
                </a:ext>
              </a:extLst>
            </p:cNvPr>
            <p:cNvSpPr txBox="1"/>
            <p:nvPr/>
          </p:nvSpPr>
          <p:spPr>
            <a:xfrm>
              <a:off x="2298192" y="2719150"/>
              <a:ext cx="284052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700" dirty="0">
                  <a:solidFill>
                    <a:schemeClr val="bg1"/>
                  </a:solidFill>
                  <a:latin typeface="Helvetica" panose="020B0604020202020204" pitchFamily="34" charset="0"/>
                  <a:cs typeface="Helvetica" panose="020B0604020202020204" pitchFamily="34" charset="0"/>
                </a:rPr>
                <a:t>37</a:t>
              </a:r>
            </a:p>
          </p:txBody>
        </p:sp>
        <p:sp>
          <p:nvSpPr>
            <p:cNvPr id="1367" name="CuadroTexto 1366">
              <a:extLst>
                <a:ext uri="{FF2B5EF4-FFF2-40B4-BE49-F238E27FC236}">
                  <a16:creationId xmlns:a16="http://schemas.microsoft.com/office/drawing/2014/main" id="{BF165AE9-5DBB-6AD4-F7C8-21720EE2F3AD}"/>
                </a:ext>
              </a:extLst>
            </p:cNvPr>
            <p:cNvSpPr txBox="1"/>
            <p:nvPr/>
          </p:nvSpPr>
          <p:spPr>
            <a:xfrm>
              <a:off x="2263612" y="2212448"/>
              <a:ext cx="357790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700" dirty="0" err="1">
                  <a:solidFill>
                    <a:schemeClr val="bg1"/>
                  </a:solidFill>
                  <a:latin typeface="Helvetica" panose="020B0604020202020204" pitchFamily="34" charset="0"/>
                  <a:cs typeface="Helvetica" panose="020B0604020202020204" pitchFamily="34" charset="0"/>
                </a:rPr>
                <a:t>KDa</a:t>
              </a:r>
              <a:endParaRPr lang="es-ES" sz="700" dirty="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sp>
          <p:nvSpPr>
            <p:cNvPr id="1368" name="CuadroTexto 1367">
              <a:extLst>
                <a:ext uri="{FF2B5EF4-FFF2-40B4-BE49-F238E27FC236}">
                  <a16:creationId xmlns:a16="http://schemas.microsoft.com/office/drawing/2014/main" id="{F6AF6F02-E4C0-37F3-4BBA-EAFAA96F7D05}"/>
                </a:ext>
              </a:extLst>
            </p:cNvPr>
            <p:cNvSpPr txBox="1"/>
            <p:nvPr/>
          </p:nvSpPr>
          <p:spPr>
            <a:xfrm>
              <a:off x="441991" y="3180415"/>
              <a:ext cx="1526158" cy="2077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750" dirty="0">
                  <a:latin typeface="Helvetica" panose="020B0604020202020204" pitchFamily="34" charset="0"/>
                  <a:cs typeface="Helvetica" panose="020B0604020202020204" pitchFamily="34" charset="0"/>
                </a:rPr>
                <a:t>Anti-CRBN in </a:t>
              </a:r>
              <a:r>
                <a:rPr lang="es-ES" sz="75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whole-cell</a:t>
              </a:r>
              <a:r>
                <a:rPr lang="es-ES" sz="750" dirty="0">
                  <a:latin typeface="Helvetica" panose="020B0604020202020204" pitchFamily="34" charset="0"/>
                  <a:cs typeface="Helvetica" panose="020B0604020202020204" pitchFamily="34" charset="0"/>
                </a:rPr>
                <a:t> </a:t>
              </a:r>
              <a:r>
                <a:rPr lang="es-ES" sz="75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lysate</a:t>
              </a:r>
              <a:endParaRPr lang="es-ES" sz="75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sp>
          <p:nvSpPr>
            <p:cNvPr id="1369" name="CuadroTexto 1368">
              <a:extLst>
                <a:ext uri="{FF2B5EF4-FFF2-40B4-BE49-F238E27FC236}">
                  <a16:creationId xmlns:a16="http://schemas.microsoft.com/office/drawing/2014/main" id="{8614A549-FBFF-49EF-7586-9BE43803C408}"/>
                </a:ext>
              </a:extLst>
            </p:cNvPr>
            <p:cNvSpPr txBox="1"/>
            <p:nvPr/>
          </p:nvSpPr>
          <p:spPr>
            <a:xfrm>
              <a:off x="2102239" y="3185933"/>
              <a:ext cx="1549027" cy="2077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750" dirty="0">
                  <a:latin typeface="Helvetica" panose="020B0604020202020204" pitchFamily="34" charset="0"/>
                  <a:cs typeface="Helvetica" panose="020B0604020202020204" pitchFamily="34" charset="0"/>
                </a:rPr>
                <a:t>Anti-GAPDH in </a:t>
              </a:r>
              <a:r>
                <a:rPr lang="es-ES" sz="75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whole-cell</a:t>
              </a:r>
              <a:r>
                <a:rPr lang="es-ES" sz="750" dirty="0">
                  <a:latin typeface="Helvetica" panose="020B0604020202020204" pitchFamily="34" charset="0"/>
                  <a:cs typeface="Helvetica" panose="020B0604020202020204" pitchFamily="34" charset="0"/>
                </a:rPr>
                <a:t> </a:t>
              </a:r>
              <a:r>
                <a:rPr lang="es-ES" sz="75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lysate</a:t>
              </a:r>
              <a:endParaRPr lang="es-ES" sz="75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sp>
          <p:nvSpPr>
            <p:cNvPr id="38" name="Rectángulo 37">
              <a:extLst>
                <a:ext uri="{FF2B5EF4-FFF2-40B4-BE49-F238E27FC236}">
                  <a16:creationId xmlns:a16="http://schemas.microsoft.com/office/drawing/2014/main" id="{3FF72889-8C34-87B0-F7A1-4583783933D7}"/>
                </a:ext>
              </a:extLst>
            </p:cNvPr>
            <p:cNvSpPr/>
            <p:nvPr/>
          </p:nvSpPr>
          <p:spPr>
            <a:xfrm>
              <a:off x="2523598" y="2750822"/>
              <a:ext cx="515841" cy="183112"/>
            </a:xfrm>
            <a:prstGeom prst="rect">
              <a:avLst/>
            </a:prstGeom>
            <a:noFill/>
            <a:ln w="6350">
              <a:solidFill>
                <a:srgbClr val="C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</p:grpSp>
    </p:spTree>
    <p:extLst>
      <p:ext uri="{BB962C8B-B14F-4D97-AF65-F5344CB8AC3E}">
        <p14:creationId xmlns:p14="http://schemas.microsoft.com/office/powerpoint/2010/main" val="200487395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111</TotalTime>
  <Words>47</Words>
  <Application>Microsoft Office PowerPoint</Application>
  <PresentationFormat>A4 (210 x 297 mm)</PresentationFormat>
  <Paragraphs>26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Helvetica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CARLOS COSTAS INSUA</dc:creator>
  <cp:lastModifiedBy>MANUEL GUZMAN PASTOR</cp:lastModifiedBy>
  <cp:revision>9</cp:revision>
  <dcterms:created xsi:type="dcterms:W3CDTF">2023-12-26T11:36:59Z</dcterms:created>
  <dcterms:modified xsi:type="dcterms:W3CDTF">2024-02-26T10:31:24Z</dcterms:modified>
</cp:coreProperties>
</file>