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421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3631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7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8274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91759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3455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16573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706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4753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6391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1884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4814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4391C-F6EB-4BCE-9786-F4462FAC482E}" type="datetimeFigureOut">
              <a:rPr lang="es-ES" smtClean="0"/>
              <a:t>26/02/2024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04886-2250-4BF2-AFD5-39FD1A0C429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34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368D6C84-EB37-A9AA-D124-E6A47C599B5A}"/>
              </a:ext>
            </a:extLst>
          </p:cNvPr>
          <p:cNvGrpSpPr/>
          <p:nvPr/>
        </p:nvGrpSpPr>
        <p:grpSpPr>
          <a:xfrm>
            <a:off x="352655" y="164592"/>
            <a:ext cx="6505345" cy="3229090"/>
            <a:chOff x="352655" y="164592"/>
            <a:chExt cx="6505345" cy="3229090"/>
          </a:xfrm>
        </p:grpSpPr>
        <p:sp>
          <p:nvSpPr>
            <p:cNvPr id="1754" name="CuadroTexto 1753">
              <a:extLst>
                <a:ext uri="{FF2B5EF4-FFF2-40B4-BE49-F238E27FC236}">
                  <a16:creationId xmlns:a16="http://schemas.microsoft.com/office/drawing/2014/main" id="{05907BE4-EAE5-6026-200F-8E7E984B2864}"/>
                </a:ext>
              </a:extLst>
            </p:cNvPr>
            <p:cNvSpPr txBox="1"/>
            <p:nvPr/>
          </p:nvSpPr>
          <p:spPr>
            <a:xfrm>
              <a:off x="4558417" y="164592"/>
              <a:ext cx="22995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4G –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Uncropped</a:t>
              </a:r>
              <a:r>
                <a:rPr lang="es-ES" sz="120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12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WBs</a:t>
              </a:r>
              <a:endParaRPr lang="es-ES" sz="12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1351" name="Grupo 1350">
              <a:extLst>
                <a:ext uri="{FF2B5EF4-FFF2-40B4-BE49-F238E27FC236}">
                  <a16:creationId xmlns:a16="http://schemas.microsoft.com/office/drawing/2014/main" id="{9FD47F9E-1F79-86CF-E006-0E29B3AAD0B6}"/>
                </a:ext>
              </a:extLst>
            </p:cNvPr>
            <p:cNvGrpSpPr/>
            <p:nvPr/>
          </p:nvGrpSpPr>
          <p:grpSpPr>
            <a:xfrm>
              <a:off x="352655" y="596599"/>
              <a:ext cx="1404674" cy="1345475"/>
              <a:chOff x="352655" y="596599"/>
              <a:chExt cx="1404674" cy="1345475"/>
            </a:xfrm>
          </p:grpSpPr>
          <p:sp>
            <p:nvSpPr>
              <p:cNvPr id="1362" name="CuadroTexto 1361">
                <a:extLst>
                  <a:ext uri="{FF2B5EF4-FFF2-40B4-BE49-F238E27FC236}">
                    <a16:creationId xmlns:a16="http://schemas.microsoft.com/office/drawing/2014/main" id="{A0D1A375-D2D6-FD4A-6775-D426EC941C6A}"/>
                  </a:ext>
                </a:extLst>
              </p:cNvPr>
              <p:cNvSpPr txBox="1"/>
              <p:nvPr/>
            </p:nvSpPr>
            <p:spPr>
              <a:xfrm>
                <a:off x="352655" y="1618909"/>
                <a:ext cx="140467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7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Anti-</a:t>
                </a:r>
                <a:r>
                  <a:rPr lang="es-ES" sz="7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Ubiquitin</a:t>
                </a:r>
                <a:r>
                  <a:rPr lang="es-ES" sz="7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 in FLAG </a:t>
                </a:r>
                <a:r>
                  <a:rPr lang="es-ES" sz="7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immunoprecipitation</a:t>
                </a:r>
                <a:r>
                  <a:rPr lang="es-ES" sz="7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 </a:t>
                </a:r>
                <a:r>
                  <a:rPr lang="es-ES" sz="7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eluates</a:t>
                </a:r>
                <a:endParaRPr lang="es-ES" sz="7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grpSp>
            <p:nvGrpSpPr>
              <p:cNvPr id="1350" name="Grupo 1349">
                <a:extLst>
                  <a:ext uri="{FF2B5EF4-FFF2-40B4-BE49-F238E27FC236}">
                    <a16:creationId xmlns:a16="http://schemas.microsoft.com/office/drawing/2014/main" id="{6B16C0B2-8C89-4CFE-047E-AB036731B3CD}"/>
                  </a:ext>
                </a:extLst>
              </p:cNvPr>
              <p:cNvGrpSpPr/>
              <p:nvPr/>
            </p:nvGrpSpPr>
            <p:grpSpPr>
              <a:xfrm>
                <a:off x="604818" y="596599"/>
                <a:ext cx="900349" cy="1039211"/>
                <a:chOff x="351323" y="596599"/>
                <a:chExt cx="900349" cy="1039211"/>
              </a:xfrm>
            </p:grpSpPr>
            <p:pic>
              <p:nvPicPr>
                <p:cNvPr id="45" name="Imagen 44" descr="Una puerta de vidrio&#10;&#10;Descripción generada automáticamente con confianza baja">
                  <a:extLst>
                    <a:ext uri="{FF2B5EF4-FFF2-40B4-BE49-F238E27FC236}">
                      <a16:creationId xmlns:a16="http://schemas.microsoft.com/office/drawing/2014/main" id="{B0564F2D-8D11-626A-1490-032E3F27707C}"/>
                    </a:ext>
                  </a:extLst>
                </p:cNvPr>
                <p:cNvPicPr preferRelativeResize="0">
                  <a:picLocks/>
                </p:cNvPicPr>
                <p:nvPr/>
              </p:nvPicPr>
              <p:blipFill rotWithShape="1">
                <a:blip r:embed="rId2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20000" contrast="-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2515" t="24605" r="34948" b="18907"/>
                <a:stretch/>
              </p:blipFill>
              <p:spPr>
                <a:xfrm>
                  <a:off x="433769" y="597356"/>
                  <a:ext cx="817903" cy="1038454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  <p:grpSp>
              <p:nvGrpSpPr>
                <p:cNvPr id="2564" name="Grupo 2563">
                  <a:extLst>
                    <a:ext uri="{FF2B5EF4-FFF2-40B4-BE49-F238E27FC236}">
                      <a16:creationId xmlns:a16="http://schemas.microsoft.com/office/drawing/2014/main" id="{BDEB5313-0316-D343-C3A1-5CECC5807C47}"/>
                    </a:ext>
                  </a:extLst>
                </p:cNvPr>
                <p:cNvGrpSpPr/>
                <p:nvPr/>
              </p:nvGrpSpPr>
              <p:grpSpPr>
                <a:xfrm>
                  <a:off x="351323" y="596599"/>
                  <a:ext cx="309700" cy="782172"/>
                  <a:chOff x="3809574" y="512309"/>
                  <a:chExt cx="309700" cy="782172"/>
                </a:xfrm>
              </p:grpSpPr>
              <p:grpSp>
                <p:nvGrpSpPr>
                  <p:cNvPr id="2565" name="Grupo 2564">
                    <a:extLst>
                      <a:ext uri="{FF2B5EF4-FFF2-40B4-BE49-F238E27FC236}">
                        <a16:creationId xmlns:a16="http://schemas.microsoft.com/office/drawing/2014/main" id="{93E59482-6BB1-7281-3E2D-8D49E1D07DD9}"/>
                      </a:ext>
                    </a:extLst>
                  </p:cNvPr>
                  <p:cNvGrpSpPr/>
                  <p:nvPr/>
                </p:nvGrpSpPr>
                <p:grpSpPr>
                  <a:xfrm>
                    <a:off x="3859899" y="823846"/>
                    <a:ext cx="255198" cy="470635"/>
                    <a:chOff x="3859899" y="823846"/>
                    <a:chExt cx="255198" cy="470635"/>
                  </a:xfrm>
                </p:grpSpPr>
                <p:sp>
                  <p:nvSpPr>
                    <p:cNvPr id="2567" name="CuadroTexto 2566">
                      <a:extLst>
                        <a:ext uri="{FF2B5EF4-FFF2-40B4-BE49-F238E27FC236}">
                          <a16:creationId xmlns:a16="http://schemas.microsoft.com/office/drawing/2014/main" id="{CF7D08F4-A638-CA13-4285-D0CEBB3F35E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59899" y="823846"/>
                      <a:ext cx="255198" cy="1692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s-ES" sz="500" dirty="0">
                          <a:solidFill>
                            <a:schemeClr val="bg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75</a:t>
                      </a:r>
                    </a:p>
                  </p:txBody>
                </p:sp>
                <p:sp>
                  <p:nvSpPr>
                    <p:cNvPr id="2568" name="CuadroTexto 2567">
                      <a:extLst>
                        <a:ext uri="{FF2B5EF4-FFF2-40B4-BE49-F238E27FC236}">
                          <a16:creationId xmlns:a16="http://schemas.microsoft.com/office/drawing/2014/main" id="{292FE5CD-44B9-9B72-C209-7E2E81FABDD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59899" y="984055"/>
                      <a:ext cx="255198" cy="1692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s-ES" sz="500" dirty="0">
                          <a:solidFill>
                            <a:schemeClr val="bg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50</a:t>
                      </a:r>
                    </a:p>
                  </p:txBody>
                </p:sp>
                <p:sp>
                  <p:nvSpPr>
                    <p:cNvPr id="2569" name="CuadroTexto 2568">
                      <a:extLst>
                        <a:ext uri="{FF2B5EF4-FFF2-40B4-BE49-F238E27FC236}">
                          <a16:creationId xmlns:a16="http://schemas.microsoft.com/office/drawing/2014/main" id="{84C7EB1B-7D89-7097-0E6C-D538858D607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59899" y="1125204"/>
                      <a:ext cx="255198" cy="1692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s-ES" sz="500" dirty="0">
                          <a:solidFill>
                            <a:schemeClr val="bg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37</a:t>
                      </a:r>
                    </a:p>
                  </p:txBody>
                </p:sp>
              </p:grpSp>
              <p:sp>
                <p:nvSpPr>
                  <p:cNvPr id="2566" name="CuadroTexto 2565">
                    <a:extLst>
                      <a:ext uri="{FF2B5EF4-FFF2-40B4-BE49-F238E27FC236}">
                        <a16:creationId xmlns:a16="http://schemas.microsoft.com/office/drawing/2014/main" id="{186620A4-910C-F2F2-E1C8-015FF2EF112A}"/>
                      </a:ext>
                    </a:extLst>
                  </p:cNvPr>
                  <p:cNvSpPr txBox="1"/>
                  <p:nvPr/>
                </p:nvSpPr>
                <p:spPr>
                  <a:xfrm>
                    <a:off x="3809574" y="512309"/>
                    <a:ext cx="309700" cy="1692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500" dirty="0" err="1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KDa</a:t>
                    </a:r>
                    <a:endParaRPr lang="es-ES" sz="500" dirty="0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</p:grpSp>
            <p:sp>
              <p:nvSpPr>
                <p:cNvPr id="14" name="Rectángulo 13">
                  <a:extLst>
                    <a:ext uri="{FF2B5EF4-FFF2-40B4-BE49-F238E27FC236}">
                      <a16:creationId xmlns:a16="http://schemas.microsoft.com/office/drawing/2014/main" id="{7DBFF9EA-D012-D862-318A-DD7D3D925823}"/>
                    </a:ext>
                  </a:extLst>
                </p:cNvPr>
                <p:cNvSpPr/>
                <p:nvPr/>
              </p:nvSpPr>
              <p:spPr>
                <a:xfrm>
                  <a:off x="578576" y="651379"/>
                  <a:ext cx="405963" cy="618244"/>
                </a:xfrm>
                <a:prstGeom prst="rect">
                  <a:avLst/>
                </a:prstGeom>
                <a:noFill/>
                <a:ln w="63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</p:grpSp>
        <p:grpSp>
          <p:nvGrpSpPr>
            <p:cNvPr id="1349" name="Grupo 1348">
              <a:extLst>
                <a:ext uri="{FF2B5EF4-FFF2-40B4-BE49-F238E27FC236}">
                  <a16:creationId xmlns:a16="http://schemas.microsoft.com/office/drawing/2014/main" id="{5C122598-1B42-F9F4-A911-F63BB194FFF8}"/>
                </a:ext>
              </a:extLst>
            </p:cNvPr>
            <p:cNvGrpSpPr/>
            <p:nvPr/>
          </p:nvGrpSpPr>
          <p:grpSpPr>
            <a:xfrm>
              <a:off x="2252952" y="594037"/>
              <a:ext cx="1612987" cy="1366886"/>
              <a:chOff x="1679856" y="594037"/>
              <a:chExt cx="1612987" cy="1366886"/>
            </a:xfrm>
          </p:grpSpPr>
          <p:pic>
            <p:nvPicPr>
              <p:cNvPr id="46" name="Imagen 45" descr="Imagen que contiene interior, pequeño, puerta, cuarto&#10;&#10;Descripción generada automáticamente">
                <a:extLst>
                  <a:ext uri="{FF2B5EF4-FFF2-40B4-BE49-F238E27FC236}">
                    <a16:creationId xmlns:a16="http://schemas.microsoft.com/office/drawing/2014/main" id="{D88BEA58-3CCA-7FDB-8CE1-AADC5CC187B7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4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122" t="17521" r="26874" b="25065"/>
              <a:stretch/>
            </p:blipFill>
            <p:spPr>
              <a:xfrm>
                <a:off x="1766685" y="594037"/>
                <a:ext cx="1526158" cy="1040400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sp>
            <p:nvSpPr>
              <p:cNvPr id="59" name="CuadroTexto 58">
                <a:extLst>
                  <a:ext uri="{FF2B5EF4-FFF2-40B4-BE49-F238E27FC236}">
                    <a16:creationId xmlns:a16="http://schemas.microsoft.com/office/drawing/2014/main" id="{B9C75139-0024-6B72-D461-67EEDFC93BE4}"/>
                  </a:ext>
                </a:extLst>
              </p:cNvPr>
              <p:cNvSpPr txBox="1"/>
              <p:nvPr/>
            </p:nvSpPr>
            <p:spPr>
              <a:xfrm>
                <a:off x="1827427" y="1637758"/>
                <a:ext cx="140467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7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Anti-FLAG in FLAG </a:t>
                </a:r>
                <a:r>
                  <a:rPr lang="es-ES" sz="7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immunoprecipitation</a:t>
                </a:r>
                <a:r>
                  <a:rPr lang="es-ES" sz="7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 </a:t>
                </a:r>
                <a:r>
                  <a:rPr lang="es-ES" sz="7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eluates</a:t>
                </a:r>
                <a:endParaRPr lang="es-ES" sz="7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60" name="Rectángulo 59">
                <a:extLst>
                  <a:ext uri="{FF2B5EF4-FFF2-40B4-BE49-F238E27FC236}">
                    <a16:creationId xmlns:a16="http://schemas.microsoft.com/office/drawing/2014/main" id="{39FE7EE9-7B62-8C89-AFCF-B7312551B60D}"/>
                  </a:ext>
                </a:extLst>
              </p:cNvPr>
              <p:cNvSpPr/>
              <p:nvPr/>
            </p:nvSpPr>
            <p:spPr>
              <a:xfrm>
                <a:off x="2635280" y="1137746"/>
                <a:ext cx="359865" cy="157603"/>
              </a:xfrm>
              <a:prstGeom prst="rect">
                <a:avLst/>
              </a:prstGeom>
              <a:noFill/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grpSp>
            <p:nvGrpSpPr>
              <p:cNvPr id="61" name="Grupo 60">
                <a:extLst>
                  <a:ext uri="{FF2B5EF4-FFF2-40B4-BE49-F238E27FC236}">
                    <a16:creationId xmlns:a16="http://schemas.microsoft.com/office/drawing/2014/main" id="{23146C07-93A9-1820-D129-3D7DCB311B6A}"/>
                  </a:ext>
                </a:extLst>
              </p:cNvPr>
              <p:cNvGrpSpPr/>
              <p:nvPr/>
            </p:nvGrpSpPr>
            <p:grpSpPr>
              <a:xfrm>
                <a:off x="1679856" y="715701"/>
                <a:ext cx="357790" cy="680575"/>
                <a:chOff x="3806601" y="679788"/>
                <a:chExt cx="357790" cy="680575"/>
              </a:xfrm>
            </p:grpSpPr>
            <p:grpSp>
              <p:nvGrpSpPr>
                <p:cNvPr id="63" name="Grupo 62">
                  <a:extLst>
                    <a:ext uri="{FF2B5EF4-FFF2-40B4-BE49-F238E27FC236}">
                      <a16:creationId xmlns:a16="http://schemas.microsoft.com/office/drawing/2014/main" id="{93D3A991-4895-0864-D615-7BE7AA54B049}"/>
                    </a:ext>
                  </a:extLst>
                </p:cNvPr>
                <p:cNvGrpSpPr/>
                <p:nvPr/>
              </p:nvGrpSpPr>
              <p:grpSpPr>
                <a:xfrm>
                  <a:off x="3859899" y="823846"/>
                  <a:ext cx="284052" cy="536517"/>
                  <a:chOff x="3859899" y="823846"/>
                  <a:chExt cx="284052" cy="536517"/>
                </a:xfrm>
              </p:grpSpPr>
              <p:sp>
                <p:nvSpPr>
                  <p:cNvPr id="1345" name="CuadroTexto 1344">
                    <a:extLst>
                      <a:ext uri="{FF2B5EF4-FFF2-40B4-BE49-F238E27FC236}">
                        <a16:creationId xmlns:a16="http://schemas.microsoft.com/office/drawing/2014/main" id="{33BB7D3E-4A96-83B0-27EE-2C5165063EFF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823846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75</a:t>
                    </a:r>
                  </a:p>
                </p:txBody>
              </p:sp>
              <p:sp>
                <p:nvSpPr>
                  <p:cNvPr id="1346" name="CuadroTexto 1345">
                    <a:extLst>
                      <a:ext uri="{FF2B5EF4-FFF2-40B4-BE49-F238E27FC236}">
                        <a16:creationId xmlns:a16="http://schemas.microsoft.com/office/drawing/2014/main" id="{EB666D61-3426-9BD4-2527-F9A50BCF6E2E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1010555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50</a:t>
                    </a:r>
                  </a:p>
                </p:txBody>
              </p:sp>
              <p:sp>
                <p:nvSpPr>
                  <p:cNvPr id="1347" name="CuadroTexto 1346">
                    <a:extLst>
                      <a:ext uri="{FF2B5EF4-FFF2-40B4-BE49-F238E27FC236}">
                        <a16:creationId xmlns:a16="http://schemas.microsoft.com/office/drawing/2014/main" id="{8E720768-85CF-CF5F-3DB1-60B477317DF7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1160308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37</a:t>
                    </a:r>
                  </a:p>
                </p:txBody>
              </p:sp>
            </p:grpSp>
            <p:sp>
              <p:nvSpPr>
                <p:cNvPr id="1344" name="CuadroTexto 1343">
                  <a:extLst>
                    <a:ext uri="{FF2B5EF4-FFF2-40B4-BE49-F238E27FC236}">
                      <a16:creationId xmlns:a16="http://schemas.microsoft.com/office/drawing/2014/main" id="{9FAA1ED7-CAE8-C945-50C4-345A2AF2C0DC}"/>
                    </a:ext>
                  </a:extLst>
                </p:cNvPr>
                <p:cNvSpPr txBox="1"/>
                <p:nvPr/>
              </p:nvSpPr>
              <p:spPr>
                <a:xfrm>
                  <a:off x="3806601" y="679788"/>
                  <a:ext cx="35779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 err="1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KDa</a:t>
                  </a:r>
                  <a:endPara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</p:grpSp>
        <p:grpSp>
          <p:nvGrpSpPr>
            <p:cNvPr id="1352" name="Grupo 1351">
              <a:extLst>
                <a:ext uri="{FF2B5EF4-FFF2-40B4-BE49-F238E27FC236}">
                  <a16:creationId xmlns:a16="http://schemas.microsoft.com/office/drawing/2014/main" id="{669F90FF-F338-222B-1C2C-C5525F160FF9}"/>
                </a:ext>
              </a:extLst>
            </p:cNvPr>
            <p:cNvGrpSpPr/>
            <p:nvPr/>
          </p:nvGrpSpPr>
          <p:grpSpPr>
            <a:xfrm>
              <a:off x="4361561" y="594037"/>
              <a:ext cx="1603520" cy="1232621"/>
              <a:chOff x="3651268" y="594037"/>
              <a:chExt cx="1603520" cy="1232621"/>
            </a:xfrm>
          </p:grpSpPr>
          <p:pic>
            <p:nvPicPr>
              <p:cNvPr id="11" name="Imagen 10" descr="Imagen que contiene interior, pequeño, puerta, cuarto&#10;&#10;Descripción generada automáticamente">
                <a:extLst>
                  <a:ext uri="{FF2B5EF4-FFF2-40B4-BE49-F238E27FC236}">
                    <a16:creationId xmlns:a16="http://schemas.microsoft.com/office/drawing/2014/main" id="{48C7EE8B-3255-9815-474F-A9EF4FA69941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4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082" t="18895" r="26096" b="25826"/>
              <a:stretch/>
            </p:blipFill>
            <p:spPr>
              <a:xfrm>
                <a:off x="3728388" y="594037"/>
                <a:ext cx="1526400" cy="1040400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sp>
            <p:nvSpPr>
              <p:cNvPr id="2553" name="CuadroTexto 2552">
                <a:extLst>
                  <a:ext uri="{FF2B5EF4-FFF2-40B4-BE49-F238E27FC236}">
                    <a16:creationId xmlns:a16="http://schemas.microsoft.com/office/drawing/2014/main" id="{75DAD5D6-EE9B-3F86-4DB1-13AFD23F71BE}"/>
                  </a:ext>
                </a:extLst>
              </p:cNvPr>
              <p:cNvSpPr txBox="1"/>
              <p:nvPr/>
            </p:nvSpPr>
            <p:spPr>
              <a:xfrm>
                <a:off x="3728509" y="1618909"/>
                <a:ext cx="1526158" cy="2077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7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Anti-FLAG in </a:t>
                </a:r>
                <a:r>
                  <a:rPr lang="es-ES" sz="7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whole-cell</a:t>
                </a:r>
                <a:r>
                  <a:rPr lang="es-ES" sz="7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 </a:t>
                </a:r>
                <a:r>
                  <a:rPr lang="es-ES" sz="7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lysate</a:t>
                </a:r>
                <a:endParaRPr lang="es-ES" sz="7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grpSp>
            <p:nvGrpSpPr>
              <p:cNvPr id="2563" name="Grupo 2562">
                <a:extLst>
                  <a:ext uri="{FF2B5EF4-FFF2-40B4-BE49-F238E27FC236}">
                    <a16:creationId xmlns:a16="http://schemas.microsoft.com/office/drawing/2014/main" id="{FF171540-32FD-1AC3-2370-E210FB1176C4}"/>
                  </a:ext>
                </a:extLst>
              </p:cNvPr>
              <p:cNvGrpSpPr/>
              <p:nvPr/>
            </p:nvGrpSpPr>
            <p:grpSpPr>
              <a:xfrm>
                <a:off x="3651268" y="730809"/>
                <a:ext cx="357790" cy="680575"/>
                <a:chOff x="3806601" y="679788"/>
                <a:chExt cx="357790" cy="680575"/>
              </a:xfrm>
            </p:grpSpPr>
            <p:grpSp>
              <p:nvGrpSpPr>
                <p:cNvPr id="2557" name="Grupo 2556">
                  <a:extLst>
                    <a:ext uri="{FF2B5EF4-FFF2-40B4-BE49-F238E27FC236}">
                      <a16:creationId xmlns:a16="http://schemas.microsoft.com/office/drawing/2014/main" id="{85D37F30-EFB2-3857-7DD5-F7FA8A37B3E0}"/>
                    </a:ext>
                  </a:extLst>
                </p:cNvPr>
                <p:cNvGrpSpPr/>
                <p:nvPr/>
              </p:nvGrpSpPr>
              <p:grpSpPr>
                <a:xfrm>
                  <a:off x="3859899" y="823846"/>
                  <a:ext cx="284052" cy="536517"/>
                  <a:chOff x="3859899" y="823846"/>
                  <a:chExt cx="284052" cy="536517"/>
                </a:xfrm>
              </p:grpSpPr>
              <p:sp>
                <p:nvSpPr>
                  <p:cNvPr id="2554" name="CuadroTexto 2553">
                    <a:extLst>
                      <a:ext uri="{FF2B5EF4-FFF2-40B4-BE49-F238E27FC236}">
                        <a16:creationId xmlns:a16="http://schemas.microsoft.com/office/drawing/2014/main" id="{B0CF2F16-ED7E-E99E-EFF7-B0615AC4E336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823846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75</a:t>
                    </a:r>
                  </a:p>
                </p:txBody>
              </p:sp>
              <p:sp>
                <p:nvSpPr>
                  <p:cNvPr id="2555" name="CuadroTexto 2554">
                    <a:extLst>
                      <a:ext uri="{FF2B5EF4-FFF2-40B4-BE49-F238E27FC236}">
                        <a16:creationId xmlns:a16="http://schemas.microsoft.com/office/drawing/2014/main" id="{743B99BA-D5E8-8BE3-28D3-1D1C7A4119F3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1010555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50</a:t>
                    </a:r>
                  </a:p>
                </p:txBody>
              </p:sp>
              <p:sp>
                <p:nvSpPr>
                  <p:cNvPr id="2556" name="CuadroTexto 2555">
                    <a:extLst>
                      <a:ext uri="{FF2B5EF4-FFF2-40B4-BE49-F238E27FC236}">
                        <a16:creationId xmlns:a16="http://schemas.microsoft.com/office/drawing/2014/main" id="{A934634D-990D-C344-A2A4-F1B6656D0C5D}"/>
                      </a:ext>
                    </a:extLst>
                  </p:cNvPr>
                  <p:cNvSpPr txBox="1"/>
                  <p:nvPr/>
                </p:nvSpPr>
                <p:spPr>
                  <a:xfrm>
                    <a:off x="3859899" y="1160308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700" dirty="0">
                        <a:solidFill>
                          <a:schemeClr val="bg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37</a:t>
                    </a:r>
                  </a:p>
                </p:txBody>
              </p:sp>
            </p:grpSp>
            <p:sp>
              <p:nvSpPr>
                <p:cNvPr id="2562" name="CuadroTexto 2561">
                  <a:extLst>
                    <a:ext uri="{FF2B5EF4-FFF2-40B4-BE49-F238E27FC236}">
                      <a16:creationId xmlns:a16="http://schemas.microsoft.com/office/drawing/2014/main" id="{964DE709-22DD-7CB7-AB8A-93AA6455A50E}"/>
                    </a:ext>
                  </a:extLst>
                </p:cNvPr>
                <p:cNvSpPr txBox="1"/>
                <p:nvPr/>
              </p:nvSpPr>
              <p:spPr>
                <a:xfrm>
                  <a:off x="3806601" y="679788"/>
                  <a:ext cx="35779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700" dirty="0" err="1">
                      <a:solidFill>
                        <a:schemeClr val="bg1"/>
                      </a:solidFill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KDa</a:t>
                  </a:r>
                  <a:endParaRPr lang="es-ES" sz="700" dirty="0">
                    <a:solidFill>
                      <a:schemeClr val="bg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  <p:sp>
            <p:nvSpPr>
              <p:cNvPr id="1348" name="Rectángulo 1347">
                <a:extLst>
                  <a:ext uri="{FF2B5EF4-FFF2-40B4-BE49-F238E27FC236}">
                    <a16:creationId xmlns:a16="http://schemas.microsoft.com/office/drawing/2014/main" id="{A32F431D-7237-778B-4CEC-2DFCF0E608E4}"/>
                  </a:ext>
                </a:extLst>
              </p:cNvPr>
              <p:cNvSpPr/>
              <p:nvPr/>
            </p:nvSpPr>
            <p:spPr>
              <a:xfrm>
                <a:off x="3911075" y="1134813"/>
                <a:ext cx="441127" cy="179228"/>
              </a:xfrm>
              <a:prstGeom prst="rect">
                <a:avLst/>
              </a:prstGeom>
              <a:noFill/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</p:grpSp>
        <p:pic>
          <p:nvPicPr>
            <p:cNvPr id="10" name="Imagen 9" descr="Imagen que contiene interior, hombre, sucio, agua&#10;&#10;Descripción generada automáticamente">
              <a:extLst>
                <a:ext uri="{FF2B5EF4-FFF2-40B4-BE49-F238E27FC236}">
                  <a16:creationId xmlns:a16="http://schemas.microsoft.com/office/drawing/2014/main" id="{ECFA4932-A5C7-1CE5-E302-51A5CBC6E707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6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05" t="21926" r="30401" b="19346"/>
            <a:stretch/>
          </p:blipFill>
          <p:spPr>
            <a:xfrm>
              <a:off x="687264" y="2162914"/>
              <a:ext cx="1526158" cy="1043721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1353" name="Rectángulo 1352">
              <a:extLst>
                <a:ext uri="{FF2B5EF4-FFF2-40B4-BE49-F238E27FC236}">
                  <a16:creationId xmlns:a16="http://schemas.microsoft.com/office/drawing/2014/main" id="{B51D1915-9DAD-3DBE-785D-CC9939C0EA87}"/>
                </a:ext>
              </a:extLst>
            </p:cNvPr>
            <p:cNvSpPr/>
            <p:nvPr/>
          </p:nvSpPr>
          <p:spPr>
            <a:xfrm>
              <a:off x="875059" y="2578561"/>
              <a:ext cx="422650" cy="183112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58" name="CuadroTexto 1357">
              <a:extLst>
                <a:ext uri="{FF2B5EF4-FFF2-40B4-BE49-F238E27FC236}">
                  <a16:creationId xmlns:a16="http://schemas.microsoft.com/office/drawing/2014/main" id="{671DCD58-F235-4D60-E8B3-52805F2E0D37}"/>
                </a:ext>
              </a:extLst>
            </p:cNvPr>
            <p:cNvSpPr txBox="1"/>
            <p:nvPr/>
          </p:nvSpPr>
          <p:spPr>
            <a:xfrm>
              <a:off x="659761" y="2439391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75</a:t>
              </a:r>
            </a:p>
          </p:txBody>
        </p:sp>
        <p:sp>
          <p:nvSpPr>
            <p:cNvPr id="1359" name="CuadroTexto 1358">
              <a:extLst>
                <a:ext uri="{FF2B5EF4-FFF2-40B4-BE49-F238E27FC236}">
                  <a16:creationId xmlns:a16="http://schemas.microsoft.com/office/drawing/2014/main" id="{ED64B7DA-9F3F-4003-D13E-E7FDD094C7BB}"/>
                </a:ext>
              </a:extLst>
            </p:cNvPr>
            <p:cNvSpPr txBox="1"/>
            <p:nvPr/>
          </p:nvSpPr>
          <p:spPr>
            <a:xfrm>
              <a:off x="659761" y="262610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50</a:t>
              </a:r>
            </a:p>
          </p:txBody>
        </p:sp>
        <p:sp>
          <p:nvSpPr>
            <p:cNvPr id="1360" name="CuadroTexto 1359">
              <a:extLst>
                <a:ext uri="{FF2B5EF4-FFF2-40B4-BE49-F238E27FC236}">
                  <a16:creationId xmlns:a16="http://schemas.microsoft.com/office/drawing/2014/main" id="{59BA9071-0A80-DD4C-F7BC-EA29ADF448CB}"/>
                </a:ext>
              </a:extLst>
            </p:cNvPr>
            <p:cNvSpPr txBox="1"/>
            <p:nvPr/>
          </p:nvSpPr>
          <p:spPr>
            <a:xfrm>
              <a:off x="659761" y="2775853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37</a:t>
              </a:r>
            </a:p>
          </p:txBody>
        </p:sp>
        <p:sp>
          <p:nvSpPr>
            <p:cNvPr id="1361" name="CuadroTexto 1360">
              <a:extLst>
                <a:ext uri="{FF2B5EF4-FFF2-40B4-BE49-F238E27FC236}">
                  <a16:creationId xmlns:a16="http://schemas.microsoft.com/office/drawing/2014/main" id="{75DAA843-AE3B-6CFB-5555-BE51D408B836}"/>
                </a:ext>
              </a:extLst>
            </p:cNvPr>
            <p:cNvSpPr txBox="1"/>
            <p:nvPr/>
          </p:nvSpPr>
          <p:spPr>
            <a:xfrm>
              <a:off x="606463" y="2295333"/>
              <a:ext cx="35779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err="1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KDa</a:t>
              </a:r>
              <a:endParaRPr lang="es-ES" sz="7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pic>
          <p:nvPicPr>
            <p:cNvPr id="9" name="Imagen 8" descr="Imagen que contiene interior, agua, hombre, puerta&#10;&#10;Descripción generada automáticamente">
              <a:extLst>
                <a:ext uri="{FF2B5EF4-FFF2-40B4-BE49-F238E27FC236}">
                  <a16:creationId xmlns:a16="http://schemas.microsoft.com/office/drawing/2014/main" id="{BD149F15-6EDD-477D-AE23-985EEDF777D8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8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62" t="17991" r="26595" b="26591"/>
            <a:stretch/>
          </p:blipFill>
          <p:spPr>
            <a:xfrm>
              <a:off x="2351212" y="2162914"/>
              <a:ext cx="1526159" cy="1043721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  <p:sp>
          <p:nvSpPr>
            <p:cNvPr id="1363" name="Rectángulo 1362">
              <a:extLst>
                <a:ext uri="{FF2B5EF4-FFF2-40B4-BE49-F238E27FC236}">
                  <a16:creationId xmlns:a16="http://schemas.microsoft.com/office/drawing/2014/main" id="{41939D9C-0714-0864-A13E-897DF3A3DD31}"/>
                </a:ext>
              </a:extLst>
            </p:cNvPr>
            <p:cNvSpPr/>
            <p:nvPr/>
          </p:nvSpPr>
          <p:spPr>
            <a:xfrm>
              <a:off x="2540000" y="2792796"/>
              <a:ext cx="452120" cy="183112"/>
            </a:xfrm>
            <a:prstGeom prst="rect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364" name="CuadroTexto 1363">
              <a:extLst>
                <a:ext uri="{FF2B5EF4-FFF2-40B4-BE49-F238E27FC236}">
                  <a16:creationId xmlns:a16="http://schemas.microsoft.com/office/drawing/2014/main" id="{5DF6BAFA-45C7-905F-44FC-7798EFFD2FF6}"/>
                </a:ext>
              </a:extLst>
            </p:cNvPr>
            <p:cNvSpPr txBox="1"/>
            <p:nvPr/>
          </p:nvSpPr>
          <p:spPr>
            <a:xfrm>
              <a:off x="2316910" y="2439391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75</a:t>
              </a:r>
            </a:p>
          </p:txBody>
        </p:sp>
        <p:sp>
          <p:nvSpPr>
            <p:cNvPr id="1365" name="CuadroTexto 1364">
              <a:extLst>
                <a:ext uri="{FF2B5EF4-FFF2-40B4-BE49-F238E27FC236}">
                  <a16:creationId xmlns:a16="http://schemas.microsoft.com/office/drawing/2014/main" id="{42994DD5-7C98-D6BF-468F-7D0BE4FB1575}"/>
                </a:ext>
              </a:extLst>
            </p:cNvPr>
            <p:cNvSpPr txBox="1"/>
            <p:nvPr/>
          </p:nvSpPr>
          <p:spPr>
            <a:xfrm>
              <a:off x="2316910" y="2626100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50</a:t>
              </a:r>
            </a:p>
          </p:txBody>
        </p:sp>
        <p:sp>
          <p:nvSpPr>
            <p:cNvPr id="1366" name="CuadroTexto 1365">
              <a:extLst>
                <a:ext uri="{FF2B5EF4-FFF2-40B4-BE49-F238E27FC236}">
                  <a16:creationId xmlns:a16="http://schemas.microsoft.com/office/drawing/2014/main" id="{636B0146-5237-3642-2A5D-AF20268C7EE6}"/>
                </a:ext>
              </a:extLst>
            </p:cNvPr>
            <p:cNvSpPr txBox="1"/>
            <p:nvPr/>
          </p:nvSpPr>
          <p:spPr>
            <a:xfrm>
              <a:off x="2316910" y="2775853"/>
              <a:ext cx="28405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37</a:t>
              </a:r>
            </a:p>
          </p:txBody>
        </p:sp>
        <p:sp>
          <p:nvSpPr>
            <p:cNvPr id="1367" name="CuadroTexto 1366">
              <a:extLst>
                <a:ext uri="{FF2B5EF4-FFF2-40B4-BE49-F238E27FC236}">
                  <a16:creationId xmlns:a16="http://schemas.microsoft.com/office/drawing/2014/main" id="{BF165AE9-5DBB-6AD4-F7C8-21720EE2F3AD}"/>
                </a:ext>
              </a:extLst>
            </p:cNvPr>
            <p:cNvSpPr txBox="1"/>
            <p:nvPr/>
          </p:nvSpPr>
          <p:spPr>
            <a:xfrm>
              <a:off x="2263612" y="2295333"/>
              <a:ext cx="35779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err="1">
                  <a:solidFill>
                    <a:schemeClr val="bg1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KDa</a:t>
              </a:r>
              <a:endParaRPr lang="es-ES" sz="700" dirty="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8" name="CuadroTexto 1367">
              <a:extLst>
                <a:ext uri="{FF2B5EF4-FFF2-40B4-BE49-F238E27FC236}">
                  <a16:creationId xmlns:a16="http://schemas.microsoft.com/office/drawing/2014/main" id="{F6AF6F02-E4C0-37F3-4BBA-EAFAA96F7D05}"/>
                </a:ext>
              </a:extLst>
            </p:cNvPr>
            <p:cNvSpPr txBox="1"/>
            <p:nvPr/>
          </p:nvSpPr>
          <p:spPr>
            <a:xfrm>
              <a:off x="687264" y="3185933"/>
              <a:ext cx="1526158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Anti-HA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69" name="CuadroTexto 1368">
              <a:extLst>
                <a:ext uri="{FF2B5EF4-FFF2-40B4-BE49-F238E27FC236}">
                  <a16:creationId xmlns:a16="http://schemas.microsoft.com/office/drawing/2014/main" id="{8614A549-FBFF-49EF-7586-9BE43803C408}"/>
                </a:ext>
              </a:extLst>
            </p:cNvPr>
            <p:cNvSpPr txBox="1"/>
            <p:nvPr/>
          </p:nvSpPr>
          <p:spPr>
            <a:xfrm>
              <a:off x="2339778" y="3185933"/>
              <a:ext cx="1549027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Anti-GAPDH in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whole-cell</a:t>
              </a:r>
              <a:r>
                <a:rPr lang="es-ES" sz="750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  <a:r>
                <a:rPr lang="es-ES" sz="7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lysate</a:t>
              </a:r>
              <a:endParaRPr lang="es-ES" sz="7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4873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95</TotalTime>
  <Words>47</Words>
  <Application>Microsoft Office PowerPoint</Application>
  <PresentationFormat>A4 (210 x 297 mm)</PresentationFormat>
  <Paragraphs>26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COSTAS INSUA</dc:creator>
  <cp:lastModifiedBy>MANUEL GUZMAN PASTOR</cp:lastModifiedBy>
  <cp:revision>6</cp:revision>
  <dcterms:created xsi:type="dcterms:W3CDTF">2023-12-26T11:36:59Z</dcterms:created>
  <dcterms:modified xsi:type="dcterms:W3CDTF">2024-02-26T10:30:06Z</dcterms:modified>
</cp:coreProperties>
</file>