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6858000" cy="9906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09" d="100"/>
          <a:sy n="109" d="100"/>
        </p:scale>
        <p:origin x="4212" y="1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621191"/>
            <a:ext cx="5829300" cy="3448756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5202944"/>
            <a:ext cx="5143500" cy="2391656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s-ES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04391C-F6EB-4BCE-9786-F4462FAC482E}" type="datetimeFigureOut">
              <a:rPr lang="es-ES" smtClean="0"/>
              <a:t>26/02/2024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604886-2250-4BF2-AFD5-39FD1A0C4290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0936316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04391C-F6EB-4BCE-9786-F4462FAC482E}" type="datetimeFigureOut">
              <a:rPr lang="es-ES" smtClean="0"/>
              <a:t>26/02/2024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604886-2250-4BF2-AFD5-39FD1A0C4290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8978489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527403"/>
            <a:ext cx="1478756" cy="8394877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527403"/>
            <a:ext cx="4350544" cy="8394877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04391C-F6EB-4BCE-9786-F4462FAC482E}" type="datetimeFigureOut">
              <a:rPr lang="es-ES" smtClean="0"/>
              <a:t>26/02/2024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604886-2250-4BF2-AFD5-39FD1A0C4290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0082748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04391C-F6EB-4BCE-9786-F4462FAC482E}" type="datetimeFigureOut">
              <a:rPr lang="es-ES" smtClean="0"/>
              <a:t>26/02/2024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604886-2250-4BF2-AFD5-39FD1A0C4290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3917597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469624"/>
            <a:ext cx="5915025" cy="4120620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629226"/>
            <a:ext cx="5915025" cy="21669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04391C-F6EB-4BCE-9786-F4462FAC482E}" type="datetimeFigureOut">
              <a:rPr lang="es-ES" smtClean="0"/>
              <a:t>26/02/2024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604886-2250-4BF2-AFD5-39FD1A0C4290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8134553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637014"/>
            <a:ext cx="2914650" cy="6285266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637014"/>
            <a:ext cx="2914650" cy="6285266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04391C-F6EB-4BCE-9786-F4462FAC482E}" type="datetimeFigureOut">
              <a:rPr lang="es-ES" smtClean="0"/>
              <a:t>26/02/2024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604886-2250-4BF2-AFD5-39FD1A0C4290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4165739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527405"/>
            <a:ext cx="5915025" cy="1914702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428347"/>
            <a:ext cx="2901255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618442"/>
            <a:ext cx="2901255" cy="5322183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428347"/>
            <a:ext cx="2915543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618442"/>
            <a:ext cx="2915543" cy="5322183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04391C-F6EB-4BCE-9786-F4462FAC482E}" type="datetimeFigureOut">
              <a:rPr lang="es-ES" smtClean="0"/>
              <a:t>26/02/2024</a:t>
            </a:fld>
            <a:endParaRPr lang="es-E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604886-2250-4BF2-AFD5-39FD1A0C4290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8470652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04391C-F6EB-4BCE-9786-F4462FAC482E}" type="datetimeFigureOut">
              <a:rPr lang="es-ES" smtClean="0"/>
              <a:t>26/02/2024</a:t>
            </a:fld>
            <a:endParaRPr lang="es-E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604886-2250-4BF2-AFD5-39FD1A0C4290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6047536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04391C-F6EB-4BCE-9786-F4462FAC482E}" type="datetimeFigureOut">
              <a:rPr lang="es-ES" smtClean="0"/>
              <a:t>26/02/2024</a:t>
            </a:fld>
            <a:endParaRPr lang="es-E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604886-2250-4BF2-AFD5-39FD1A0C4290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8663915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426283"/>
            <a:ext cx="3471863" cy="7039681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04391C-F6EB-4BCE-9786-F4462FAC482E}" type="datetimeFigureOut">
              <a:rPr lang="es-ES" smtClean="0"/>
              <a:t>26/02/2024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604886-2250-4BF2-AFD5-39FD1A0C4290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8118848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426283"/>
            <a:ext cx="3471863" cy="7039681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04391C-F6EB-4BCE-9786-F4462FAC482E}" type="datetimeFigureOut">
              <a:rPr lang="es-ES" smtClean="0"/>
              <a:t>26/02/2024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604886-2250-4BF2-AFD5-39FD1A0C4290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0048144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27405"/>
            <a:ext cx="5915025" cy="1914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637014"/>
            <a:ext cx="5915025" cy="62852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04391C-F6EB-4BCE-9786-F4462FAC482E}" type="datetimeFigureOut">
              <a:rPr lang="es-ES" smtClean="0"/>
              <a:t>26/02/2024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4604886-2250-4BF2-AFD5-39FD1A0C4290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493404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microsoft.com/office/2007/relationships/hdphoto" Target="../media/hdphoto1.wdp"/><Relationship Id="rId7" Type="http://schemas.microsoft.com/office/2007/relationships/hdphoto" Target="../media/hdphoto3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11" Type="http://schemas.microsoft.com/office/2007/relationships/hdphoto" Target="../media/hdphoto5.wdp"/><Relationship Id="rId5" Type="http://schemas.microsoft.com/office/2007/relationships/hdphoto" Target="../media/hdphoto2.wdp"/><Relationship Id="rId10" Type="http://schemas.openxmlformats.org/officeDocument/2006/relationships/image" Target="../media/image5.png"/><Relationship Id="rId4" Type="http://schemas.openxmlformats.org/officeDocument/2006/relationships/image" Target="../media/image2.png"/><Relationship Id="rId9" Type="http://schemas.microsoft.com/office/2007/relationships/hdphoto" Target="../media/hdphoto4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upo 2">
            <a:extLst>
              <a:ext uri="{FF2B5EF4-FFF2-40B4-BE49-F238E27FC236}">
                <a16:creationId xmlns:a16="http://schemas.microsoft.com/office/drawing/2014/main" id="{86125628-B194-C79D-3B39-E526A64C2564}"/>
              </a:ext>
            </a:extLst>
          </p:cNvPr>
          <p:cNvGrpSpPr/>
          <p:nvPr/>
        </p:nvGrpSpPr>
        <p:grpSpPr>
          <a:xfrm>
            <a:off x="353987" y="164592"/>
            <a:ext cx="6504013" cy="4214137"/>
            <a:chOff x="353987" y="164592"/>
            <a:chExt cx="6504013" cy="4214137"/>
          </a:xfrm>
        </p:grpSpPr>
        <p:pic>
          <p:nvPicPr>
            <p:cNvPr id="10" name="Imagen 9" descr="Imagen en blanco y negro&#10;&#10;Descripción generada automáticamente con confianza baja">
              <a:extLst>
                <a:ext uri="{FF2B5EF4-FFF2-40B4-BE49-F238E27FC236}">
                  <a16:creationId xmlns:a16="http://schemas.microsoft.com/office/drawing/2014/main" id="{E58F4050-9EF7-A573-9A0B-A1A88CF9E83D}"/>
                </a:ext>
              </a:extLst>
            </p:cNvPr>
            <p:cNvPicPr preferRelativeResize="0">
              <a:picLocks/>
            </p:cNvPicPr>
            <p:nvPr/>
          </p:nvPicPr>
          <p:blipFill rotWithShape="1"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rightnessContrast brigh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638" t="18142" r="16203" b="21145"/>
            <a:stretch/>
          </p:blipFill>
          <p:spPr>
            <a:xfrm>
              <a:off x="445788" y="3145488"/>
              <a:ext cx="2797917" cy="1026000"/>
            </a:xfrm>
            <a:prstGeom prst="rect">
              <a:avLst/>
            </a:prstGeom>
            <a:ln w="6350">
              <a:solidFill>
                <a:schemeClr val="tx1"/>
              </a:solidFill>
            </a:ln>
          </p:spPr>
        </p:pic>
        <p:pic>
          <p:nvPicPr>
            <p:cNvPr id="9" name="Imagen 8" descr="Imagen en blanco y negro&#10;&#10;Descripción generada automáticamente con confianza media">
              <a:extLst>
                <a:ext uri="{FF2B5EF4-FFF2-40B4-BE49-F238E27FC236}">
                  <a16:creationId xmlns:a16="http://schemas.microsoft.com/office/drawing/2014/main" id="{E651F829-E458-A606-A5A5-11290FCCA0D6}"/>
                </a:ext>
              </a:extLst>
            </p:cNvPr>
            <p:cNvPicPr preferRelativeResize="0">
              <a:picLocks/>
            </p:cNvPicPr>
            <p:nvPr/>
          </p:nvPicPr>
          <p:blipFill rotWithShape="1"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9616" t="20802" r="10395" b="15509"/>
            <a:stretch/>
          </p:blipFill>
          <p:spPr>
            <a:xfrm>
              <a:off x="3590961" y="1887908"/>
              <a:ext cx="2832902" cy="1028046"/>
            </a:xfrm>
            <a:prstGeom prst="rect">
              <a:avLst/>
            </a:prstGeom>
            <a:ln w="6350">
              <a:solidFill>
                <a:schemeClr val="tx1"/>
              </a:solidFill>
            </a:ln>
          </p:spPr>
        </p:pic>
        <p:pic>
          <p:nvPicPr>
            <p:cNvPr id="2" name="Imagen 1" descr="Imagen en blanco y negro&#10;&#10;Descripción generada automáticamente con confianza media">
              <a:extLst>
                <a:ext uri="{FF2B5EF4-FFF2-40B4-BE49-F238E27FC236}">
                  <a16:creationId xmlns:a16="http://schemas.microsoft.com/office/drawing/2014/main" id="{E653D370-943E-6D3F-4112-07A8E3C8ACFB}"/>
                </a:ext>
              </a:extLst>
            </p:cNvPr>
            <p:cNvPicPr preferRelativeResize="0">
              <a:picLocks/>
            </p:cNvPicPr>
            <p:nvPr/>
          </p:nvPicPr>
          <p:blipFill rotWithShape="1">
            <a:blip r:embed="rId6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rightnessContrast brigh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286" t="25246" r="21281" b="25058"/>
            <a:stretch/>
          </p:blipFill>
          <p:spPr>
            <a:xfrm>
              <a:off x="445788" y="1889821"/>
              <a:ext cx="2797918" cy="1013640"/>
            </a:xfrm>
            <a:prstGeom prst="rect">
              <a:avLst/>
            </a:prstGeom>
            <a:ln w="6350">
              <a:solidFill>
                <a:schemeClr val="tx1"/>
              </a:solidFill>
            </a:ln>
          </p:spPr>
        </p:pic>
        <p:pic>
          <p:nvPicPr>
            <p:cNvPr id="7" name="Imagen 6" descr="Imagen en blanco y negro&#10;&#10;Descripción generada automáticamente con confianza media">
              <a:extLst>
                <a:ext uri="{FF2B5EF4-FFF2-40B4-BE49-F238E27FC236}">
                  <a16:creationId xmlns:a16="http://schemas.microsoft.com/office/drawing/2014/main" id="{456D403F-66CF-8A70-5BC1-10A8C6B6FA1B}"/>
                </a:ext>
              </a:extLst>
            </p:cNvPr>
            <p:cNvPicPr preferRelativeResize="0">
              <a:picLocks/>
            </p:cNvPicPr>
            <p:nvPr/>
          </p:nvPicPr>
          <p:blipFill rotWithShape="1">
            <a:blip r:embed="rId8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rightnessContrast brigh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638" t="23693" r="15010" b="20993"/>
            <a:stretch/>
          </p:blipFill>
          <p:spPr>
            <a:xfrm>
              <a:off x="3612528" y="592886"/>
              <a:ext cx="2811335" cy="1031347"/>
            </a:xfrm>
            <a:prstGeom prst="rect">
              <a:avLst/>
            </a:prstGeom>
            <a:ln w="6350">
              <a:solidFill>
                <a:schemeClr val="tx1"/>
              </a:solidFill>
            </a:ln>
          </p:spPr>
        </p:pic>
        <p:pic>
          <p:nvPicPr>
            <p:cNvPr id="5" name="Imagen 4" descr="Imagen en blanco y negro&#10;&#10;Descripción generada automáticamente">
              <a:extLst>
                <a:ext uri="{FF2B5EF4-FFF2-40B4-BE49-F238E27FC236}">
                  <a16:creationId xmlns:a16="http://schemas.microsoft.com/office/drawing/2014/main" id="{58C6A05F-7171-19EA-FB71-F1A136CD8E66}"/>
                </a:ext>
              </a:extLst>
            </p:cNvPr>
            <p:cNvPicPr preferRelativeResize="0">
              <a:picLocks/>
            </p:cNvPicPr>
            <p:nvPr/>
          </p:nvPicPr>
          <p:blipFill rotWithShape="1">
            <a:blip r:embed="rId10">
              <a:extLst>
                <a:ext uri="{BEBA8EAE-BF5A-486C-A8C5-ECC9F3942E4B}">
                  <a14:imgProps xmlns:a14="http://schemas.microsoft.com/office/drawing/2010/main">
                    <a14:imgLayer r:embed="rId11">
                      <a14:imgEffect>
                        <a14:brightnessContrast brigh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0283" t="51870" r="11121" b="18567"/>
            <a:stretch/>
          </p:blipFill>
          <p:spPr>
            <a:xfrm>
              <a:off x="431310" y="596869"/>
              <a:ext cx="2812395" cy="1031347"/>
            </a:xfrm>
            <a:prstGeom prst="rect">
              <a:avLst/>
            </a:prstGeom>
            <a:ln w="6350">
              <a:solidFill>
                <a:schemeClr val="tx1"/>
              </a:solidFill>
            </a:ln>
          </p:spPr>
        </p:pic>
        <p:grpSp>
          <p:nvGrpSpPr>
            <p:cNvPr id="1356" name="Grupo 1355">
              <a:extLst>
                <a:ext uri="{FF2B5EF4-FFF2-40B4-BE49-F238E27FC236}">
                  <a16:creationId xmlns:a16="http://schemas.microsoft.com/office/drawing/2014/main" id="{56647288-3F39-0B47-35B7-3BBB6B6B2413}"/>
                </a:ext>
              </a:extLst>
            </p:cNvPr>
            <p:cNvGrpSpPr/>
            <p:nvPr/>
          </p:nvGrpSpPr>
          <p:grpSpPr>
            <a:xfrm>
              <a:off x="366638" y="1977998"/>
              <a:ext cx="357790" cy="918559"/>
              <a:chOff x="366638" y="1977998"/>
              <a:chExt cx="357790" cy="918559"/>
            </a:xfrm>
          </p:grpSpPr>
          <p:grpSp>
            <p:nvGrpSpPr>
              <p:cNvPr id="40" name="Grupo 39">
                <a:extLst>
                  <a:ext uri="{FF2B5EF4-FFF2-40B4-BE49-F238E27FC236}">
                    <a16:creationId xmlns:a16="http://schemas.microsoft.com/office/drawing/2014/main" id="{E3791F96-DC63-7E30-067B-1AAC0B413F5F}"/>
                  </a:ext>
                </a:extLst>
              </p:cNvPr>
              <p:cNvGrpSpPr/>
              <p:nvPr/>
            </p:nvGrpSpPr>
            <p:grpSpPr>
              <a:xfrm>
                <a:off x="401085" y="2303202"/>
                <a:ext cx="284052" cy="593355"/>
                <a:chOff x="3822192" y="861554"/>
                <a:chExt cx="284052" cy="593355"/>
              </a:xfrm>
            </p:grpSpPr>
            <p:sp>
              <p:nvSpPr>
                <p:cNvPr id="42" name="CuadroTexto 41">
                  <a:extLst>
                    <a:ext uri="{FF2B5EF4-FFF2-40B4-BE49-F238E27FC236}">
                      <a16:creationId xmlns:a16="http://schemas.microsoft.com/office/drawing/2014/main" id="{30CB0A5B-8A22-B800-9BF4-6408D44F00BD}"/>
                    </a:ext>
                  </a:extLst>
                </p:cNvPr>
                <p:cNvSpPr txBox="1"/>
                <p:nvPr/>
              </p:nvSpPr>
              <p:spPr>
                <a:xfrm>
                  <a:off x="3822192" y="861554"/>
                  <a:ext cx="284052" cy="2000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s-ES" sz="700" dirty="0">
                      <a:solidFill>
                        <a:schemeClr val="bg1"/>
                      </a:solidFill>
                      <a:latin typeface="Helvetica" panose="020B0604020202020204" pitchFamily="34" charset="0"/>
                      <a:cs typeface="Helvetica" panose="020B0604020202020204" pitchFamily="34" charset="0"/>
                    </a:rPr>
                    <a:t>50</a:t>
                  </a:r>
                </a:p>
              </p:txBody>
            </p:sp>
            <p:sp>
              <p:nvSpPr>
                <p:cNvPr id="43" name="CuadroTexto 42">
                  <a:extLst>
                    <a:ext uri="{FF2B5EF4-FFF2-40B4-BE49-F238E27FC236}">
                      <a16:creationId xmlns:a16="http://schemas.microsoft.com/office/drawing/2014/main" id="{245F8342-0004-E7CA-8033-F5D5B4DB8AFA}"/>
                    </a:ext>
                  </a:extLst>
                </p:cNvPr>
                <p:cNvSpPr txBox="1"/>
                <p:nvPr/>
              </p:nvSpPr>
              <p:spPr>
                <a:xfrm>
                  <a:off x="3822192" y="1006531"/>
                  <a:ext cx="284052" cy="2000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s-ES" sz="700" dirty="0">
                      <a:solidFill>
                        <a:schemeClr val="bg1"/>
                      </a:solidFill>
                      <a:latin typeface="Helvetica" panose="020B0604020202020204" pitchFamily="34" charset="0"/>
                      <a:cs typeface="Helvetica" panose="020B0604020202020204" pitchFamily="34" charset="0"/>
                    </a:rPr>
                    <a:t>37</a:t>
                  </a:r>
                </a:p>
              </p:txBody>
            </p:sp>
            <p:sp>
              <p:nvSpPr>
                <p:cNvPr id="44" name="CuadroTexto 43">
                  <a:extLst>
                    <a:ext uri="{FF2B5EF4-FFF2-40B4-BE49-F238E27FC236}">
                      <a16:creationId xmlns:a16="http://schemas.microsoft.com/office/drawing/2014/main" id="{C28042EE-AA23-39A4-B1C5-CF553B450F95}"/>
                    </a:ext>
                  </a:extLst>
                </p:cNvPr>
                <p:cNvSpPr txBox="1"/>
                <p:nvPr/>
              </p:nvSpPr>
              <p:spPr>
                <a:xfrm>
                  <a:off x="3822192" y="1254854"/>
                  <a:ext cx="284052" cy="2000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s-ES" sz="700" dirty="0">
                      <a:solidFill>
                        <a:schemeClr val="bg1"/>
                      </a:solidFill>
                      <a:latin typeface="Helvetica" panose="020B0604020202020204" pitchFamily="34" charset="0"/>
                      <a:cs typeface="Helvetica" panose="020B0604020202020204" pitchFamily="34" charset="0"/>
                    </a:rPr>
                    <a:t>25</a:t>
                  </a:r>
                </a:p>
              </p:txBody>
            </p:sp>
          </p:grpSp>
          <p:sp>
            <p:nvSpPr>
              <p:cNvPr id="41" name="CuadroTexto 40">
                <a:extLst>
                  <a:ext uri="{FF2B5EF4-FFF2-40B4-BE49-F238E27FC236}">
                    <a16:creationId xmlns:a16="http://schemas.microsoft.com/office/drawing/2014/main" id="{D0F7A8A9-EAA3-218E-EC15-E13E938528A7}"/>
                  </a:ext>
                </a:extLst>
              </p:cNvPr>
              <p:cNvSpPr txBox="1"/>
              <p:nvPr/>
            </p:nvSpPr>
            <p:spPr>
              <a:xfrm>
                <a:off x="366638" y="1977998"/>
                <a:ext cx="357790" cy="20005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s-ES" sz="700" dirty="0" err="1">
                    <a:solidFill>
                      <a:schemeClr val="bg1"/>
                    </a:solidFill>
                    <a:latin typeface="Helvetica" panose="020B0604020202020204" pitchFamily="34" charset="0"/>
                    <a:cs typeface="Helvetica" panose="020B0604020202020204" pitchFamily="34" charset="0"/>
                  </a:rPr>
                  <a:t>KDa</a:t>
                </a:r>
                <a:endParaRPr lang="es-ES" sz="700" dirty="0">
                  <a:solidFill>
                    <a:schemeClr val="bg1"/>
                  </a:solidFill>
                  <a:latin typeface="Helvetica" panose="020B0604020202020204" pitchFamily="34" charset="0"/>
                  <a:cs typeface="Helvetica" panose="020B0604020202020204" pitchFamily="34" charset="0"/>
                </a:endParaRPr>
              </a:p>
            </p:txBody>
          </p:sp>
        </p:grpSp>
        <p:grpSp>
          <p:nvGrpSpPr>
            <p:cNvPr id="1355" name="Grupo 1354">
              <a:extLst>
                <a:ext uri="{FF2B5EF4-FFF2-40B4-BE49-F238E27FC236}">
                  <a16:creationId xmlns:a16="http://schemas.microsoft.com/office/drawing/2014/main" id="{612DC0D4-3616-1653-EA67-22095ED2DDA9}"/>
                </a:ext>
              </a:extLst>
            </p:cNvPr>
            <p:cNvGrpSpPr/>
            <p:nvPr/>
          </p:nvGrpSpPr>
          <p:grpSpPr>
            <a:xfrm>
              <a:off x="3546258" y="1977998"/>
              <a:ext cx="357790" cy="669136"/>
              <a:chOff x="3581163" y="1977998"/>
              <a:chExt cx="357790" cy="669136"/>
            </a:xfrm>
          </p:grpSpPr>
          <p:grpSp>
            <p:nvGrpSpPr>
              <p:cNvPr id="35" name="Grupo 34">
                <a:extLst>
                  <a:ext uri="{FF2B5EF4-FFF2-40B4-BE49-F238E27FC236}">
                    <a16:creationId xmlns:a16="http://schemas.microsoft.com/office/drawing/2014/main" id="{6F40C828-C85E-7660-7DDF-C110ED5D3E05}"/>
                  </a:ext>
                </a:extLst>
              </p:cNvPr>
              <p:cNvGrpSpPr/>
              <p:nvPr/>
            </p:nvGrpSpPr>
            <p:grpSpPr>
              <a:xfrm>
                <a:off x="3634461" y="2126900"/>
                <a:ext cx="284052" cy="520234"/>
                <a:chOff x="3859899" y="823846"/>
                <a:chExt cx="284052" cy="520234"/>
              </a:xfrm>
            </p:grpSpPr>
            <p:sp>
              <p:nvSpPr>
                <p:cNvPr id="37" name="CuadroTexto 36">
                  <a:extLst>
                    <a:ext uri="{FF2B5EF4-FFF2-40B4-BE49-F238E27FC236}">
                      <a16:creationId xmlns:a16="http://schemas.microsoft.com/office/drawing/2014/main" id="{90A4CB79-470C-9957-3B35-30E375575FBA}"/>
                    </a:ext>
                  </a:extLst>
                </p:cNvPr>
                <p:cNvSpPr txBox="1"/>
                <p:nvPr/>
              </p:nvSpPr>
              <p:spPr>
                <a:xfrm>
                  <a:off x="3859899" y="823846"/>
                  <a:ext cx="284052" cy="2000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s-ES" sz="700" dirty="0">
                      <a:solidFill>
                        <a:schemeClr val="bg1"/>
                      </a:solidFill>
                      <a:latin typeface="Helvetica" panose="020B0604020202020204" pitchFamily="34" charset="0"/>
                      <a:cs typeface="Helvetica" panose="020B0604020202020204" pitchFamily="34" charset="0"/>
                    </a:rPr>
                    <a:t>75</a:t>
                  </a:r>
                </a:p>
              </p:txBody>
            </p:sp>
            <p:sp>
              <p:nvSpPr>
                <p:cNvPr id="38" name="CuadroTexto 37">
                  <a:extLst>
                    <a:ext uri="{FF2B5EF4-FFF2-40B4-BE49-F238E27FC236}">
                      <a16:creationId xmlns:a16="http://schemas.microsoft.com/office/drawing/2014/main" id="{EB56DBFF-8896-A6E2-5184-B681B4AC6CDE}"/>
                    </a:ext>
                  </a:extLst>
                </p:cNvPr>
                <p:cNvSpPr txBox="1"/>
                <p:nvPr/>
              </p:nvSpPr>
              <p:spPr>
                <a:xfrm>
                  <a:off x="3859899" y="1009036"/>
                  <a:ext cx="284052" cy="2000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s-ES" sz="700" dirty="0">
                      <a:solidFill>
                        <a:schemeClr val="bg1"/>
                      </a:solidFill>
                      <a:latin typeface="Helvetica" panose="020B0604020202020204" pitchFamily="34" charset="0"/>
                      <a:cs typeface="Helvetica" panose="020B0604020202020204" pitchFamily="34" charset="0"/>
                    </a:rPr>
                    <a:t>50</a:t>
                  </a:r>
                </a:p>
              </p:txBody>
            </p:sp>
            <p:sp>
              <p:nvSpPr>
                <p:cNvPr id="39" name="CuadroTexto 38">
                  <a:extLst>
                    <a:ext uri="{FF2B5EF4-FFF2-40B4-BE49-F238E27FC236}">
                      <a16:creationId xmlns:a16="http://schemas.microsoft.com/office/drawing/2014/main" id="{C7A3DE63-A5F5-520A-3FEC-ED4EE111EE6E}"/>
                    </a:ext>
                  </a:extLst>
                </p:cNvPr>
                <p:cNvSpPr txBox="1"/>
                <p:nvPr/>
              </p:nvSpPr>
              <p:spPr>
                <a:xfrm>
                  <a:off x="3859899" y="1144025"/>
                  <a:ext cx="284052" cy="2000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s-ES" sz="700" dirty="0">
                      <a:solidFill>
                        <a:schemeClr val="bg1"/>
                      </a:solidFill>
                      <a:latin typeface="Helvetica" panose="020B0604020202020204" pitchFamily="34" charset="0"/>
                      <a:cs typeface="Helvetica" panose="020B0604020202020204" pitchFamily="34" charset="0"/>
                    </a:rPr>
                    <a:t>37</a:t>
                  </a:r>
                </a:p>
              </p:txBody>
            </p:sp>
          </p:grpSp>
          <p:sp>
            <p:nvSpPr>
              <p:cNvPr id="36" name="CuadroTexto 35">
                <a:extLst>
                  <a:ext uri="{FF2B5EF4-FFF2-40B4-BE49-F238E27FC236}">
                    <a16:creationId xmlns:a16="http://schemas.microsoft.com/office/drawing/2014/main" id="{05C2C98D-26C7-F58C-9E48-9645E3D06B11}"/>
                  </a:ext>
                </a:extLst>
              </p:cNvPr>
              <p:cNvSpPr txBox="1"/>
              <p:nvPr/>
            </p:nvSpPr>
            <p:spPr>
              <a:xfrm>
                <a:off x="3581163" y="1977998"/>
                <a:ext cx="357790" cy="20005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s-ES" sz="700" dirty="0" err="1">
                    <a:solidFill>
                      <a:schemeClr val="bg1"/>
                    </a:solidFill>
                    <a:latin typeface="Helvetica" panose="020B0604020202020204" pitchFamily="34" charset="0"/>
                    <a:cs typeface="Helvetica" panose="020B0604020202020204" pitchFamily="34" charset="0"/>
                  </a:rPr>
                  <a:t>KDa</a:t>
                </a:r>
                <a:endParaRPr lang="es-ES" sz="700" dirty="0">
                  <a:solidFill>
                    <a:schemeClr val="bg1"/>
                  </a:solidFill>
                  <a:latin typeface="Helvetica" panose="020B0604020202020204" pitchFamily="34" charset="0"/>
                  <a:cs typeface="Helvetica" panose="020B0604020202020204" pitchFamily="34" charset="0"/>
                </a:endParaRPr>
              </a:p>
            </p:txBody>
          </p:sp>
        </p:grpSp>
        <p:sp>
          <p:nvSpPr>
            <p:cNvPr id="14" name="Rectángulo 13">
              <a:extLst>
                <a:ext uri="{FF2B5EF4-FFF2-40B4-BE49-F238E27FC236}">
                  <a16:creationId xmlns:a16="http://schemas.microsoft.com/office/drawing/2014/main" id="{7DBFF9EA-D012-D862-318A-DD7D3D925823}"/>
                </a:ext>
              </a:extLst>
            </p:cNvPr>
            <p:cNvSpPr/>
            <p:nvPr/>
          </p:nvSpPr>
          <p:spPr>
            <a:xfrm>
              <a:off x="1120978" y="984073"/>
              <a:ext cx="1561746" cy="311276"/>
            </a:xfrm>
            <a:prstGeom prst="rect">
              <a:avLst/>
            </a:prstGeom>
            <a:noFill/>
            <a:ln w="6350">
              <a:solidFill>
                <a:srgbClr val="C0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dirty="0"/>
            </a:p>
          </p:txBody>
        </p:sp>
        <p:sp>
          <p:nvSpPr>
            <p:cNvPr id="1754" name="CuadroTexto 1753">
              <a:extLst>
                <a:ext uri="{FF2B5EF4-FFF2-40B4-BE49-F238E27FC236}">
                  <a16:creationId xmlns:a16="http://schemas.microsoft.com/office/drawing/2014/main" id="{05907BE4-EAE5-6026-200F-8E7E984B2864}"/>
                </a:ext>
              </a:extLst>
            </p:cNvPr>
            <p:cNvSpPr txBox="1"/>
            <p:nvPr/>
          </p:nvSpPr>
          <p:spPr>
            <a:xfrm>
              <a:off x="4558417" y="164592"/>
              <a:ext cx="2299583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ES" sz="1200" dirty="0">
                  <a:latin typeface="Helvetica" panose="020B0604020202020204" pitchFamily="34" charset="0"/>
                  <a:cs typeface="Helvetica" panose="020B0604020202020204" pitchFamily="34" charset="0"/>
                </a:rPr>
                <a:t>Figure 3F – </a:t>
              </a:r>
              <a:r>
                <a:rPr lang="es-ES" sz="1200" dirty="0" err="1">
                  <a:latin typeface="Helvetica" panose="020B0604020202020204" pitchFamily="34" charset="0"/>
                  <a:cs typeface="Helvetica" panose="020B0604020202020204" pitchFamily="34" charset="0"/>
                </a:rPr>
                <a:t>Uncropped</a:t>
              </a:r>
              <a:r>
                <a:rPr lang="es-ES" sz="1200" dirty="0">
                  <a:latin typeface="Helvetica" panose="020B0604020202020204" pitchFamily="34" charset="0"/>
                  <a:cs typeface="Helvetica" panose="020B0604020202020204" pitchFamily="34" charset="0"/>
                </a:rPr>
                <a:t> </a:t>
              </a:r>
              <a:r>
                <a:rPr lang="es-ES" sz="1200" dirty="0" err="1">
                  <a:latin typeface="Helvetica" panose="020B0604020202020204" pitchFamily="34" charset="0"/>
                  <a:cs typeface="Helvetica" panose="020B0604020202020204" pitchFamily="34" charset="0"/>
                </a:rPr>
                <a:t>WBs</a:t>
              </a:r>
              <a:endParaRPr lang="es-ES" sz="1200" dirty="0">
                <a:latin typeface="Helvetica" panose="020B0604020202020204" pitchFamily="34" charset="0"/>
                <a:cs typeface="Helvetica" panose="020B0604020202020204" pitchFamily="34" charset="0"/>
              </a:endParaRPr>
            </a:p>
          </p:txBody>
        </p:sp>
        <p:sp>
          <p:nvSpPr>
            <p:cNvPr id="1362" name="CuadroTexto 1361">
              <a:extLst>
                <a:ext uri="{FF2B5EF4-FFF2-40B4-BE49-F238E27FC236}">
                  <a16:creationId xmlns:a16="http://schemas.microsoft.com/office/drawing/2014/main" id="{A0D1A375-D2D6-FD4A-6775-D426EC941C6A}"/>
                </a:ext>
              </a:extLst>
            </p:cNvPr>
            <p:cNvSpPr txBox="1"/>
            <p:nvPr/>
          </p:nvSpPr>
          <p:spPr>
            <a:xfrm>
              <a:off x="353987" y="1618909"/>
              <a:ext cx="3071144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ES" sz="750" dirty="0">
                  <a:latin typeface="Helvetica" panose="020B0604020202020204" pitchFamily="34" charset="0"/>
                  <a:cs typeface="Helvetica" panose="020B0604020202020204" pitchFamily="34" charset="0"/>
                </a:rPr>
                <a:t>Anti-GFP in HA </a:t>
              </a:r>
              <a:r>
                <a:rPr lang="es-ES" sz="750" dirty="0" err="1">
                  <a:latin typeface="Helvetica" panose="020B0604020202020204" pitchFamily="34" charset="0"/>
                  <a:cs typeface="Helvetica" panose="020B0604020202020204" pitchFamily="34" charset="0"/>
                </a:rPr>
                <a:t>immunoprecipitation</a:t>
              </a:r>
              <a:r>
                <a:rPr lang="es-ES" sz="750" dirty="0">
                  <a:latin typeface="Helvetica" panose="020B0604020202020204" pitchFamily="34" charset="0"/>
                  <a:cs typeface="Helvetica" panose="020B0604020202020204" pitchFamily="34" charset="0"/>
                </a:rPr>
                <a:t> </a:t>
              </a:r>
              <a:r>
                <a:rPr lang="es-ES" sz="750" dirty="0" err="1">
                  <a:latin typeface="Helvetica" panose="020B0604020202020204" pitchFamily="34" charset="0"/>
                  <a:cs typeface="Helvetica" panose="020B0604020202020204" pitchFamily="34" charset="0"/>
                </a:rPr>
                <a:t>eluates</a:t>
              </a:r>
              <a:endParaRPr lang="es-ES" sz="750" dirty="0">
                <a:latin typeface="Helvetica" panose="020B0604020202020204" pitchFamily="34" charset="0"/>
                <a:cs typeface="Helvetica" panose="020B0604020202020204" pitchFamily="34" charset="0"/>
              </a:endParaRPr>
            </a:p>
          </p:txBody>
        </p:sp>
        <p:sp>
          <p:nvSpPr>
            <p:cNvPr id="2553" name="CuadroTexto 2552">
              <a:extLst>
                <a:ext uri="{FF2B5EF4-FFF2-40B4-BE49-F238E27FC236}">
                  <a16:creationId xmlns:a16="http://schemas.microsoft.com/office/drawing/2014/main" id="{75DAD5D6-EE9B-3F86-4DB1-13AFD23F71BE}"/>
                </a:ext>
              </a:extLst>
            </p:cNvPr>
            <p:cNvSpPr txBox="1"/>
            <p:nvPr/>
          </p:nvSpPr>
          <p:spPr>
            <a:xfrm>
              <a:off x="3535584" y="1618909"/>
              <a:ext cx="3071144" cy="2077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ES" sz="750" dirty="0">
                  <a:latin typeface="Helvetica" panose="020B0604020202020204" pitchFamily="34" charset="0"/>
                  <a:cs typeface="Helvetica" panose="020B0604020202020204" pitchFamily="34" charset="0"/>
                </a:rPr>
                <a:t>Anti-HA in HA </a:t>
              </a:r>
              <a:r>
                <a:rPr lang="es-ES" sz="750" dirty="0" err="1">
                  <a:latin typeface="Helvetica" panose="020B0604020202020204" pitchFamily="34" charset="0"/>
                  <a:cs typeface="Helvetica" panose="020B0604020202020204" pitchFamily="34" charset="0"/>
                </a:rPr>
                <a:t>immunoprecipitation</a:t>
              </a:r>
              <a:r>
                <a:rPr lang="es-ES" sz="750" dirty="0">
                  <a:latin typeface="Helvetica" panose="020B0604020202020204" pitchFamily="34" charset="0"/>
                  <a:cs typeface="Helvetica" panose="020B0604020202020204" pitchFamily="34" charset="0"/>
                </a:rPr>
                <a:t> </a:t>
              </a:r>
              <a:r>
                <a:rPr lang="es-ES" sz="750" dirty="0" err="1">
                  <a:latin typeface="Helvetica" panose="020B0604020202020204" pitchFamily="34" charset="0"/>
                  <a:cs typeface="Helvetica" panose="020B0604020202020204" pitchFamily="34" charset="0"/>
                </a:rPr>
                <a:t>eluates</a:t>
              </a:r>
              <a:endParaRPr lang="es-ES" sz="750" dirty="0">
                <a:latin typeface="Helvetica" panose="020B0604020202020204" pitchFamily="34" charset="0"/>
                <a:cs typeface="Helvetica" panose="020B0604020202020204" pitchFamily="34" charset="0"/>
              </a:endParaRPr>
            </a:p>
          </p:txBody>
        </p:sp>
        <p:grpSp>
          <p:nvGrpSpPr>
            <p:cNvPr id="2563" name="Grupo 2562">
              <a:extLst>
                <a:ext uri="{FF2B5EF4-FFF2-40B4-BE49-F238E27FC236}">
                  <a16:creationId xmlns:a16="http://schemas.microsoft.com/office/drawing/2014/main" id="{FF171540-32FD-1AC3-2370-E210FB1176C4}"/>
                </a:ext>
              </a:extLst>
            </p:cNvPr>
            <p:cNvGrpSpPr/>
            <p:nvPr/>
          </p:nvGrpSpPr>
          <p:grpSpPr>
            <a:xfrm>
              <a:off x="3546258" y="705951"/>
              <a:ext cx="357790" cy="680575"/>
              <a:chOff x="3806601" y="679788"/>
              <a:chExt cx="357790" cy="680575"/>
            </a:xfrm>
          </p:grpSpPr>
          <p:grpSp>
            <p:nvGrpSpPr>
              <p:cNvPr id="2557" name="Grupo 2556">
                <a:extLst>
                  <a:ext uri="{FF2B5EF4-FFF2-40B4-BE49-F238E27FC236}">
                    <a16:creationId xmlns:a16="http://schemas.microsoft.com/office/drawing/2014/main" id="{85D37F30-EFB2-3857-7DD5-F7FA8A37B3E0}"/>
                  </a:ext>
                </a:extLst>
              </p:cNvPr>
              <p:cNvGrpSpPr/>
              <p:nvPr/>
            </p:nvGrpSpPr>
            <p:grpSpPr>
              <a:xfrm>
                <a:off x="3859899" y="823846"/>
                <a:ext cx="284052" cy="536517"/>
                <a:chOff x="3859899" y="823846"/>
                <a:chExt cx="284052" cy="536517"/>
              </a:xfrm>
            </p:grpSpPr>
            <p:sp>
              <p:nvSpPr>
                <p:cNvPr id="2554" name="CuadroTexto 2553">
                  <a:extLst>
                    <a:ext uri="{FF2B5EF4-FFF2-40B4-BE49-F238E27FC236}">
                      <a16:creationId xmlns:a16="http://schemas.microsoft.com/office/drawing/2014/main" id="{B0CF2F16-ED7E-E99E-EFF7-B0615AC4E336}"/>
                    </a:ext>
                  </a:extLst>
                </p:cNvPr>
                <p:cNvSpPr txBox="1"/>
                <p:nvPr/>
              </p:nvSpPr>
              <p:spPr>
                <a:xfrm>
                  <a:off x="3859899" y="823846"/>
                  <a:ext cx="284052" cy="2000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s-ES" sz="700" dirty="0">
                      <a:solidFill>
                        <a:schemeClr val="bg1"/>
                      </a:solidFill>
                      <a:latin typeface="Helvetica" panose="020B0604020202020204" pitchFamily="34" charset="0"/>
                      <a:cs typeface="Helvetica" panose="020B0604020202020204" pitchFamily="34" charset="0"/>
                    </a:rPr>
                    <a:t>75</a:t>
                  </a:r>
                </a:p>
              </p:txBody>
            </p:sp>
            <p:sp>
              <p:nvSpPr>
                <p:cNvPr id="2555" name="CuadroTexto 2554">
                  <a:extLst>
                    <a:ext uri="{FF2B5EF4-FFF2-40B4-BE49-F238E27FC236}">
                      <a16:creationId xmlns:a16="http://schemas.microsoft.com/office/drawing/2014/main" id="{743B99BA-D5E8-8BE3-28D3-1D1C7A4119F3}"/>
                    </a:ext>
                  </a:extLst>
                </p:cNvPr>
                <p:cNvSpPr txBox="1"/>
                <p:nvPr/>
              </p:nvSpPr>
              <p:spPr>
                <a:xfrm>
                  <a:off x="3859899" y="1010555"/>
                  <a:ext cx="284052" cy="2000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s-ES" sz="700" dirty="0">
                      <a:solidFill>
                        <a:schemeClr val="bg1"/>
                      </a:solidFill>
                      <a:latin typeface="Helvetica" panose="020B0604020202020204" pitchFamily="34" charset="0"/>
                      <a:cs typeface="Helvetica" panose="020B0604020202020204" pitchFamily="34" charset="0"/>
                    </a:rPr>
                    <a:t>50</a:t>
                  </a:r>
                </a:p>
              </p:txBody>
            </p:sp>
            <p:sp>
              <p:nvSpPr>
                <p:cNvPr id="2556" name="CuadroTexto 2555">
                  <a:extLst>
                    <a:ext uri="{FF2B5EF4-FFF2-40B4-BE49-F238E27FC236}">
                      <a16:creationId xmlns:a16="http://schemas.microsoft.com/office/drawing/2014/main" id="{A934634D-990D-C344-A2A4-F1B6656D0C5D}"/>
                    </a:ext>
                  </a:extLst>
                </p:cNvPr>
                <p:cNvSpPr txBox="1"/>
                <p:nvPr/>
              </p:nvSpPr>
              <p:spPr>
                <a:xfrm>
                  <a:off x="3859899" y="1160308"/>
                  <a:ext cx="284052" cy="2000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s-ES" sz="700" dirty="0">
                      <a:solidFill>
                        <a:schemeClr val="bg1"/>
                      </a:solidFill>
                      <a:latin typeface="Helvetica" panose="020B0604020202020204" pitchFamily="34" charset="0"/>
                      <a:cs typeface="Helvetica" panose="020B0604020202020204" pitchFamily="34" charset="0"/>
                    </a:rPr>
                    <a:t>37</a:t>
                  </a:r>
                </a:p>
              </p:txBody>
            </p:sp>
          </p:grpSp>
          <p:sp>
            <p:nvSpPr>
              <p:cNvPr id="2562" name="CuadroTexto 2561">
                <a:extLst>
                  <a:ext uri="{FF2B5EF4-FFF2-40B4-BE49-F238E27FC236}">
                    <a16:creationId xmlns:a16="http://schemas.microsoft.com/office/drawing/2014/main" id="{964DE709-22DD-7CB7-AB8A-93AA6455A50E}"/>
                  </a:ext>
                </a:extLst>
              </p:cNvPr>
              <p:cNvSpPr txBox="1"/>
              <p:nvPr/>
            </p:nvSpPr>
            <p:spPr>
              <a:xfrm>
                <a:off x="3806601" y="679788"/>
                <a:ext cx="357790" cy="20005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s-ES" sz="700" dirty="0" err="1">
                    <a:solidFill>
                      <a:schemeClr val="bg1"/>
                    </a:solidFill>
                    <a:latin typeface="Helvetica" panose="020B0604020202020204" pitchFamily="34" charset="0"/>
                    <a:cs typeface="Helvetica" panose="020B0604020202020204" pitchFamily="34" charset="0"/>
                  </a:rPr>
                  <a:t>KDa</a:t>
                </a:r>
                <a:endParaRPr lang="es-ES" sz="700" dirty="0">
                  <a:solidFill>
                    <a:schemeClr val="bg1"/>
                  </a:solidFill>
                  <a:latin typeface="Helvetica" panose="020B0604020202020204" pitchFamily="34" charset="0"/>
                  <a:cs typeface="Helvetica" panose="020B0604020202020204" pitchFamily="34" charset="0"/>
                </a:endParaRPr>
              </a:p>
            </p:txBody>
          </p:sp>
        </p:grpSp>
        <p:grpSp>
          <p:nvGrpSpPr>
            <p:cNvPr id="2564" name="Grupo 2563">
              <a:extLst>
                <a:ext uri="{FF2B5EF4-FFF2-40B4-BE49-F238E27FC236}">
                  <a16:creationId xmlns:a16="http://schemas.microsoft.com/office/drawing/2014/main" id="{BDEB5313-0316-D343-C3A1-5CECC5807C47}"/>
                </a:ext>
              </a:extLst>
            </p:cNvPr>
            <p:cNvGrpSpPr/>
            <p:nvPr/>
          </p:nvGrpSpPr>
          <p:grpSpPr>
            <a:xfrm>
              <a:off x="366638" y="825652"/>
              <a:ext cx="357790" cy="688501"/>
              <a:chOff x="3806601" y="636758"/>
              <a:chExt cx="357790" cy="688501"/>
            </a:xfrm>
          </p:grpSpPr>
          <p:grpSp>
            <p:nvGrpSpPr>
              <p:cNvPr id="2565" name="Grupo 2564">
                <a:extLst>
                  <a:ext uri="{FF2B5EF4-FFF2-40B4-BE49-F238E27FC236}">
                    <a16:creationId xmlns:a16="http://schemas.microsoft.com/office/drawing/2014/main" id="{93E59482-6BB1-7281-3E2D-8D49E1D07DD9}"/>
                  </a:ext>
                </a:extLst>
              </p:cNvPr>
              <p:cNvGrpSpPr/>
              <p:nvPr/>
            </p:nvGrpSpPr>
            <p:grpSpPr>
              <a:xfrm>
                <a:off x="3859899" y="823846"/>
                <a:ext cx="284052" cy="501413"/>
                <a:chOff x="3859899" y="823846"/>
                <a:chExt cx="284052" cy="501413"/>
              </a:xfrm>
            </p:grpSpPr>
            <p:sp>
              <p:nvSpPr>
                <p:cNvPr id="2567" name="CuadroTexto 2566">
                  <a:extLst>
                    <a:ext uri="{FF2B5EF4-FFF2-40B4-BE49-F238E27FC236}">
                      <a16:creationId xmlns:a16="http://schemas.microsoft.com/office/drawing/2014/main" id="{CF7D08F4-A638-CA13-4285-D0CEBB3F35E1}"/>
                    </a:ext>
                  </a:extLst>
                </p:cNvPr>
                <p:cNvSpPr txBox="1"/>
                <p:nvPr/>
              </p:nvSpPr>
              <p:spPr>
                <a:xfrm>
                  <a:off x="3859899" y="823846"/>
                  <a:ext cx="284052" cy="2000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s-ES" sz="700" dirty="0">
                      <a:solidFill>
                        <a:schemeClr val="bg1"/>
                      </a:solidFill>
                      <a:latin typeface="Helvetica" panose="020B0604020202020204" pitchFamily="34" charset="0"/>
                      <a:cs typeface="Helvetica" panose="020B0604020202020204" pitchFamily="34" charset="0"/>
                    </a:rPr>
                    <a:t>50</a:t>
                  </a:r>
                </a:p>
              </p:txBody>
            </p:sp>
            <p:sp>
              <p:nvSpPr>
                <p:cNvPr id="2568" name="CuadroTexto 2567">
                  <a:extLst>
                    <a:ext uri="{FF2B5EF4-FFF2-40B4-BE49-F238E27FC236}">
                      <a16:creationId xmlns:a16="http://schemas.microsoft.com/office/drawing/2014/main" id="{292FE5CD-44B9-9B72-C209-7E2E81FABDD3}"/>
                    </a:ext>
                  </a:extLst>
                </p:cNvPr>
                <p:cNvSpPr txBox="1"/>
                <p:nvPr/>
              </p:nvSpPr>
              <p:spPr>
                <a:xfrm>
                  <a:off x="3859899" y="984055"/>
                  <a:ext cx="284052" cy="2000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s-ES" sz="700" dirty="0">
                      <a:solidFill>
                        <a:schemeClr val="bg1"/>
                      </a:solidFill>
                      <a:latin typeface="Helvetica" panose="020B0604020202020204" pitchFamily="34" charset="0"/>
                      <a:cs typeface="Helvetica" panose="020B0604020202020204" pitchFamily="34" charset="0"/>
                    </a:rPr>
                    <a:t>37</a:t>
                  </a:r>
                </a:p>
              </p:txBody>
            </p:sp>
            <p:sp>
              <p:nvSpPr>
                <p:cNvPr id="2569" name="CuadroTexto 2568">
                  <a:extLst>
                    <a:ext uri="{FF2B5EF4-FFF2-40B4-BE49-F238E27FC236}">
                      <a16:creationId xmlns:a16="http://schemas.microsoft.com/office/drawing/2014/main" id="{84C7EB1B-7D89-7097-0E6C-D538858D6079}"/>
                    </a:ext>
                  </a:extLst>
                </p:cNvPr>
                <p:cNvSpPr txBox="1"/>
                <p:nvPr/>
              </p:nvSpPr>
              <p:spPr>
                <a:xfrm>
                  <a:off x="3859899" y="1125204"/>
                  <a:ext cx="284052" cy="2000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s-ES" sz="700" dirty="0">
                      <a:solidFill>
                        <a:schemeClr val="bg1"/>
                      </a:solidFill>
                      <a:latin typeface="Helvetica" panose="020B0604020202020204" pitchFamily="34" charset="0"/>
                      <a:cs typeface="Helvetica" panose="020B0604020202020204" pitchFamily="34" charset="0"/>
                    </a:rPr>
                    <a:t>25</a:t>
                  </a:r>
                </a:p>
              </p:txBody>
            </p:sp>
          </p:grpSp>
          <p:sp>
            <p:nvSpPr>
              <p:cNvPr id="2566" name="CuadroTexto 2565">
                <a:extLst>
                  <a:ext uri="{FF2B5EF4-FFF2-40B4-BE49-F238E27FC236}">
                    <a16:creationId xmlns:a16="http://schemas.microsoft.com/office/drawing/2014/main" id="{186620A4-910C-F2F2-E1C8-015FF2EF112A}"/>
                  </a:ext>
                </a:extLst>
              </p:cNvPr>
              <p:cNvSpPr txBox="1"/>
              <p:nvPr/>
            </p:nvSpPr>
            <p:spPr>
              <a:xfrm>
                <a:off x="3806601" y="636758"/>
                <a:ext cx="357790" cy="20005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s-ES" sz="700" dirty="0" err="1">
                    <a:solidFill>
                      <a:schemeClr val="bg1"/>
                    </a:solidFill>
                    <a:latin typeface="Helvetica" panose="020B0604020202020204" pitchFamily="34" charset="0"/>
                    <a:cs typeface="Helvetica" panose="020B0604020202020204" pitchFamily="34" charset="0"/>
                  </a:rPr>
                  <a:t>KDa</a:t>
                </a:r>
                <a:endParaRPr lang="es-ES" sz="700" dirty="0">
                  <a:solidFill>
                    <a:schemeClr val="bg1"/>
                  </a:solidFill>
                  <a:latin typeface="Helvetica" panose="020B0604020202020204" pitchFamily="34" charset="0"/>
                  <a:cs typeface="Helvetica" panose="020B0604020202020204" pitchFamily="34" charset="0"/>
                </a:endParaRPr>
              </a:p>
            </p:txBody>
          </p:sp>
        </p:grpSp>
        <p:sp>
          <p:nvSpPr>
            <p:cNvPr id="2619" name="CuadroTexto 2618">
              <a:extLst>
                <a:ext uri="{FF2B5EF4-FFF2-40B4-BE49-F238E27FC236}">
                  <a16:creationId xmlns:a16="http://schemas.microsoft.com/office/drawing/2014/main" id="{A4B7E94F-C2E5-3139-922C-4566DE95CDA0}"/>
                </a:ext>
              </a:extLst>
            </p:cNvPr>
            <p:cNvSpPr txBox="1"/>
            <p:nvPr/>
          </p:nvSpPr>
          <p:spPr>
            <a:xfrm>
              <a:off x="353987" y="4163285"/>
              <a:ext cx="3307485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ES" sz="750" dirty="0">
                  <a:latin typeface="Helvetica" panose="020B0604020202020204" pitchFamily="34" charset="0"/>
                  <a:cs typeface="Helvetica" panose="020B0604020202020204" pitchFamily="34" charset="0"/>
                </a:rPr>
                <a:t>Anti-HSP90 in </a:t>
              </a:r>
              <a:r>
                <a:rPr lang="es-ES" sz="750" dirty="0" err="1">
                  <a:latin typeface="Helvetica" panose="020B0604020202020204" pitchFamily="34" charset="0"/>
                  <a:cs typeface="Helvetica" panose="020B0604020202020204" pitchFamily="34" charset="0"/>
                </a:rPr>
                <a:t>whole-cell</a:t>
              </a:r>
              <a:r>
                <a:rPr lang="es-ES" sz="750" dirty="0">
                  <a:latin typeface="Helvetica" panose="020B0604020202020204" pitchFamily="34" charset="0"/>
                  <a:cs typeface="Helvetica" panose="020B0604020202020204" pitchFamily="34" charset="0"/>
                </a:rPr>
                <a:t> </a:t>
              </a:r>
              <a:r>
                <a:rPr lang="es-ES" sz="750" dirty="0" err="1">
                  <a:latin typeface="Helvetica" panose="020B0604020202020204" pitchFamily="34" charset="0"/>
                  <a:cs typeface="Helvetica" panose="020B0604020202020204" pitchFamily="34" charset="0"/>
                </a:rPr>
                <a:t>lysate</a:t>
              </a:r>
              <a:endParaRPr lang="es-ES" sz="750" dirty="0">
                <a:latin typeface="Helvetica" panose="020B0604020202020204" pitchFamily="34" charset="0"/>
                <a:cs typeface="Helvetica" panose="020B0604020202020204" pitchFamily="34" charset="0"/>
              </a:endParaRPr>
            </a:p>
          </p:txBody>
        </p:sp>
        <p:sp>
          <p:nvSpPr>
            <p:cNvPr id="2596" name="CuadroTexto 2595">
              <a:extLst>
                <a:ext uri="{FF2B5EF4-FFF2-40B4-BE49-F238E27FC236}">
                  <a16:creationId xmlns:a16="http://schemas.microsoft.com/office/drawing/2014/main" id="{3C216ABE-A851-E86F-B037-6EB1E7CEFF39}"/>
                </a:ext>
              </a:extLst>
            </p:cNvPr>
            <p:cNvSpPr txBox="1"/>
            <p:nvPr/>
          </p:nvSpPr>
          <p:spPr>
            <a:xfrm>
              <a:off x="353987" y="2886428"/>
              <a:ext cx="3192271" cy="2077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ES" sz="750" dirty="0">
                  <a:latin typeface="Helvetica" panose="020B0604020202020204" pitchFamily="34" charset="0"/>
                  <a:cs typeface="Helvetica" panose="020B0604020202020204" pitchFamily="34" charset="0"/>
                </a:rPr>
                <a:t>Anti-FLAG in </a:t>
              </a:r>
              <a:r>
                <a:rPr lang="es-ES" sz="750" dirty="0" err="1">
                  <a:latin typeface="Helvetica" panose="020B0604020202020204" pitchFamily="34" charset="0"/>
                  <a:cs typeface="Helvetica" panose="020B0604020202020204" pitchFamily="34" charset="0"/>
                </a:rPr>
                <a:t>whole-cell</a:t>
              </a:r>
              <a:r>
                <a:rPr lang="es-ES" sz="750" dirty="0">
                  <a:latin typeface="Helvetica" panose="020B0604020202020204" pitchFamily="34" charset="0"/>
                  <a:cs typeface="Helvetica" panose="020B0604020202020204" pitchFamily="34" charset="0"/>
                </a:rPr>
                <a:t> </a:t>
              </a:r>
              <a:r>
                <a:rPr lang="es-ES" sz="750" dirty="0" err="1">
                  <a:latin typeface="Helvetica" panose="020B0604020202020204" pitchFamily="34" charset="0"/>
                  <a:cs typeface="Helvetica" panose="020B0604020202020204" pitchFamily="34" charset="0"/>
                </a:rPr>
                <a:t>lysate</a:t>
              </a:r>
              <a:endParaRPr lang="es-ES" sz="750" dirty="0">
                <a:latin typeface="Helvetica" panose="020B0604020202020204" pitchFamily="34" charset="0"/>
                <a:cs typeface="Helvetica" panose="020B0604020202020204" pitchFamily="34" charset="0"/>
              </a:endParaRPr>
            </a:p>
          </p:txBody>
        </p:sp>
        <p:sp>
          <p:nvSpPr>
            <p:cNvPr id="2597" name="CuadroTexto 2596">
              <a:extLst>
                <a:ext uri="{FF2B5EF4-FFF2-40B4-BE49-F238E27FC236}">
                  <a16:creationId xmlns:a16="http://schemas.microsoft.com/office/drawing/2014/main" id="{DA76FD5F-F405-DC69-14A8-32184A7CB30A}"/>
                </a:ext>
              </a:extLst>
            </p:cNvPr>
            <p:cNvSpPr txBox="1"/>
            <p:nvPr/>
          </p:nvSpPr>
          <p:spPr>
            <a:xfrm>
              <a:off x="3535584" y="2886428"/>
              <a:ext cx="3192271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ES" sz="750" dirty="0">
                  <a:latin typeface="Helvetica" panose="020B0604020202020204" pitchFamily="34" charset="0"/>
                  <a:cs typeface="Helvetica" panose="020B0604020202020204" pitchFamily="34" charset="0"/>
                </a:rPr>
                <a:t>Anti-HA in </a:t>
              </a:r>
              <a:r>
                <a:rPr lang="es-ES" sz="750" dirty="0" err="1">
                  <a:latin typeface="Helvetica" panose="020B0604020202020204" pitchFamily="34" charset="0"/>
                  <a:cs typeface="Helvetica" panose="020B0604020202020204" pitchFamily="34" charset="0"/>
                </a:rPr>
                <a:t>whole-cell</a:t>
              </a:r>
              <a:r>
                <a:rPr lang="es-ES" sz="750" dirty="0">
                  <a:latin typeface="Helvetica" panose="020B0604020202020204" pitchFamily="34" charset="0"/>
                  <a:cs typeface="Helvetica" panose="020B0604020202020204" pitchFamily="34" charset="0"/>
                </a:rPr>
                <a:t> </a:t>
              </a:r>
              <a:r>
                <a:rPr lang="es-ES" sz="750" dirty="0" err="1">
                  <a:latin typeface="Helvetica" panose="020B0604020202020204" pitchFamily="34" charset="0"/>
                  <a:cs typeface="Helvetica" panose="020B0604020202020204" pitchFamily="34" charset="0"/>
                </a:rPr>
                <a:t>lysate</a:t>
              </a:r>
              <a:endParaRPr lang="es-ES" sz="750" dirty="0">
                <a:latin typeface="Helvetica" panose="020B0604020202020204" pitchFamily="34" charset="0"/>
                <a:cs typeface="Helvetica" panose="020B0604020202020204" pitchFamily="34" charset="0"/>
              </a:endParaRPr>
            </a:p>
          </p:txBody>
        </p:sp>
        <p:grpSp>
          <p:nvGrpSpPr>
            <p:cNvPr id="2607" name="Grupo 2606">
              <a:extLst>
                <a:ext uri="{FF2B5EF4-FFF2-40B4-BE49-F238E27FC236}">
                  <a16:creationId xmlns:a16="http://schemas.microsoft.com/office/drawing/2014/main" id="{7EBC1A4B-0428-FE94-9515-C7351D7542B1}"/>
                </a:ext>
              </a:extLst>
            </p:cNvPr>
            <p:cNvGrpSpPr/>
            <p:nvPr/>
          </p:nvGrpSpPr>
          <p:grpSpPr>
            <a:xfrm>
              <a:off x="366638" y="3136786"/>
              <a:ext cx="357790" cy="564161"/>
              <a:chOff x="3806601" y="459740"/>
              <a:chExt cx="357790" cy="564161"/>
            </a:xfrm>
          </p:grpSpPr>
          <p:grpSp>
            <p:nvGrpSpPr>
              <p:cNvPr id="2608" name="Grupo 2607">
                <a:extLst>
                  <a:ext uri="{FF2B5EF4-FFF2-40B4-BE49-F238E27FC236}">
                    <a16:creationId xmlns:a16="http://schemas.microsoft.com/office/drawing/2014/main" id="{8DD8EFFC-A6FB-BFB0-EA4C-D55ACECE8B1C}"/>
                  </a:ext>
                </a:extLst>
              </p:cNvPr>
              <p:cNvGrpSpPr/>
              <p:nvPr/>
            </p:nvGrpSpPr>
            <p:grpSpPr>
              <a:xfrm>
                <a:off x="3810205" y="635050"/>
                <a:ext cx="333746" cy="388851"/>
                <a:chOff x="3810205" y="635050"/>
                <a:chExt cx="333746" cy="388851"/>
              </a:xfrm>
            </p:grpSpPr>
            <p:sp>
              <p:nvSpPr>
                <p:cNvPr id="2610" name="CuadroTexto 2609">
                  <a:extLst>
                    <a:ext uri="{FF2B5EF4-FFF2-40B4-BE49-F238E27FC236}">
                      <a16:creationId xmlns:a16="http://schemas.microsoft.com/office/drawing/2014/main" id="{A3641947-9787-BE43-AFBD-16700B391F8E}"/>
                    </a:ext>
                  </a:extLst>
                </p:cNvPr>
                <p:cNvSpPr txBox="1"/>
                <p:nvPr/>
              </p:nvSpPr>
              <p:spPr>
                <a:xfrm>
                  <a:off x="3859899" y="823846"/>
                  <a:ext cx="284052" cy="2000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s-ES" sz="700" dirty="0">
                      <a:solidFill>
                        <a:schemeClr val="bg1"/>
                      </a:solidFill>
                      <a:latin typeface="Helvetica" panose="020B0604020202020204" pitchFamily="34" charset="0"/>
                      <a:cs typeface="Helvetica" panose="020B0604020202020204" pitchFamily="34" charset="0"/>
                    </a:rPr>
                    <a:t>75</a:t>
                  </a:r>
                </a:p>
              </p:txBody>
            </p:sp>
            <p:sp>
              <p:nvSpPr>
                <p:cNvPr id="2611" name="CuadroTexto 2610">
                  <a:extLst>
                    <a:ext uri="{FF2B5EF4-FFF2-40B4-BE49-F238E27FC236}">
                      <a16:creationId xmlns:a16="http://schemas.microsoft.com/office/drawing/2014/main" id="{7C81E3A2-3E7B-236D-46BE-7458C8A58072}"/>
                    </a:ext>
                  </a:extLst>
                </p:cNvPr>
                <p:cNvSpPr txBox="1"/>
                <p:nvPr/>
              </p:nvSpPr>
              <p:spPr>
                <a:xfrm>
                  <a:off x="3810205" y="732643"/>
                  <a:ext cx="333746" cy="2000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s-ES" sz="700" dirty="0">
                      <a:solidFill>
                        <a:schemeClr val="bg1"/>
                      </a:solidFill>
                      <a:latin typeface="Helvetica" panose="020B0604020202020204" pitchFamily="34" charset="0"/>
                      <a:cs typeface="Helvetica" panose="020B0604020202020204" pitchFamily="34" charset="0"/>
                    </a:rPr>
                    <a:t>100</a:t>
                  </a:r>
                </a:p>
              </p:txBody>
            </p:sp>
            <p:sp>
              <p:nvSpPr>
                <p:cNvPr id="2612" name="CuadroTexto 2611">
                  <a:extLst>
                    <a:ext uri="{FF2B5EF4-FFF2-40B4-BE49-F238E27FC236}">
                      <a16:creationId xmlns:a16="http://schemas.microsoft.com/office/drawing/2014/main" id="{5BDCF062-D6CD-D9B2-0D34-4F419E6C1456}"/>
                    </a:ext>
                  </a:extLst>
                </p:cNvPr>
                <p:cNvSpPr txBox="1"/>
                <p:nvPr/>
              </p:nvSpPr>
              <p:spPr>
                <a:xfrm>
                  <a:off x="3810205" y="635050"/>
                  <a:ext cx="333746" cy="2000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s-ES" sz="700" dirty="0">
                      <a:solidFill>
                        <a:schemeClr val="bg1"/>
                      </a:solidFill>
                      <a:latin typeface="Helvetica" panose="020B0604020202020204" pitchFamily="34" charset="0"/>
                      <a:cs typeface="Helvetica" panose="020B0604020202020204" pitchFamily="34" charset="0"/>
                    </a:rPr>
                    <a:t>150</a:t>
                  </a:r>
                </a:p>
              </p:txBody>
            </p:sp>
          </p:grpSp>
          <p:sp>
            <p:nvSpPr>
              <p:cNvPr id="2609" name="CuadroTexto 2608">
                <a:extLst>
                  <a:ext uri="{FF2B5EF4-FFF2-40B4-BE49-F238E27FC236}">
                    <a16:creationId xmlns:a16="http://schemas.microsoft.com/office/drawing/2014/main" id="{61BE3052-B485-1610-03AF-A1995B48DCFF}"/>
                  </a:ext>
                </a:extLst>
              </p:cNvPr>
              <p:cNvSpPr txBox="1"/>
              <p:nvPr/>
            </p:nvSpPr>
            <p:spPr>
              <a:xfrm>
                <a:off x="3806601" y="459740"/>
                <a:ext cx="357790" cy="20005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s-ES" sz="700" dirty="0" err="1">
                    <a:solidFill>
                      <a:schemeClr val="bg1"/>
                    </a:solidFill>
                    <a:latin typeface="Helvetica" panose="020B0604020202020204" pitchFamily="34" charset="0"/>
                    <a:cs typeface="Helvetica" panose="020B0604020202020204" pitchFamily="34" charset="0"/>
                  </a:rPr>
                  <a:t>KDa</a:t>
                </a:r>
                <a:endParaRPr lang="es-ES" sz="700" dirty="0">
                  <a:solidFill>
                    <a:schemeClr val="bg1"/>
                  </a:solidFill>
                  <a:latin typeface="Helvetica" panose="020B0604020202020204" pitchFamily="34" charset="0"/>
                  <a:cs typeface="Helvetica" panose="020B0604020202020204" pitchFamily="34" charset="0"/>
                </a:endParaRPr>
              </a:p>
            </p:txBody>
          </p:sp>
        </p:grpSp>
        <p:sp>
          <p:nvSpPr>
            <p:cNvPr id="1351" name="Rectángulo 1350">
              <a:extLst>
                <a:ext uri="{FF2B5EF4-FFF2-40B4-BE49-F238E27FC236}">
                  <a16:creationId xmlns:a16="http://schemas.microsoft.com/office/drawing/2014/main" id="{336A646C-3BCC-AB50-C87F-31C82ADAD49D}"/>
                </a:ext>
              </a:extLst>
            </p:cNvPr>
            <p:cNvSpPr/>
            <p:nvPr/>
          </p:nvSpPr>
          <p:spPr>
            <a:xfrm>
              <a:off x="4467515" y="984073"/>
              <a:ext cx="1561746" cy="311276"/>
            </a:xfrm>
            <a:prstGeom prst="rect">
              <a:avLst/>
            </a:prstGeom>
            <a:noFill/>
            <a:ln w="6350">
              <a:solidFill>
                <a:srgbClr val="C0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dirty="0"/>
            </a:p>
          </p:txBody>
        </p:sp>
        <p:sp>
          <p:nvSpPr>
            <p:cNvPr id="1352" name="Rectángulo 1351">
              <a:extLst>
                <a:ext uri="{FF2B5EF4-FFF2-40B4-BE49-F238E27FC236}">
                  <a16:creationId xmlns:a16="http://schemas.microsoft.com/office/drawing/2014/main" id="{FF97D651-2B65-3632-B4E2-C288F72437F3}"/>
                </a:ext>
              </a:extLst>
            </p:cNvPr>
            <p:cNvSpPr/>
            <p:nvPr/>
          </p:nvSpPr>
          <p:spPr>
            <a:xfrm>
              <a:off x="1169249" y="2427555"/>
              <a:ext cx="1561746" cy="311276"/>
            </a:xfrm>
            <a:prstGeom prst="rect">
              <a:avLst/>
            </a:prstGeom>
            <a:noFill/>
            <a:ln w="6350">
              <a:solidFill>
                <a:srgbClr val="C0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dirty="0"/>
            </a:p>
          </p:txBody>
        </p:sp>
        <p:sp>
          <p:nvSpPr>
            <p:cNvPr id="1353" name="Rectángulo 1352">
              <a:extLst>
                <a:ext uri="{FF2B5EF4-FFF2-40B4-BE49-F238E27FC236}">
                  <a16:creationId xmlns:a16="http://schemas.microsoft.com/office/drawing/2014/main" id="{1D0FC872-C091-CEDF-37C8-6E5002C40664}"/>
                </a:ext>
              </a:extLst>
            </p:cNvPr>
            <p:cNvSpPr/>
            <p:nvPr/>
          </p:nvSpPr>
          <p:spPr>
            <a:xfrm>
              <a:off x="954158" y="3347212"/>
              <a:ext cx="1561746" cy="311276"/>
            </a:xfrm>
            <a:prstGeom prst="rect">
              <a:avLst/>
            </a:prstGeom>
            <a:noFill/>
            <a:ln w="6350">
              <a:solidFill>
                <a:srgbClr val="C0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dirty="0"/>
            </a:p>
          </p:txBody>
        </p:sp>
        <p:sp>
          <p:nvSpPr>
            <p:cNvPr id="1354" name="Rectángulo 1353">
              <a:extLst>
                <a:ext uri="{FF2B5EF4-FFF2-40B4-BE49-F238E27FC236}">
                  <a16:creationId xmlns:a16="http://schemas.microsoft.com/office/drawing/2014/main" id="{9DEFE77F-E617-A31C-CEBF-2161329DD400}"/>
                </a:ext>
              </a:extLst>
            </p:cNvPr>
            <p:cNvSpPr/>
            <p:nvPr/>
          </p:nvSpPr>
          <p:spPr>
            <a:xfrm>
              <a:off x="4162166" y="2220965"/>
              <a:ext cx="1561746" cy="311276"/>
            </a:xfrm>
            <a:prstGeom prst="rect">
              <a:avLst/>
            </a:prstGeom>
            <a:noFill/>
            <a:ln w="6350">
              <a:solidFill>
                <a:srgbClr val="C0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dirty="0"/>
            </a:p>
          </p:txBody>
        </p:sp>
      </p:grpSp>
    </p:spTree>
    <p:extLst>
      <p:ext uri="{BB962C8B-B14F-4D97-AF65-F5344CB8AC3E}">
        <p14:creationId xmlns:p14="http://schemas.microsoft.com/office/powerpoint/2010/main" val="2004873951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Tema d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94</TotalTime>
  <Words>47</Words>
  <Application>Microsoft Office PowerPoint</Application>
  <PresentationFormat>A4 (210 x 297 mm)</PresentationFormat>
  <Paragraphs>26</Paragraphs>
  <Slides>1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Helvetica</vt:lpstr>
      <vt:lpstr>Tema de Office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CARLOS COSTAS INSUA</dc:creator>
  <cp:lastModifiedBy>MANUEL GUZMAN PASTOR</cp:lastModifiedBy>
  <cp:revision>7</cp:revision>
  <dcterms:created xsi:type="dcterms:W3CDTF">2023-12-26T11:36:59Z</dcterms:created>
  <dcterms:modified xsi:type="dcterms:W3CDTF">2024-02-26T09:56:31Z</dcterms:modified>
</cp:coreProperties>
</file>