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96" r:id="rId5"/>
    <p:sldId id="256" r:id="rId6"/>
    <p:sldId id="276" r:id="rId7"/>
    <p:sldId id="277" r:id="rId8"/>
    <p:sldId id="309" r:id="rId9"/>
    <p:sldId id="310" r:id="rId10"/>
    <p:sldId id="300" r:id="rId11"/>
    <p:sldId id="307" r:id="rId12"/>
    <p:sldId id="30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B26BDA8-4540-4A34-BAA8-3ACD212D04FE}" name="Sands, Lauren" initials="SL" userId="S::lauren.sands@uconn.edu::9ebe1fc0-27cd-4ad3-8691-07fe3875a450" providerId="AD"/>
  <p188:author id="{320BB7DF-EB7D-B19E-F387-080FDBDF4388}" name="Ma, Yi" initials="MY" userId="S::yi.ma@uconn.edu::701e5923-e4c6-4c1b-a33a-b69c57c1caa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651"/>
    <a:srgbClr val="008F01"/>
    <a:srgbClr val="A9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043626-6C4D-4B15-8CAA-3AD1BA544A92}" v="63" dt="2023-03-29T16:55:34.1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75" autoAdjust="0"/>
    <p:restoredTop sz="95267" autoAdjust="0"/>
  </p:normalViewPr>
  <p:slideViewPr>
    <p:cSldViewPr snapToGrid="0">
      <p:cViewPr varScale="1">
        <p:scale>
          <a:sx n="83" d="100"/>
          <a:sy n="83" d="100"/>
        </p:scale>
        <p:origin x="4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, Yi" userId="701e5923-e4c6-4c1b-a33a-b69c57c1caa9" providerId="ADAL" clId="{32043626-6C4D-4B15-8CAA-3AD1BA544A92}"/>
    <pc:docChg chg="custSel addSld modSld">
      <pc:chgData name="Ma, Yi" userId="701e5923-e4c6-4c1b-a33a-b69c57c1caa9" providerId="ADAL" clId="{32043626-6C4D-4B15-8CAA-3AD1BA544A92}" dt="2023-03-29T21:13:28.561" v="306" actId="1036"/>
      <pc:docMkLst>
        <pc:docMk/>
      </pc:docMkLst>
      <pc:sldChg chg="addSp delSp modSp add mod">
        <pc:chgData name="Ma, Yi" userId="701e5923-e4c6-4c1b-a33a-b69c57c1caa9" providerId="ADAL" clId="{32043626-6C4D-4B15-8CAA-3AD1BA544A92}" dt="2023-03-29T17:58:32.232" v="305" actId="1076"/>
        <pc:sldMkLst>
          <pc:docMk/>
          <pc:sldMk cId="588914863" sldId="256"/>
        </pc:sldMkLst>
        <pc:spChg chg="add mod">
          <ac:chgData name="Ma, Yi" userId="701e5923-e4c6-4c1b-a33a-b69c57c1caa9" providerId="ADAL" clId="{32043626-6C4D-4B15-8CAA-3AD1BA544A92}" dt="2023-03-29T17:58:32.232" v="305" actId="1076"/>
          <ac:spMkLst>
            <pc:docMk/>
            <pc:sldMk cId="588914863" sldId="256"/>
            <ac:spMk id="2" creationId="{EBD00651-1D13-FE8C-F40A-082A9E70881D}"/>
          </ac:spMkLst>
        </pc:spChg>
        <pc:grpChg chg="add mod">
          <ac:chgData name="Ma, Yi" userId="701e5923-e4c6-4c1b-a33a-b69c57c1caa9" providerId="ADAL" clId="{32043626-6C4D-4B15-8CAA-3AD1BA544A92}" dt="2023-03-29T17:58:29.775" v="304" actId="1076"/>
          <ac:grpSpMkLst>
            <pc:docMk/>
            <pc:sldMk cId="588914863" sldId="256"/>
            <ac:grpSpMk id="3" creationId="{4523D0F8-18C7-4036-914C-703D85CC6B32}"/>
          </ac:grpSpMkLst>
        </pc:grpChg>
        <pc:grpChg chg="del">
          <ac:chgData name="Ma, Yi" userId="701e5923-e4c6-4c1b-a33a-b69c57c1caa9" providerId="ADAL" clId="{32043626-6C4D-4B15-8CAA-3AD1BA544A92}" dt="2023-03-29T16:54:01.898" v="8" actId="478"/>
          <ac:grpSpMkLst>
            <pc:docMk/>
            <pc:sldMk cId="588914863" sldId="256"/>
            <ac:grpSpMk id="13" creationId="{93FE0341-A444-D470-64BA-042805949EDB}"/>
          </ac:grpSpMkLst>
        </pc:grpChg>
        <pc:picChg chg="mod">
          <ac:chgData name="Ma, Yi" userId="701e5923-e4c6-4c1b-a33a-b69c57c1caa9" providerId="ADAL" clId="{32043626-6C4D-4B15-8CAA-3AD1BA544A92}" dt="2023-03-29T16:55:27.826" v="56"/>
          <ac:picMkLst>
            <pc:docMk/>
            <pc:sldMk cId="588914863" sldId="256"/>
            <ac:picMk id="4" creationId="{9B4E446C-95DF-0198-8093-B5A85E3EBF60}"/>
          </ac:picMkLst>
        </pc:picChg>
        <pc:picChg chg="mod">
          <ac:chgData name="Ma, Yi" userId="701e5923-e4c6-4c1b-a33a-b69c57c1caa9" providerId="ADAL" clId="{32043626-6C4D-4B15-8CAA-3AD1BA544A92}" dt="2023-03-29T16:55:34.172" v="67"/>
          <ac:picMkLst>
            <pc:docMk/>
            <pc:sldMk cId="588914863" sldId="256"/>
            <ac:picMk id="5" creationId="{2A0B997D-BE7A-A16E-0F6F-DCA8E18C35BC}"/>
          </ac:picMkLst>
        </pc:picChg>
      </pc:sldChg>
      <pc:sldChg chg="modSp mod">
        <pc:chgData name="Ma, Yi" userId="701e5923-e4c6-4c1b-a33a-b69c57c1caa9" providerId="ADAL" clId="{32043626-6C4D-4B15-8CAA-3AD1BA544A92}" dt="2023-03-29T16:53:25.360" v="3" actId="20577"/>
        <pc:sldMkLst>
          <pc:docMk/>
          <pc:sldMk cId="3846960185" sldId="276"/>
        </pc:sldMkLst>
        <pc:spChg chg="mod">
          <ac:chgData name="Ma, Yi" userId="701e5923-e4c6-4c1b-a33a-b69c57c1caa9" providerId="ADAL" clId="{32043626-6C4D-4B15-8CAA-3AD1BA544A92}" dt="2023-03-29T16:53:25.360" v="3" actId="20577"/>
          <ac:spMkLst>
            <pc:docMk/>
            <pc:sldMk cId="3846960185" sldId="276"/>
            <ac:spMk id="3" creationId="{1687DDCD-512E-EC6C-4342-F6A8FD30B6F9}"/>
          </ac:spMkLst>
        </pc:spChg>
      </pc:sldChg>
      <pc:sldChg chg="modSp mod">
        <pc:chgData name="Ma, Yi" userId="701e5923-e4c6-4c1b-a33a-b69c57c1caa9" providerId="ADAL" clId="{32043626-6C4D-4B15-8CAA-3AD1BA544A92}" dt="2023-03-29T16:53:29.069" v="4" actId="20577"/>
        <pc:sldMkLst>
          <pc:docMk/>
          <pc:sldMk cId="2405048353" sldId="277"/>
        </pc:sldMkLst>
        <pc:spChg chg="mod">
          <ac:chgData name="Ma, Yi" userId="701e5923-e4c6-4c1b-a33a-b69c57c1caa9" providerId="ADAL" clId="{32043626-6C4D-4B15-8CAA-3AD1BA544A92}" dt="2023-03-29T16:53:29.069" v="4" actId="20577"/>
          <ac:spMkLst>
            <pc:docMk/>
            <pc:sldMk cId="2405048353" sldId="277"/>
            <ac:spMk id="2" creationId="{6D205DFE-5AA8-0C4F-2864-1437BAA175C1}"/>
          </ac:spMkLst>
        </pc:spChg>
      </pc:sldChg>
      <pc:sldChg chg="addSp delSp modSp">
        <pc:chgData name="Ma, Yi" userId="701e5923-e4c6-4c1b-a33a-b69c57c1caa9" providerId="ADAL" clId="{32043626-6C4D-4B15-8CAA-3AD1BA544A92}" dt="2023-03-29T15:44:02.851" v="1"/>
        <pc:sldMkLst>
          <pc:docMk/>
          <pc:sldMk cId="2834054029" sldId="296"/>
        </pc:sldMkLst>
        <pc:grpChg chg="add del mod">
          <ac:chgData name="Ma, Yi" userId="701e5923-e4c6-4c1b-a33a-b69c57c1caa9" providerId="ADAL" clId="{32043626-6C4D-4B15-8CAA-3AD1BA544A92}" dt="2023-03-29T15:44:02.851" v="1"/>
          <ac:grpSpMkLst>
            <pc:docMk/>
            <pc:sldMk cId="2834054029" sldId="296"/>
            <ac:grpSpMk id="2" creationId="{1AFFD3BE-7A02-9AD5-1578-A68B55C20F80}"/>
          </ac:grpSpMkLst>
        </pc:grpChg>
        <pc:picChg chg="mod">
          <ac:chgData name="Ma, Yi" userId="701e5923-e4c6-4c1b-a33a-b69c57c1caa9" providerId="ADAL" clId="{32043626-6C4D-4B15-8CAA-3AD1BA544A92}" dt="2023-03-29T15:44:00.617" v="0"/>
          <ac:picMkLst>
            <pc:docMk/>
            <pc:sldMk cId="2834054029" sldId="296"/>
            <ac:picMk id="3" creationId="{FEDE8DB6-227A-36CF-C76B-855E6A56D0AD}"/>
          </ac:picMkLst>
        </pc:picChg>
        <pc:picChg chg="mod">
          <ac:chgData name="Ma, Yi" userId="701e5923-e4c6-4c1b-a33a-b69c57c1caa9" providerId="ADAL" clId="{32043626-6C4D-4B15-8CAA-3AD1BA544A92}" dt="2023-03-29T15:44:00.617" v="0"/>
          <ac:picMkLst>
            <pc:docMk/>
            <pc:sldMk cId="2834054029" sldId="296"/>
            <ac:picMk id="4" creationId="{5F6C51FE-F068-8BE6-670F-8EE93DECBAF5}"/>
          </ac:picMkLst>
        </pc:picChg>
      </pc:sldChg>
      <pc:sldChg chg="modSp mod">
        <pc:chgData name="Ma, Yi" userId="701e5923-e4c6-4c1b-a33a-b69c57c1caa9" providerId="ADAL" clId="{32043626-6C4D-4B15-8CAA-3AD1BA544A92}" dt="2023-03-29T21:13:28.561" v="306" actId="1036"/>
        <pc:sldMkLst>
          <pc:docMk/>
          <pc:sldMk cId="2572621772" sldId="309"/>
        </pc:sldMkLst>
        <pc:spChg chg="mod">
          <ac:chgData name="Ma, Yi" userId="701e5923-e4c6-4c1b-a33a-b69c57c1caa9" providerId="ADAL" clId="{32043626-6C4D-4B15-8CAA-3AD1BA544A92}" dt="2023-03-29T16:53:32.650" v="5" actId="20577"/>
          <ac:spMkLst>
            <pc:docMk/>
            <pc:sldMk cId="2572621772" sldId="309"/>
            <ac:spMk id="7" creationId="{053E2958-ADB5-3DAD-9F40-7117FB913914}"/>
          </ac:spMkLst>
        </pc:spChg>
        <pc:grpChg chg="mod">
          <ac:chgData name="Ma, Yi" userId="701e5923-e4c6-4c1b-a33a-b69c57c1caa9" providerId="ADAL" clId="{32043626-6C4D-4B15-8CAA-3AD1BA544A92}" dt="2023-03-29T21:13:28.561" v="306" actId="1036"/>
          <ac:grpSpMkLst>
            <pc:docMk/>
            <pc:sldMk cId="2572621772" sldId="309"/>
            <ac:grpSpMk id="2" creationId="{369165CA-52D6-901C-92A6-6D1A6815ADCD}"/>
          </ac:grpSpMkLst>
        </pc:grpChg>
      </pc:sldChg>
      <pc:sldChg chg="modSp mod">
        <pc:chgData name="Ma, Yi" userId="701e5923-e4c6-4c1b-a33a-b69c57c1caa9" providerId="ADAL" clId="{32043626-6C4D-4B15-8CAA-3AD1BA544A92}" dt="2023-03-29T16:53:36.178" v="6" actId="20577"/>
        <pc:sldMkLst>
          <pc:docMk/>
          <pc:sldMk cId="1132206754" sldId="310"/>
        </pc:sldMkLst>
        <pc:spChg chg="mod">
          <ac:chgData name="Ma, Yi" userId="701e5923-e4c6-4c1b-a33a-b69c57c1caa9" providerId="ADAL" clId="{32043626-6C4D-4B15-8CAA-3AD1BA544A92}" dt="2023-03-29T16:53:36.178" v="6" actId="20577"/>
          <ac:spMkLst>
            <pc:docMk/>
            <pc:sldMk cId="1132206754" sldId="310"/>
            <ac:spMk id="4" creationId="{E7CA216D-F8C7-DC17-CB24-7DBB012E5071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laurensands\Downloads\Ent%20Effect%20Bloom%201%20and%20ind%20hormone%20biomas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06166710929147"/>
          <c:y val="9.8822540728633751E-2"/>
          <c:w val="0.84667165625524876"/>
          <c:h val="0.789593953112835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Sheet2!$B$40</c:f>
              <c:strCache>
                <c:ptCount val="1"/>
                <c:pt idx="0">
                  <c:v>Total CBDa Average (g/plant)</c:v>
                </c:pt>
              </c:strCache>
            </c:strRef>
          </c:tx>
          <c:spPr>
            <a:solidFill>
              <a:schemeClr val="accent1"/>
            </a:solidFill>
            <a:ln w="9525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D35-4549-9378-248F187CE2B8}"/>
              </c:ext>
            </c:extLst>
          </c:dPt>
          <c:dPt>
            <c:idx val="1"/>
            <c:invertIfNegative val="0"/>
            <c:bubble3D val="0"/>
            <c:spPr>
              <a:pattFill prst="wdUpDiag">
                <a:fgClr>
                  <a:schemeClr val="tx2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D35-4549-9378-248F187CE2B8}"/>
              </c:ext>
            </c:extLst>
          </c:dPt>
          <c:errBars>
            <c:errBarType val="both"/>
            <c:errValType val="cust"/>
            <c:noEndCap val="0"/>
            <c:plus>
              <c:numRef>
                <c:f>Sheet2!$B$44:$B$45</c:f>
                <c:numCache>
                  <c:formatCode>General</c:formatCode>
                  <c:ptCount val="2"/>
                  <c:pt idx="0">
                    <c:v>1.1435305958717248</c:v>
                  </c:pt>
                  <c:pt idx="1">
                    <c:v>1.6101299188207783</c:v>
                  </c:pt>
                </c:numCache>
              </c:numRef>
            </c:plus>
            <c:minus>
              <c:numRef>
                <c:f>Sheet2!$B$44:$B$45</c:f>
                <c:numCache>
                  <c:formatCode>General</c:formatCode>
                  <c:ptCount val="2"/>
                  <c:pt idx="0">
                    <c:v>1.1435305958717248</c:v>
                  </c:pt>
                  <c:pt idx="1">
                    <c:v>1.6101299188207783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Sheet2!$A$41:$A$42</c:f>
              <c:strCache>
                <c:ptCount val="2"/>
                <c:pt idx="0">
                  <c:v>Control</c:v>
                </c:pt>
                <c:pt idx="1">
                  <c:v>MeSA</c:v>
                </c:pt>
              </c:strCache>
            </c:strRef>
          </c:cat>
          <c:val>
            <c:numRef>
              <c:f>Sheet2!$B$41:$B$42</c:f>
              <c:numCache>
                <c:formatCode>General</c:formatCode>
                <c:ptCount val="2"/>
                <c:pt idx="0">
                  <c:v>3.0562889666666671</c:v>
                </c:pt>
                <c:pt idx="1">
                  <c:v>4.2743135000000008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D35-4549-9378-248F187CE2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62338800"/>
        <c:axId val="2138259792"/>
      </c:barChart>
      <c:catAx>
        <c:axId val="2062338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38259792"/>
        <c:crosses val="autoZero"/>
        <c:auto val="1"/>
        <c:lblAlgn val="ctr"/>
        <c:lblOffset val="100"/>
        <c:noMultiLvlLbl val="0"/>
      </c:catAx>
      <c:valAx>
        <c:axId val="2138259792"/>
        <c:scaling>
          <c:orientation val="minMax"/>
          <c:max val="6.3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100" b="1" i="0" baseline="0" dirty="0">
                    <a:effectLst/>
                  </a:rPr>
                  <a:t>Total CBDA per plant (mg/g)</a:t>
                </a:r>
                <a:endParaRPr lang="en-US" sz="11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6.2930841892275399E-3"/>
              <c:y val="0.182529895161253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62338800"/>
        <c:crosses val="autoZero"/>
        <c:crossBetween val="between"/>
      </c:valAx>
      <c:spPr>
        <a:noFill/>
        <a:ln w="2540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21C4B-25D7-234B-A0EC-08C0E3B7F705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0890B-2128-1742-A30B-592B369A6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07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Supplementary information</a:t>
            </a:r>
          </a:p>
          <a:p>
            <a:endParaRPr lang="en-US" dirty="0"/>
          </a:p>
          <a:p>
            <a:r>
              <a:rPr lang="en-US" dirty="0"/>
              <a:t>See what Dr. Wang does about promoter databases</a:t>
            </a:r>
          </a:p>
          <a:p>
            <a:endParaRPr lang="en-US" dirty="0"/>
          </a:p>
          <a:p>
            <a:r>
              <a:rPr lang="en-US" dirty="0"/>
              <a:t>May have more elements we haven’t cloned – we aren’t sure exactly why we couldn’t clone the full region </a:t>
            </a:r>
          </a:p>
          <a:p>
            <a:endParaRPr lang="en-US" dirty="0"/>
          </a:p>
          <a:p>
            <a:r>
              <a:rPr lang="en-US" dirty="0"/>
              <a:t>Anticipate that we will have questions about why we only cloned the 600 base pairs </a:t>
            </a:r>
          </a:p>
          <a:p>
            <a:endParaRPr lang="en-US" dirty="0"/>
          </a:p>
          <a:p>
            <a:r>
              <a:rPr lang="en-US" dirty="0"/>
              <a:t>Why did we use Arabidopsis protoplasts? In the other organisms </a:t>
            </a:r>
          </a:p>
          <a:p>
            <a:r>
              <a:rPr lang="en-US" dirty="0"/>
              <a:t>We should ask somebody if different plant species have different elements </a:t>
            </a:r>
          </a:p>
          <a:p>
            <a:endParaRPr lang="en-US" dirty="0"/>
          </a:p>
          <a:p>
            <a:r>
              <a:rPr lang="en-US" dirty="0"/>
              <a:t>DOF1 – reasons good to cannabis does have a putative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0890B-2128-1742-A30B-592B369A69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61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Full promoter of PT1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0890B-2128-1742-A30B-592B369A69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21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9ADD2-4FB6-7FEC-2F0A-90A79E283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F12050-6F4F-CFB1-B5AC-8A7124532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55788-7709-4247-41E7-57EBFE73D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C7DF-B09B-FA40-B019-C3E7403C12E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15811-EE82-80BA-396F-C67772687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894EAA-6535-D832-93B3-3C3DDF4EC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2ED3-5871-CF4B-98A7-A0FB05F45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06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A32CF-9FA9-2422-BB09-109AF6AD4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1FB6C2-679C-5BB6-970B-7EB33C5BE5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36B85-E8A9-2690-3373-E489E9180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C7DF-B09B-FA40-B019-C3E7403C12E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D21A1-FC52-45F7-F708-B20CD9813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2E183-0130-234E-CE8B-EAA18803E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2ED3-5871-CF4B-98A7-A0FB05F45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79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D6E147-5BFD-FCE6-F0C2-44BFCB4002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6518CF-FB5E-67A9-E371-5A6D146A4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C4F53-B4EB-DFE7-7729-AE248296E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C7DF-B09B-FA40-B019-C3E7403C12E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18584-CF91-7212-4F3D-0F30BF98C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2A126-813A-62F4-BAF4-AE0BD1C73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2ED3-5871-CF4B-98A7-A0FB05F45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30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AF479-1A34-B658-666E-5CF2BCAEB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B1E01-510D-DAB3-8088-65DCB766C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84978-C2CC-C909-D314-CE2388A54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C7DF-B09B-FA40-B019-C3E7403C12E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18B5C-D516-50CA-E4EC-CAB4954A1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13A39-3395-535D-8762-2597C38CB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2ED3-5871-CF4B-98A7-A0FB05F45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3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02BE0-FB51-2BED-37DA-92447D4AE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037561-F477-22D9-263F-4A4BBEAE9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98B461-1914-584A-E67A-40E59482B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C7DF-B09B-FA40-B019-C3E7403C12E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64903-973D-332D-8D1C-73766D604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647E3-5A9D-280E-679A-A0717C1C1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2ED3-5871-CF4B-98A7-A0FB05F45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81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91A49-DA80-EAF9-FD29-2A7331EB8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395C2-1FFA-7ED7-A690-DE0F654797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21E090-E4DF-F4AB-CE5F-835323F38D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DA7261-88D5-76B4-8683-840015B4A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C7DF-B09B-FA40-B019-C3E7403C12E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5DB75E-EE5D-FFD4-FD14-C7ADD02DD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A99214-5CC5-C784-2491-A27BDD190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2ED3-5871-CF4B-98A7-A0FB05F45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04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09A7B-27D6-F94D-C8CF-93166C031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DA605B-27C6-DCC9-FE73-489D4F711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8F2268-7ADC-13EA-222E-D6097E2412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948596-A07F-5FFE-70FE-EA4049100E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67746F-003F-2120-417B-C0117CCF2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2B053A-82A3-8E85-7C6B-CF901104A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C7DF-B09B-FA40-B019-C3E7403C12E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19FA4C-27D9-6687-4796-875DF10D8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FD7F5C-6BBF-C693-037A-4A178E46A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2ED3-5871-CF4B-98A7-A0FB05F45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58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D34BF-2F47-93A6-BD21-CBF10317A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99FFFC-04F1-B915-4B26-7BD6651FD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C7DF-B09B-FA40-B019-C3E7403C12E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2B82ED-7C9D-8A90-BA49-0CEC840F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4BCF55-1230-4D5B-8AD9-7994779F7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2ED3-5871-CF4B-98A7-A0FB05F45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13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30B795-2851-04C1-8967-D4E53A0AB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C7DF-B09B-FA40-B019-C3E7403C12E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369D4B-6395-CE2D-25E6-4F251576F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0F4B49-94F9-162E-C697-392378334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2ED3-5871-CF4B-98A7-A0FB05F45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65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C1BBF-A031-BB2A-B369-F3412B636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AC95C-971C-9143-48C4-C425A63A1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5DAA76-15C7-E607-9944-74B5C0A8D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E5AA9C-09B4-5762-EFCD-E5C60203A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C7DF-B09B-FA40-B019-C3E7403C12E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0D5006-FCF4-AE81-1255-06A38717C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273DA7-6836-6C59-E08D-3EA6CE53D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2ED3-5871-CF4B-98A7-A0FB05F45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5E294-E045-6B7D-50AA-4D66681A1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21F2DA-DAD0-E3F5-67F8-34B8702968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B8D8E7-9D90-1EFB-6C94-907F38CF8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4CE608-AD81-26EF-5F31-1093B1FE7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C7DF-B09B-FA40-B019-C3E7403C12E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9184C-2E2B-7562-7282-F845D6E27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13D405-7A08-6E78-EE1B-BF27B0B29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2ED3-5871-CF4B-98A7-A0FB05F45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31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BAFA06-4546-D8E1-CE5A-29F928882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7F022-746C-859D-9197-5097AF353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4130A-563F-E8A8-53F8-022BE06F86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EC7DF-B09B-FA40-B019-C3E7403C12E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E21C8-CCCC-3491-8DA5-1B0FD87BAF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4DA50-4ED9-7C7E-93F2-C9CC77E786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E2ED3-5871-CF4B-98A7-A0FB05F45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D82FBDB9-8B31-A475-F98D-FB3E20376998}"/>
              </a:ext>
            </a:extLst>
          </p:cNvPr>
          <p:cNvGrpSpPr/>
          <p:nvPr/>
        </p:nvGrpSpPr>
        <p:grpSpPr>
          <a:xfrm>
            <a:off x="4422684" y="2377108"/>
            <a:ext cx="3346631" cy="1539249"/>
            <a:chOff x="3520971" y="2457118"/>
            <a:chExt cx="3346631" cy="1539249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85846E3-B346-6159-57F0-E8A5437C1E5D}"/>
                </a:ext>
              </a:extLst>
            </p:cNvPr>
            <p:cNvGrpSpPr/>
            <p:nvPr/>
          </p:nvGrpSpPr>
          <p:grpSpPr>
            <a:xfrm>
              <a:off x="3970324" y="2583996"/>
              <a:ext cx="2442395" cy="523592"/>
              <a:chOff x="3901744" y="2583996"/>
              <a:chExt cx="2442395" cy="523592"/>
            </a:xfrm>
          </p:grpSpPr>
          <p:sp>
            <p:nvSpPr>
              <p:cNvPr id="13" name="Text Box 14">
                <a:extLst>
                  <a:ext uri="{FF2B5EF4-FFF2-40B4-BE49-F238E27FC236}">
                    <a16:creationId xmlns:a16="http://schemas.microsoft.com/office/drawing/2014/main" id="{F750B37A-9BD7-AEB1-2EFE-F39CD698C039}"/>
                  </a:ext>
                </a:extLst>
              </p:cNvPr>
              <p:cNvSpPr txBox="1"/>
              <p:nvPr/>
            </p:nvSpPr>
            <p:spPr>
              <a:xfrm>
                <a:off x="3993615" y="2731098"/>
                <a:ext cx="1275673" cy="23206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CaMV</a:t>
                </a:r>
                <a:r>
                  <a:rPr lang="en-US" sz="1000" b="1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35S Pro</a:t>
                </a: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A533AD68-049D-70E2-A9FD-ACF284E98223}"/>
                  </a:ext>
                </a:extLst>
              </p:cNvPr>
              <p:cNvCxnSpPr/>
              <p:nvPr/>
            </p:nvCxnSpPr>
            <p:spPr>
              <a:xfrm>
                <a:off x="3901744" y="2996001"/>
                <a:ext cx="1531947" cy="6344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" name="Connector: Elbow 15">
                <a:extLst>
                  <a:ext uri="{FF2B5EF4-FFF2-40B4-BE49-F238E27FC236}">
                    <a16:creationId xmlns:a16="http://schemas.microsoft.com/office/drawing/2014/main" id="{287ECFA5-16E8-F1E7-230E-65251E5F39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08359" y="2583996"/>
                <a:ext cx="893636" cy="418734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 Box 13">
                <a:extLst>
                  <a:ext uri="{FF2B5EF4-FFF2-40B4-BE49-F238E27FC236}">
                    <a16:creationId xmlns:a16="http://schemas.microsoft.com/office/drawing/2014/main" id="{4D85D7A2-5DC6-B76C-AAF1-F89D5D2AB11C}"/>
                  </a:ext>
                </a:extLst>
              </p:cNvPr>
              <p:cNvSpPr txBox="1"/>
              <p:nvPr/>
            </p:nvSpPr>
            <p:spPr>
              <a:xfrm>
                <a:off x="5429739" y="2884414"/>
                <a:ext cx="914400" cy="223174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Renilla</a:t>
                </a:r>
                <a:r>
                  <a:rPr lang="en-US" sz="1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LUC</a:t>
                </a:r>
              </a:p>
            </p:txBody>
          </p:sp>
        </p:grpSp>
        <p:sp>
          <p:nvSpPr>
            <p:cNvPr id="16" name="Text Box 25">
              <a:extLst>
                <a:ext uri="{FF2B5EF4-FFF2-40B4-BE49-F238E27FC236}">
                  <a16:creationId xmlns:a16="http://schemas.microsoft.com/office/drawing/2014/main" id="{377D479F-29BD-3236-348A-BA26CFA4A800}"/>
                </a:ext>
              </a:extLst>
            </p:cNvPr>
            <p:cNvSpPr txBox="1"/>
            <p:nvPr/>
          </p:nvSpPr>
          <p:spPr>
            <a:xfrm>
              <a:off x="3520971" y="2457118"/>
              <a:ext cx="865834" cy="24113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I. Control</a:t>
              </a:r>
              <a:endPara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AAA46E4-0F88-1CAF-FD36-59658A63C5B9}"/>
                </a:ext>
              </a:extLst>
            </p:cNvPr>
            <p:cNvGrpSpPr/>
            <p:nvPr/>
          </p:nvGrpSpPr>
          <p:grpSpPr>
            <a:xfrm>
              <a:off x="3970324" y="3479762"/>
              <a:ext cx="2897278" cy="516605"/>
              <a:chOff x="3970402" y="3479762"/>
              <a:chExt cx="2897278" cy="516605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90957D3-284F-B268-9CC4-83396A0937C0}"/>
                  </a:ext>
                </a:extLst>
              </p:cNvPr>
              <p:cNvCxnSpPr/>
              <p:nvPr/>
            </p:nvCxnSpPr>
            <p:spPr>
              <a:xfrm>
                <a:off x="3970402" y="3891612"/>
                <a:ext cx="1532065" cy="6349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" name="Connector: Elbow 24">
                <a:extLst>
                  <a:ext uri="{FF2B5EF4-FFF2-40B4-BE49-F238E27FC236}">
                    <a16:creationId xmlns:a16="http://schemas.microsoft.com/office/drawing/2014/main" id="{3BD7640A-1E96-8191-AEFD-C10775FC0FB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74700" y="3479762"/>
                <a:ext cx="893705" cy="419002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 Box 6">
                <a:extLst>
                  <a:ext uri="{FF2B5EF4-FFF2-40B4-BE49-F238E27FC236}">
                    <a16:creationId xmlns:a16="http://schemas.microsoft.com/office/drawing/2014/main" id="{677E6D21-1687-C2FB-7186-0564E29BFA5C}"/>
                  </a:ext>
                </a:extLst>
              </p:cNvPr>
              <p:cNvSpPr txBox="1"/>
              <p:nvPr/>
            </p:nvSpPr>
            <p:spPr>
              <a:xfrm>
                <a:off x="5496080" y="3773191"/>
                <a:ext cx="1371600" cy="223176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Firefly </a:t>
                </a:r>
                <a:r>
                  <a:rPr lang="en-US" altLang="zh-CN" sz="10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LUC or GUS</a:t>
                </a:r>
                <a:endParaRPr lang="en-US" sz="10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Text Box 7">
                <a:extLst>
                  <a:ext uri="{FF2B5EF4-FFF2-40B4-BE49-F238E27FC236}">
                    <a16:creationId xmlns:a16="http://schemas.microsoft.com/office/drawing/2014/main" id="{39B67D99-608B-A90C-8868-CDA766215DF5}"/>
                  </a:ext>
                </a:extLst>
              </p:cNvPr>
              <p:cNvSpPr txBox="1"/>
              <p:nvPr/>
            </p:nvSpPr>
            <p:spPr>
              <a:xfrm>
                <a:off x="3998172" y="3593893"/>
                <a:ext cx="1275673" cy="34281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CsPT1/CsPT4 Pro</a:t>
                </a:r>
              </a:p>
            </p:txBody>
          </p:sp>
        </p:grpSp>
        <p:sp>
          <p:nvSpPr>
            <p:cNvPr id="6" name="Text Box 24">
              <a:extLst>
                <a:ext uri="{FF2B5EF4-FFF2-40B4-BE49-F238E27FC236}">
                  <a16:creationId xmlns:a16="http://schemas.microsoft.com/office/drawing/2014/main" id="{6FAA1701-A5CB-4A03-6523-74001A0493A5}"/>
                </a:ext>
              </a:extLst>
            </p:cNvPr>
            <p:cNvSpPr txBox="1"/>
            <p:nvPr/>
          </p:nvSpPr>
          <p:spPr>
            <a:xfrm>
              <a:off x="3520971" y="3326766"/>
              <a:ext cx="865901" cy="24129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II. Reporter</a:t>
              </a:r>
              <a:endPara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A7E988D1-E9DA-EE38-906E-5252DEDC75CD}"/>
              </a:ext>
            </a:extLst>
          </p:cNvPr>
          <p:cNvSpPr txBox="1"/>
          <p:nvPr/>
        </p:nvSpPr>
        <p:spPr>
          <a:xfrm>
            <a:off x="1741170" y="634630"/>
            <a:ext cx="8709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Figure 1. Vectors used for DLR or GUS assays. I. Control vector contains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Renilla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LUC driven by the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II. Reporter vector contains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CsPT1 pro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CsPT4 pro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driven firefly LUC or GUS.</a:t>
            </a:r>
          </a:p>
        </p:txBody>
      </p:sp>
    </p:spTree>
    <p:extLst>
      <p:ext uri="{BB962C8B-B14F-4D97-AF65-F5344CB8AC3E}">
        <p14:creationId xmlns:p14="http://schemas.microsoft.com/office/powerpoint/2010/main" val="2834054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D00651-1D13-FE8C-F40A-082A9E70881D}"/>
              </a:ext>
            </a:extLst>
          </p:cNvPr>
          <p:cNvSpPr txBox="1"/>
          <p:nvPr/>
        </p:nvSpPr>
        <p:spPr>
          <a:xfrm>
            <a:off x="1741170" y="646984"/>
            <a:ext cx="8709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Figure 2. A leaflet from a sugar leaf after GUS staining showing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CsPT4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promoter activity. Higher promoter activity was visualized where the glandular trichomes are clustered toward the base of the leaflet.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523D0F8-18C7-4036-914C-703D85CC6B32}"/>
              </a:ext>
            </a:extLst>
          </p:cNvPr>
          <p:cNvGrpSpPr/>
          <p:nvPr/>
        </p:nvGrpSpPr>
        <p:grpSpPr>
          <a:xfrm>
            <a:off x="3835251" y="2133952"/>
            <a:ext cx="3892477" cy="4367852"/>
            <a:chOff x="4994008" y="488223"/>
            <a:chExt cx="8518301" cy="9558613"/>
          </a:xfrm>
        </p:grpSpPr>
        <p:pic>
          <p:nvPicPr>
            <p:cNvPr id="4" name="Picture 3" descr="A close up of a leaf&#10;&#10;Description automatically generated with medium confidence">
              <a:extLst>
                <a:ext uri="{FF2B5EF4-FFF2-40B4-BE49-F238E27FC236}">
                  <a16:creationId xmlns:a16="http://schemas.microsoft.com/office/drawing/2014/main" id="{9B4E446C-95DF-0198-8093-B5A85E3EBF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5000"/>
                      </a14:imgEffect>
                      <a14:imgEffect>
                        <a14:brightnessContrast bright="48000" contrast="5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83" r="6472"/>
            <a:stretch/>
          </p:blipFill>
          <p:spPr>
            <a:xfrm>
              <a:off x="4994008" y="488223"/>
              <a:ext cx="6760095" cy="6858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A0B997D-BE7A-A16E-0F6F-DCA8E18C35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0000"/>
                      </a14:imgEffect>
                      <a14:imgEffect>
                        <a14:brightnessContrast bright="47000" contrast="5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2" r="8690"/>
            <a:stretch/>
          </p:blipFill>
          <p:spPr>
            <a:xfrm rot="21403774">
              <a:off x="5124282" y="3188834"/>
              <a:ext cx="8388027" cy="68580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8914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ble&#10;&#10;Description automatically generated">
            <a:extLst>
              <a:ext uri="{FF2B5EF4-FFF2-40B4-BE49-F238E27FC236}">
                <a16:creationId xmlns:a16="http://schemas.microsoft.com/office/drawing/2014/main" id="{B0EF8AD4-40C5-AD01-610E-707F50E72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201" y="476613"/>
            <a:ext cx="8419416" cy="6159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87DDCD-512E-EC6C-4342-F6A8FD30B6F9}"/>
              </a:ext>
            </a:extLst>
          </p:cNvPr>
          <p:cNvSpPr txBox="1"/>
          <p:nvPr/>
        </p:nvSpPr>
        <p:spPr>
          <a:xfrm>
            <a:off x="184970" y="476613"/>
            <a:ext cx="29913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Supplementary Figure 3. Hormone responsive elements within the 600 bp region of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CsPT4 pro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from an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in silico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analysis using PLACE and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PlantCARE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46960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205DFE-5AA8-0C4F-2864-1437BAA175C1}"/>
              </a:ext>
            </a:extLst>
          </p:cNvPr>
          <p:cNvSpPr txBox="1"/>
          <p:nvPr/>
        </p:nvSpPr>
        <p:spPr>
          <a:xfrm>
            <a:off x="2439558" y="308889"/>
            <a:ext cx="7312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Figure 4. Hormone responsive elements within the 1500 bp region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CsPT1 pro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an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silico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from PLACE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PlantCARE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pic>
        <p:nvPicPr>
          <p:cNvPr id="5" name="Picture 4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3C4A9F2F-BA2B-2FCE-53AA-F2ED8DD61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26" y="1069520"/>
            <a:ext cx="6149614" cy="564184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01C0644-ADE3-6838-FB7E-BC5BCE047A10}"/>
              </a:ext>
            </a:extLst>
          </p:cNvPr>
          <p:cNvGrpSpPr/>
          <p:nvPr/>
        </p:nvGrpSpPr>
        <p:grpSpPr>
          <a:xfrm>
            <a:off x="6257928" y="1298120"/>
            <a:ext cx="5644518" cy="3661699"/>
            <a:chOff x="6547482" y="966650"/>
            <a:chExt cx="5644518" cy="3661699"/>
          </a:xfrm>
        </p:grpSpPr>
        <p:pic>
          <p:nvPicPr>
            <p:cNvPr id="7" name="Picture 6" descr="Table&#10;&#10;Description automatically generated">
              <a:extLst>
                <a:ext uri="{FF2B5EF4-FFF2-40B4-BE49-F238E27FC236}">
                  <a16:creationId xmlns:a16="http://schemas.microsoft.com/office/drawing/2014/main" id="{A7A98F47-B2F2-5932-E848-DF117765E1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09806" y="966650"/>
              <a:ext cx="5451564" cy="1652922"/>
            </a:xfrm>
            <a:prstGeom prst="rect">
              <a:avLst/>
            </a:prstGeom>
          </p:spPr>
        </p:pic>
        <p:pic>
          <p:nvPicPr>
            <p:cNvPr id="9" name="Picture 8" descr="Table&#10;&#10;Description automatically generated">
              <a:extLst>
                <a:ext uri="{FF2B5EF4-FFF2-40B4-BE49-F238E27FC236}">
                  <a16:creationId xmlns:a16="http://schemas.microsoft.com/office/drawing/2014/main" id="{A294F95E-0C63-0306-3D72-3C59F302E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47482" y="2571982"/>
              <a:ext cx="5644518" cy="20563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5048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69165CA-52D6-901C-92A6-6D1A6815ADCD}"/>
              </a:ext>
            </a:extLst>
          </p:cNvPr>
          <p:cNvGrpSpPr/>
          <p:nvPr/>
        </p:nvGrpSpPr>
        <p:grpSpPr>
          <a:xfrm>
            <a:off x="2759868" y="3027845"/>
            <a:ext cx="6672263" cy="577062"/>
            <a:chOff x="-230214" y="-173692"/>
            <a:chExt cx="11644596" cy="1688725"/>
          </a:xfrm>
        </p:grpSpPr>
        <p:pic>
          <p:nvPicPr>
            <p:cNvPr id="3" name="Picture 2" descr="Table&#10;&#10;Description automatically generated with low confidence">
              <a:extLst>
                <a:ext uri="{FF2B5EF4-FFF2-40B4-BE49-F238E27FC236}">
                  <a16:creationId xmlns:a16="http://schemas.microsoft.com/office/drawing/2014/main" id="{231FB169-10BD-F54E-753D-9E8D85084C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2280" b="34654"/>
            <a:stretch/>
          </p:blipFill>
          <p:spPr>
            <a:xfrm>
              <a:off x="1122104" y="8932"/>
              <a:ext cx="10292278" cy="1506101"/>
            </a:xfrm>
            <a:prstGeom prst="rect">
              <a:avLst/>
            </a:prstGeom>
          </p:spPr>
        </p:pic>
        <p:sp>
          <p:nvSpPr>
            <p:cNvPr id="4" name="TextBox 6">
              <a:extLst>
                <a:ext uri="{FF2B5EF4-FFF2-40B4-BE49-F238E27FC236}">
                  <a16:creationId xmlns:a16="http://schemas.microsoft.com/office/drawing/2014/main" id="{208237DA-7F9E-D90F-C3AB-C471D2C39EED}"/>
                </a:ext>
              </a:extLst>
            </p:cNvPr>
            <p:cNvSpPr txBox="1"/>
            <p:nvPr/>
          </p:nvSpPr>
          <p:spPr>
            <a:xfrm>
              <a:off x="-230214" y="-173692"/>
              <a:ext cx="1510239" cy="161904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r">
                <a:lnSpc>
                  <a:spcPts val="2000"/>
                </a:lnSpc>
                <a:spcBef>
                  <a:spcPts val="0"/>
                </a:spcBef>
              </a:pPr>
              <a:r>
                <a:rPr lang="en-US" sz="1100" b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 SDM</a:t>
              </a:r>
            </a:p>
            <a:p>
              <a:pPr marL="0" marR="0" algn="r">
                <a:lnSpc>
                  <a:spcPts val="2000"/>
                </a:lnSpc>
                <a:spcBef>
                  <a:spcPts val="0"/>
                </a:spcBef>
              </a:pPr>
              <a:r>
                <a:rPr lang="en-US" sz="1050" b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NON</a:t>
              </a:r>
              <a:r>
                <a:rPr lang="en-US" sz="1400" b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</a:t>
              </a:r>
              <a:r>
                <a:rPr lang="en-US" sz="1050" b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SDM</a:t>
              </a:r>
              <a:endParaRPr lang="en-US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C62B1CB-841C-3632-28CF-260803230BFD}"/>
                </a:ext>
              </a:extLst>
            </p:cNvPr>
            <p:cNvSpPr/>
            <p:nvPr/>
          </p:nvSpPr>
          <p:spPr>
            <a:xfrm>
              <a:off x="3492589" y="68613"/>
              <a:ext cx="1143836" cy="129808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53E2958-ADB5-3DAD-9F40-7117FB913914}"/>
              </a:ext>
            </a:extLst>
          </p:cNvPr>
          <p:cNvSpPr txBox="1"/>
          <p:nvPr/>
        </p:nvSpPr>
        <p:spPr>
          <a:xfrm>
            <a:off x="1855470" y="1236498"/>
            <a:ext cx="8481060" cy="1263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Supplementary Figure 5.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lignment of the original and site directed mutagenized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SARE in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Cs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PT4 pro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Four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nucleotide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are changed in the SARE, shown in red box and in Supplementary Table 3 in red font, to prevent binding from SA related transcription factors.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621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3D6A0AB-D06E-3DC0-BED0-8919B557FE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7840479"/>
              </p:ext>
            </p:extLst>
          </p:nvPr>
        </p:nvGraphicFramePr>
        <p:xfrm>
          <a:off x="3365821" y="1608881"/>
          <a:ext cx="4238939" cy="2825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7CA216D-F8C7-DC17-CB24-7DBB012E5071}"/>
              </a:ext>
            </a:extLst>
          </p:cNvPr>
          <p:cNvSpPr txBox="1"/>
          <p:nvPr/>
        </p:nvSpPr>
        <p:spPr>
          <a:xfrm>
            <a:off x="2398730" y="4959594"/>
            <a:ext cx="6093822" cy="966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Supplementary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Fig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ure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6. CBDA measurement following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MeSA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treatment. Slight CBDA increase was observed in treated plants compared to DMSO control plants (n = 3). 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206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C95A52-12FF-F9E7-D79E-556F94318E2F}"/>
              </a:ext>
            </a:extLst>
          </p:cNvPr>
          <p:cNvSpPr txBox="1"/>
          <p:nvPr/>
        </p:nvSpPr>
        <p:spPr>
          <a:xfrm>
            <a:off x="2344783" y="624900"/>
            <a:ext cx="6100354" cy="670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Supplementary Table 1. qPCR primers of Arabidopsis hormone responsive genes used in initial hormone experiment.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120F4DF-0C83-6738-5740-A457A940EF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443854"/>
              </p:ext>
            </p:extLst>
          </p:nvPr>
        </p:nvGraphicFramePr>
        <p:xfrm>
          <a:off x="2344783" y="2194972"/>
          <a:ext cx="7361925" cy="236029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608455">
                  <a:extLst>
                    <a:ext uri="{9D8B030D-6E8A-4147-A177-3AD203B41FA5}">
                      <a16:colId xmlns:a16="http://schemas.microsoft.com/office/drawing/2014/main" val="779290763"/>
                    </a:ext>
                  </a:extLst>
                </a:gridCol>
                <a:gridCol w="862330">
                  <a:extLst>
                    <a:ext uri="{9D8B030D-6E8A-4147-A177-3AD203B41FA5}">
                      <a16:colId xmlns:a16="http://schemas.microsoft.com/office/drawing/2014/main" val="3167893695"/>
                    </a:ext>
                  </a:extLst>
                </a:gridCol>
                <a:gridCol w="2429294">
                  <a:extLst>
                    <a:ext uri="{9D8B030D-6E8A-4147-A177-3AD203B41FA5}">
                      <a16:colId xmlns:a16="http://schemas.microsoft.com/office/drawing/2014/main" val="503470308"/>
                    </a:ext>
                  </a:extLst>
                </a:gridCol>
                <a:gridCol w="2461846">
                  <a:extLst>
                    <a:ext uri="{9D8B030D-6E8A-4147-A177-3AD203B41FA5}">
                      <a16:colId xmlns:a16="http://schemas.microsoft.com/office/drawing/2014/main" val="3901471307"/>
                    </a:ext>
                  </a:extLst>
                </a:gridCol>
              </a:tblGrid>
              <a:tr h="262255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Hormone Group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Forward Primer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Reverse Primer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0377253"/>
                  </a:ext>
                </a:extLst>
              </a:tr>
              <a:tr h="262255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Cytokinin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AtARR2</a:t>
                      </a:r>
                      <a:endParaRPr lang="en-US" sz="12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TCAGAGAACATCTTGCCTCGT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CGCGTTTTAGCTGCGAGTAG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06521583"/>
                  </a:ext>
                </a:extLst>
              </a:tr>
              <a:tr h="262255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Auxin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AtSAUR41</a:t>
                      </a:r>
                      <a:endParaRPr lang="en-US" sz="12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CCACCCGATCTTCGTTGGTT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GACCCTTCAAACCCTCCCAA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22053974"/>
                  </a:ext>
                </a:extLst>
              </a:tr>
              <a:tr h="262255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Gibberellic Acid3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AtGA3OX</a:t>
                      </a:r>
                      <a:endParaRPr lang="en-US" sz="12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GGGGTGCCTTCCAAATCTCA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ACAGGTAGCCCGAAGAGACT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26231124"/>
                  </a:ext>
                </a:extLst>
              </a:tr>
              <a:tr h="262255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Salicylic Acid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AtNPR1</a:t>
                      </a:r>
                      <a:endParaRPr lang="en-US" sz="12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TCATTGCCGGAAGAGCTTGT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ACAGGTAGCCCGAAGAGACT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0494308"/>
                  </a:ext>
                </a:extLst>
              </a:tr>
              <a:tr h="262255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Abscisic Acid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AtCOR78</a:t>
                      </a:r>
                      <a:endParaRPr lang="en-US" sz="12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CGGGATTTGACGGAGAACCA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GGTCTCTTCCCAGCTCAGTC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5233879"/>
                  </a:ext>
                </a:extLst>
              </a:tr>
              <a:tr h="262255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Ethylene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AtERF1</a:t>
                      </a:r>
                      <a:endParaRPr lang="en-US" sz="12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CTAATCGAGCAGTCCACGCA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GTCCCGAGCCAAACCCTAAT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95304248"/>
                  </a:ext>
                </a:extLst>
              </a:tr>
              <a:tr h="262255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Methyl Jasmonate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AtJAZ10</a:t>
                      </a:r>
                      <a:endParaRPr lang="en-US" sz="12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TCCCATCGCAAGGAGAAAGT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AGGCCGATGTCGGATAGTAAG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06369247"/>
                  </a:ext>
                </a:extLst>
              </a:tr>
              <a:tr h="262255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Housekeeping Gene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AtGAPDH</a:t>
                      </a:r>
                      <a:endParaRPr lang="en-US" sz="12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CTCCCATGTTTGTTGTTGGTGTCA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CTTCCACCTCTCCAGTCCTTCATT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78635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3610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753EB1D-F1B4-91B0-B502-E31534BB67BB}"/>
              </a:ext>
            </a:extLst>
          </p:cNvPr>
          <p:cNvSpPr txBox="1"/>
          <p:nvPr/>
        </p:nvSpPr>
        <p:spPr>
          <a:xfrm>
            <a:off x="3124200" y="755122"/>
            <a:ext cx="6100354" cy="670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Supplementary Table 2. Primers used for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cloning, SDM and qPCR of cannabinoid biosynthetic genes.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442D562-C307-B9F5-CAA7-C17465791E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690909"/>
              </p:ext>
            </p:extLst>
          </p:nvPr>
        </p:nvGraphicFramePr>
        <p:xfrm>
          <a:off x="1337411" y="1847593"/>
          <a:ext cx="9673931" cy="3316508"/>
        </p:xfrm>
        <a:graphic>
          <a:graphicData uri="http://schemas.openxmlformats.org/drawingml/2006/table">
            <a:tbl>
              <a:tblPr firstRow="1" firstCol="1">
                <a:tableStyleId>{616DA210-FB5B-4158-B5E0-FEB733F419BA}</a:tableStyleId>
              </a:tblPr>
              <a:tblGrid>
                <a:gridCol w="1554016">
                  <a:extLst>
                    <a:ext uri="{9D8B030D-6E8A-4147-A177-3AD203B41FA5}">
                      <a16:colId xmlns:a16="http://schemas.microsoft.com/office/drawing/2014/main" val="4267546673"/>
                    </a:ext>
                  </a:extLst>
                </a:gridCol>
                <a:gridCol w="3477577">
                  <a:extLst>
                    <a:ext uri="{9D8B030D-6E8A-4147-A177-3AD203B41FA5}">
                      <a16:colId xmlns:a16="http://schemas.microsoft.com/office/drawing/2014/main" val="283689107"/>
                    </a:ext>
                  </a:extLst>
                </a:gridCol>
                <a:gridCol w="4642338">
                  <a:extLst>
                    <a:ext uri="{9D8B030D-6E8A-4147-A177-3AD203B41FA5}">
                      <a16:colId xmlns:a16="http://schemas.microsoft.com/office/drawing/2014/main" val="1994814462"/>
                    </a:ext>
                  </a:extLst>
                </a:gridCol>
              </a:tblGrid>
              <a:tr h="2806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FWD Primer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REV Primer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3015338"/>
                  </a:ext>
                </a:extLst>
              </a:tr>
              <a:tr h="2159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CsPT1</a:t>
                      </a:r>
                      <a:endParaRPr lang="en-US" sz="12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TTGCTGGGATTATCTGGCCC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CTGCTTCCGGGTCGTAATTTG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3005551"/>
                  </a:ext>
                </a:extLst>
              </a:tr>
              <a:tr h="2159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CsPT4</a:t>
                      </a:r>
                      <a:endParaRPr lang="en-US" sz="12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CCATATCGAGTCATGTGGGCT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CCATATCGAGTCATGTGGGCT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1541859"/>
                  </a:ext>
                </a:extLst>
              </a:tr>
              <a:tr h="2159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CBDAS</a:t>
                      </a:r>
                      <a:endParaRPr lang="en-US" sz="12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CAGCAATTCCATTCCCTCAT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ATCCAGTTTAGATGCTTTTCGT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5457645"/>
                  </a:ext>
                </a:extLst>
              </a:tr>
              <a:tr h="2301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GPPS </a:t>
                      </a:r>
                      <a:r>
                        <a:rPr lang="en-US" sz="12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ssu</a:t>
                      </a:r>
                      <a:endParaRPr lang="en-US" sz="12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AGTTCACGAGGCCATGTACA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AAGGGAGGTGGTCATGAGTG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4107688"/>
                  </a:ext>
                </a:extLst>
              </a:tr>
              <a:tr h="2159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CsOAC</a:t>
                      </a:r>
                      <a:endParaRPr lang="en-US" sz="12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TCACAGAAGCCCAAAAGGAAGA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TACCCCTGCAATGGCAAACA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46644272"/>
                  </a:ext>
                </a:extLst>
              </a:tr>
              <a:tr h="2159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CsTKS</a:t>
                      </a:r>
                      <a:endParaRPr lang="en-US" sz="12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TCTTCACTAGCGCATCAACC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GAACGGTTCCACCACCATAA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2544523"/>
                  </a:ext>
                </a:extLst>
              </a:tr>
              <a:tr h="2159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CsUbiquitin</a:t>
                      </a:r>
                      <a:endParaRPr lang="en-US" sz="12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TACTGCGCCAGCTAACAAACC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GCACCCGTCTGACCTGAATC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8785145"/>
                  </a:ext>
                </a:extLst>
              </a:tr>
              <a:tr h="2159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CsPP2A</a:t>
                      </a:r>
                      <a:endParaRPr lang="en-US" sz="12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AGCAACGTTCAGCCCGTTAA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GACACTTCCCTCCAATTCGAAA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4164822"/>
                  </a:ext>
                </a:extLst>
              </a:tr>
              <a:tr h="2489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CsPT4 promoter</a:t>
                      </a:r>
                      <a:endParaRPr lang="en-US" sz="12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GGACACATCTGTATATGATGAGC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GGACTCTCATTAGTTTGTACCTTTTC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52666346"/>
                  </a:ext>
                </a:extLst>
              </a:tr>
              <a:tr h="2489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CsPT1 promoter</a:t>
                      </a:r>
                      <a:endParaRPr lang="en-US" sz="12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TCCAAGATCTTTCATTTCGAATTC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ATAGTAAAACAATTTTTGCTTGGTTTC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7697859"/>
                  </a:ext>
                </a:extLst>
              </a:tr>
              <a:tr h="2883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Attb1/2 sites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GGGGACCACTTTGTACAAGAAAGCTGGGTC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GGGGACCACTTTGTACAAGAAAGCTGGGTC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4026540"/>
                  </a:ext>
                </a:extLst>
              </a:tr>
              <a:tr h="4385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CsPT4 promoter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SDM Primers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CATGCAGGCA</a:t>
                      </a:r>
                      <a:r>
                        <a:rPr lang="en-US" sz="12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2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GC</a:t>
                      </a: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2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ATAGATGTGCCTGC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CTTGATTACCATATTGTGTTAATTATGGCCAGAAATTCCATCTTG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0770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5550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9976250-8C8F-435D-4003-B179C74D324C}"/>
              </a:ext>
            </a:extLst>
          </p:cNvPr>
          <p:cNvSpPr txBox="1"/>
          <p:nvPr/>
        </p:nvSpPr>
        <p:spPr>
          <a:xfrm>
            <a:off x="1249678" y="310517"/>
            <a:ext cx="9692640" cy="670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pplementary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 3. qPCR of hormone responsive genes in response to various concentrations of their corresponding hormones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3FC820-ADD1-6116-C079-91ACC5724AF2}"/>
              </a:ext>
            </a:extLst>
          </p:cNvPr>
          <p:cNvSpPr txBox="1"/>
          <p:nvPr/>
        </p:nvSpPr>
        <p:spPr>
          <a:xfrm>
            <a:off x="1160584" y="5934670"/>
            <a:ext cx="90322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Note: Initial hormone experiment conducted in transfected Arabidopsis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protoplasts. Multiple hormone concentrations were administered to the protoplasts. Highlighted in yellow is the gene expression level for the concentration to be used in DLR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assays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FAF83E3-6421-BA80-8BC8-A50509958A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175229"/>
              </p:ext>
            </p:extLst>
          </p:nvPr>
        </p:nvGraphicFramePr>
        <p:xfrm>
          <a:off x="1917124" y="1082849"/>
          <a:ext cx="7473061" cy="4608148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881153">
                  <a:extLst>
                    <a:ext uri="{9D8B030D-6E8A-4147-A177-3AD203B41FA5}">
                      <a16:colId xmlns:a16="http://schemas.microsoft.com/office/drawing/2014/main" val="4009827530"/>
                    </a:ext>
                  </a:extLst>
                </a:gridCol>
                <a:gridCol w="2051538">
                  <a:extLst>
                    <a:ext uri="{9D8B030D-6E8A-4147-A177-3AD203B41FA5}">
                      <a16:colId xmlns:a16="http://schemas.microsoft.com/office/drawing/2014/main" val="860835624"/>
                    </a:ext>
                  </a:extLst>
                </a:gridCol>
                <a:gridCol w="1406770">
                  <a:extLst>
                    <a:ext uri="{9D8B030D-6E8A-4147-A177-3AD203B41FA5}">
                      <a16:colId xmlns:a16="http://schemas.microsoft.com/office/drawing/2014/main" val="2294292904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109969691"/>
                    </a:ext>
                  </a:extLst>
                </a:gridCol>
              </a:tblGrid>
              <a:tr h="311611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Hormone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Responsive Gene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Concentration (uM)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Fold Change (relative to control)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7991993"/>
                  </a:ext>
                </a:extLst>
              </a:tr>
              <a:tr h="164428">
                <a:tc rowSpan="3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NAA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Small Auxin </a:t>
                      </a:r>
                      <a:r>
                        <a:rPr lang="en-US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Upergulated</a:t>
                      </a: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41 (SAUR41)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0582860"/>
                  </a:ext>
                </a:extLst>
              </a:tr>
              <a:tr h="1644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062929"/>
                  </a:ext>
                </a:extLst>
              </a:tr>
              <a:tr h="172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8890" marR="8890" marT="889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2443036"/>
                  </a:ext>
                </a:extLst>
              </a:tr>
              <a:tr h="164428">
                <a:tc rowSpan="3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ABA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Cold Regulated 78 (COR78)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17149889"/>
                  </a:ext>
                </a:extLst>
              </a:tr>
              <a:tr h="1644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158626"/>
                  </a:ext>
                </a:extLst>
              </a:tr>
              <a:tr h="1644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1089571"/>
                  </a:ext>
                </a:extLst>
              </a:tr>
              <a:tr h="164428">
                <a:tc rowSpan="3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Non-Expressor of Pathogenesis Related Genes 1 (NPR1)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97752142"/>
                  </a:ext>
                </a:extLst>
              </a:tr>
              <a:tr h="1644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/>
                </a:tc>
                <a:extLst>
                  <a:ext uri="{0D108BD9-81ED-4DB2-BD59-A6C34878D82A}">
                    <a16:rowId xmlns:a16="http://schemas.microsoft.com/office/drawing/2014/main" val="745640418"/>
                  </a:ext>
                </a:extLst>
              </a:tr>
              <a:tr h="1644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259515"/>
                  </a:ext>
                </a:extLst>
              </a:tr>
              <a:tr h="164428">
                <a:tc rowSpan="3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</a:t>
                      </a:r>
                      <a:r>
                        <a:rPr lang="en-US" sz="1200" kern="12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baseline="-25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Gibberellin 3-Oxidase 1 (GA3OX)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76069250"/>
                  </a:ext>
                </a:extLst>
              </a:tr>
              <a:tr h="1644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8180214"/>
                  </a:ext>
                </a:extLst>
              </a:tr>
              <a:tr h="1644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9242"/>
                  </a:ext>
                </a:extLst>
              </a:tr>
              <a:tr h="164428">
                <a:tc rowSpan="3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ZR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Arabidopsis Response Regulator 2 (ARR2)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6793049"/>
                  </a:ext>
                </a:extLst>
              </a:tr>
              <a:tr h="1644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76796"/>
                  </a:ext>
                </a:extLst>
              </a:tr>
              <a:tr h="1644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9641581"/>
                  </a:ext>
                </a:extLst>
              </a:tr>
              <a:tr h="164428">
                <a:tc rowSpan="3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MeJA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Jasmonate</a:t>
                      </a: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Zim</a:t>
                      </a: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-Domain Protein 10 (JAZ10)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77356960"/>
                  </a:ext>
                </a:extLst>
              </a:tr>
              <a:tr h="1644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478636"/>
                  </a:ext>
                </a:extLst>
              </a:tr>
              <a:tr h="1644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395579"/>
                  </a:ext>
                </a:extLst>
              </a:tr>
              <a:tr h="164428">
                <a:tc rowSpan="3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Ethylene</a:t>
                      </a:r>
                      <a:r>
                        <a:rPr lang="pt-BR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Response Factor 1 (ERF1)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6892830"/>
                  </a:ext>
                </a:extLst>
              </a:tr>
              <a:tr h="1644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086834"/>
                  </a:ext>
                </a:extLst>
              </a:tr>
              <a:tr h="1644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ctr"/>
                </a:tc>
                <a:extLst>
                  <a:ext uri="{0D108BD9-81ED-4DB2-BD59-A6C34878D82A}">
                    <a16:rowId xmlns:a16="http://schemas.microsoft.com/office/drawing/2014/main" val="3834103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3178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15AC0E1EF59647804196A0746E60EE" ma:contentTypeVersion="14" ma:contentTypeDescription="Create a new document." ma:contentTypeScope="" ma:versionID="d77fa263bf4f1b26030584232160b40d">
  <xsd:schema xmlns:xsd="http://www.w3.org/2001/XMLSchema" xmlns:xs="http://www.w3.org/2001/XMLSchema" xmlns:p="http://schemas.microsoft.com/office/2006/metadata/properties" xmlns:ns3="61481de7-313e-44e0-b66e-19a333bccde7" xmlns:ns4="df144ccd-738d-47c7-8e2c-0ab197b1e3fa" targetNamespace="http://schemas.microsoft.com/office/2006/metadata/properties" ma:root="true" ma:fieldsID="f2723e4a35d8ba0e063e0ddd11ed0738" ns3:_="" ns4:_="">
    <xsd:import namespace="61481de7-313e-44e0-b66e-19a333bccde7"/>
    <xsd:import namespace="df144ccd-738d-47c7-8e2c-0ab197b1e3f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481de7-313e-44e0-b66e-19a333bccd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144ccd-738d-47c7-8e2c-0ab197b1e3f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F50966-AEC1-4048-9028-AA0E5A8784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481de7-313e-44e0-b66e-19a333bccde7"/>
    <ds:schemaRef ds:uri="df144ccd-738d-47c7-8e2c-0ab197b1e3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DDAD2E7-D842-4CF7-BD33-3BB04C9ADD3C}">
  <ds:schemaRefs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df144ccd-738d-47c7-8e2c-0ab197b1e3fa"/>
    <ds:schemaRef ds:uri="61481de7-313e-44e0-b66e-19a333bccde7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BE75DFE-CDF6-4EFC-92C4-A7CF64CCE8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66135</TotalTime>
  <Words>611</Words>
  <Application>Microsoft Office PowerPoint</Application>
  <PresentationFormat>Widescreen</PresentationFormat>
  <Paragraphs>170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Sands, Lauren</dc:creator>
  <cp:lastModifiedBy>Ma, Yi</cp:lastModifiedBy>
  <cp:revision>73</cp:revision>
  <dcterms:created xsi:type="dcterms:W3CDTF">2022-05-13T14:56:43Z</dcterms:created>
  <dcterms:modified xsi:type="dcterms:W3CDTF">2023-03-29T21:13:29Z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0x0101000515AC0E1EF59647804196A0746E60EE</vt:lpwstr>
  </property>
</Properties>
</file>