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40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76" y="2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10CEA64C-A7C0-4261-8A74-14D0B8162FD3}"/>
              </a:ext>
            </a:extLst>
          </p:cNvPr>
          <p:cNvGrpSpPr/>
          <p:nvPr/>
        </p:nvGrpSpPr>
        <p:grpSpPr>
          <a:xfrm>
            <a:off x="1849448" y="1590897"/>
            <a:ext cx="5776876" cy="3264035"/>
            <a:chOff x="1849448" y="1590897"/>
            <a:chExt cx="5776876" cy="326403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BA4B268-421B-4F17-94EE-F508C93A40E8}"/>
                </a:ext>
              </a:extLst>
            </p:cNvPr>
            <p:cNvGrpSpPr/>
            <p:nvPr/>
          </p:nvGrpSpPr>
          <p:grpSpPr>
            <a:xfrm>
              <a:off x="2110154" y="1742534"/>
              <a:ext cx="1445846" cy="2890613"/>
              <a:chOff x="2485292" y="538387"/>
              <a:chExt cx="1445846" cy="2890613"/>
            </a:xfrm>
          </p:grpSpPr>
          <p:cxnSp>
            <p:nvCxnSpPr>
              <p:cNvPr id="49" name="直接箭头连接符 48">
                <a:extLst>
                  <a:ext uri="{FF2B5EF4-FFF2-40B4-BE49-F238E27FC236}">
                    <a16:creationId xmlns:a16="http://schemas.microsoft.com/office/drawing/2014/main" id="{5F1543DE-2331-48AC-A7AA-B26F59935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5292" y="3429000"/>
                <a:ext cx="1445846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>
                <a:extLst>
                  <a:ext uri="{FF2B5EF4-FFF2-40B4-BE49-F238E27FC236}">
                    <a16:creationId xmlns:a16="http://schemas.microsoft.com/office/drawing/2014/main" id="{B63F1D4C-519E-4E8F-B9C1-CAF5740077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3108" y="538387"/>
                <a:ext cx="0" cy="2890613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61DC2A9-30B1-4B3D-BBD9-8A70938D5906}"/>
                </a:ext>
              </a:extLst>
            </p:cNvPr>
            <p:cNvGrpSpPr/>
            <p:nvPr/>
          </p:nvGrpSpPr>
          <p:grpSpPr>
            <a:xfrm>
              <a:off x="3186634" y="3720123"/>
              <a:ext cx="1494782" cy="1045811"/>
              <a:chOff x="3589068" y="4666194"/>
              <a:chExt cx="1494782" cy="1045811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A4D2565-BDC7-4235-86C4-311197FBF6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401" y="5580185"/>
                <a:ext cx="70338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A528033-0360-409E-B1AE-F3C1D30C7AE2}"/>
                  </a:ext>
                </a:extLst>
              </p:cNvPr>
              <p:cNvSpPr/>
              <p:nvPr/>
            </p:nvSpPr>
            <p:spPr>
              <a:xfrm>
                <a:off x="3589068" y="4666194"/>
                <a:ext cx="1494782" cy="1045811"/>
              </a:xfrm>
              <a:custGeom>
                <a:avLst/>
                <a:gdLst>
                  <a:gd name="connsiteX0" fmla="*/ 0 w 1436113"/>
                  <a:gd name="connsiteY0" fmla="*/ 0 h 1452942"/>
                  <a:gd name="connsiteX1" fmla="*/ 718056 w 1436113"/>
                  <a:gd name="connsiteY1" fmla="*/ 1452942 h 1452942"/>
                  <a:gd name="connsiteX2" fmla="*/ 1436113 w 1436113"/>
                  <a:gd name="connsiteY2" fmla="*/ 5610 h 145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6113" h="1452942">
                    <a:moveTo>
                      <a:pt x="0" y="0"/>
                    </a:moveTo>
                    <a:cubicBezTo>
                      <a:pt x="239352" y="726003"/>
                      <a:pt x="478704" y="1452007"/>
                      <a:pt x="718056" y="1452942"/>
                    </a:cubicBezTo>
                    <a:cubicBezTo>
                      <a:pt x="957408" y="1453877"/>
                      <a:pt x="1307087" y="231873"/>
                      <a:pt x="1436113" y="5610"/>
                    </a:cubicBezTo>
                  </a:path>
                </a:pathLst>
              </a:cu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FD86B95-A9FC-4C47-899E-61E8A508E2E2}"/>
                  </a:ext>
                </a:extLst>
              </p:cNvPr>
              <p:cNvSpPr/>
              <p:nvPr/>
            </p:nvSpPr>
            <p:spPr>
              <a:xfrm>
                <a:off x="4035567" y="5455138"/>
                <a:ext cx="540000" cy="117230"/>
              </a:xfrm>
              <a:custGeom>
                <a:avLst/>
                <a:gdLst>
                  <a:gd name="connsiteX0" fmla="*/ 0 w 1438030"/>
                  <a:gd name="connsiteY0" fmla="*/ 703388 h 711203"/>
                  <a:gd name="connsiteX1" fmla="*/ 711200 w 1438030"/>
                  <a:gd name="connsiteY1" fmla="*/ 3 h 711203"/>
                  <a:gd name="connsiteX2" fmla="*/ 1438030 w 1438030"/>
                  <a:gd name="connsiteY2" fmla="*/ 711203 h 71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8030" h="711203">
                    <a:moveTo>
                      <a:pt x="0" y="703388"/>
                    </a:moveTo>
                    <a:cubicBezTo>
                      <a:pt x="235764" y="351044"/>
                      <a:pt x="471528" y="-1299"/>
                      <a:pt x="711200" y="3"/>
                    </a:cubicBezTo>
                    <a:cubicBezTo>
                      <a:pt x="950872" y="1305"/>
                      <a:pt x="1284328" y="587459"/>
                      <a:pt x="1438030" y="71120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8DE247A-1D31-49FD-B2EA-2A6A480C59E1}"/>
                </a:ext>
              </a:extLst>
            </p:cNvPr>
            <p:cNvGrpSpPr/>
            <p:nvPr/>
          </p:nvGrpSpPr>
          <p:grpSpPr>
            <a:xfrm>
              <a:off x="3198497" y="2519221"/>
              <a:ext cx="1436113" cy="1060255"/>
              <a:chOff x="3546339" y="3069507"/>
              <a:chExt cx="1436113" cy="1060255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7DEF833-D190-4AC3-BAA7-A71045BEAC30}"/>
                  </a:ext>
                </a:extLst>
              </p:cNvPr>
              <p:cNvGrpSpPr/>
              <p:nvPr/>
            </p:nvGrpSpPr>
            <p:grpSpPr>
              <a:xfrm>
                <a:off x="3546339" y="3069507"/>
                <a:ext cx="1436113" cy="1060255"/>
                <a:chOff x="3596827" y="3069507"/>
                <a:chExt cx="1436113" cy="106025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7691BA6B-C972-4E3E-BA12-A50D039311F8}"/>
                    </a:ext>
                  </a:extLst>
                </p:cNvPr>
                <p:cNvSpPr/>
                <p:nvPr/>
              </p:nvSpPr>
              <p:spPr>
                <a:xfrm>
                  <a:off x="3596827" y="3069507"/>
                  <a:ext cx="1436113" cy="1060255"/>
                </a:xfrm>
                <a:custGeom>
                  <a:avLst/>
                  <a:gdLst>
                    <a:gd name="connsiteX0" fmla="*/ 0 w 1436113"/>
                    <a:gd name="connsiteY0" fmla="*/ 0 h 1452942"/>
                    <a:gd name="connsiteX1" fmla="*/ 718056 w 1436113"/>
                    <a:gd name="connsiteY1" fmla="*/ 1452942 h 1452942"/>
                    <a:gd name="connsiteX2" fmla="*/ 1436113 w 1436113"/>
                    <a:gd name="connsiteY2" fmla="*/ 5610 h 145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6113" h="1452942">
                      <a:moveTo>
                        <a:pt x="0" y="0"/>
                      </a:moveTo>
                      <a:cubicBezTo>
                        <a:pt x="239352" y="726003"/>
                        <a:pt x="478704" y="1452007"/>
                        <a:pt x="718056" y="1452942"/>
                      </a:cubicBezTo>
                      <a:cubicBezTo>
                        <a:pt x="957408" y="1453877"/>
                        <a:pt x="1307087" y="231873"/>
                        <a:pt x="1436113" y="5610"/>
                      </a:cubicBezTo>
                    </a:path>
                  </a:pathLst>
                </a:cu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6050AED5-6625-4B38-BF58-998C9D8B27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6507" y="4010372"/>
                  <a:ext cx="703384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2C07A7F-D23D-4051-9528-A678017809EC}"/>
                    </a:ext>
                  </a:extLst>
                </p:cNvPr>
                <p:cNvSpPr/>
                <p:nvPr/>
              </p:nvSpPr>
              <p:spPr>
                <a:xfrm>
                  <a:off x="4030892" y="3930203"/>
                  <a:ext cx="540000" cy="72000"/>
                </a:xfrm>
                <a:custGeom>
                  <a:avLst/>
                  <a:gdLst>
                    <a:gd name="connsiteX0" fmla="*/ 0 w 1438030"/>
                    <a:gd name="connsiteY0" fmla="*/ 703388 h 711203"/>
                    <a:gd name="connsiteX1" fmla="*/ 711200 w 1438030"/>
                    <a:gd name="connsiteY1" fmla="*/ 3 h 711203"/>
                    <a:gd name="connsiteX2" fmla="*/ 1438030 w 1438030"/>
                    <a:gd name="connsiteY2" fmla="*/ 711203 h 711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8030" h="711203">
                      <a:moveTo>
                        <a:pt x="0" y="703388"/>
                      </a:moveTo>
                      <a:cubicBezTo>
                        <a:pt x="235764" y="351044"/>
                        <a:pt x="471528" y="-1299"/>
                        <a:pt x="711200" y="3"/>
                      </a:cubicBezTo>
                      <a:cubicBezTo>
                        <a:pt x="950872" y="1305"/>
                        <a:pt x="1284328" y="587459"/>
                        <a:pt x="1438030" y="711203"/>
                      </a:cubicBezTo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1905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A5332C99-E73D-408A-8697-4ED6AB24E287}"/>
                  </a:ext>
                </a:extLst>
              </p:cNvPr>
              <p:cNvCxnSpPr/>
              <p:nvPr/>
            </p:nvCxnSpPr>
            <p:spPr>
              <a:xfrm>
                <a:off x="3769796" y="3792235"/>
                <a:ext cx="976108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A22F90F7-5ADE-470D-8505-3FA58705387B}"/>
                  </a:ext>
                </a:extLst>
              </p:cNvPr>
              <p:cNvCxnSpPr/>
              <p:nvPr/>
            </p:nvCxnSpPr>
            <p:spPr>
              <a:xfrm>
                <a:off x="3640771" y="3567843"/>
                <a:ext cx="1188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75E1BF2-0CEF-41AB-9CCB-C7B047ABF492}"/>
                  </a:ext>
                </a:extLst>
              </p:cNvPr>
              <p:cNvCxnSpPr/>
              <p:nvPr/>
            </p:nvCxnSpPr>
            <p:spPr>
              <a:xfrm>
                <a:off x="3579995" y="3347790"/>
                <a:ext cx="1368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0CED7B0-5FC6-4278-A451-32DC7E116533}"/>
                  </a:ext>
                </a:extLst>
              </p:cNvPr>
              <p:cNvSpPr/>
              <p:nvPr/>
            </p:nvSpPr>
            <p:spPr>
              <a:xfrm>
                <a:off x="3859553" y="3723807"/>
                <a:ext cx="734886" cy="144000"/>
              </a:xfrm>
              <a:custGeom>
                <a:avLst/>
                <a:gdLst>
                  <a:gd name="connsiteX0" fmla="*/ 0 w 734886"/>
                  <a:gd name="connsiteY0" fmla="*/ 109667 h 218736"/>
                  <a:gd name="connsiteX1" fmla="*/ 218783 w 734886"/>
                  <a:gd name="connsiteY1" fmla="*/ 3080 h 218736"/>
                  <a:gd name="connsiteX2" fmla="*/ 488054 w 734886"/>
                  <a:gd name="connsiteY2" fmla="*/ 216253 h 218736"/>
                  <a:gd name="connsiteX3" fmla="*/ 734886 w 734886"/>
                  <a:gd name="connsiteY3" fmla="*/ 120886 h 21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4886" h="218736">
                    <a:moveTo>
                      <a:pt x="0" y="109667"/>
                    </a:moveTo>
                    <a:cubicBezTo>
                      <a:pt x="68720" y="47491"/>
                      <a:pt x="137441" y="-14684"/>
                      <a:pt x="218783" y="3080"/>
                    </a:cubicBezTo>
                    <a:cubicBezTo>
                      <a:pt x="300125" y="20844"/>
                      <a:pt x="402037" y="196619"/>
                      <a:pt x="488054" y="216253"/>
                    </a:cubicBezTo>
                    <a:cubicBezTo>
                      <a:pt x="574071" y="235887"/>
                      <a:pt x="668503" y="133041"/>
                      <a:pt x="734886" y="120886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9D46DC2-6114-475B-95BF-8263C87EA976}"/>
                  </a:ext>
                </a:extLst>
              </p:cNvPr>
              <p:cNvSpPr/>
              <p:nvPr/>
            </p:nvSpPr>
            <p:spPr>
              <a:xfrm>
                <a:off x="3803455" y="3479034"/>
                <a:ext cx="900000" cy="144000"/>
              </a:xfrm>
              <a:custGeom>
                <a:avLst/>
                <a:gdLst>
                  <a:gd name="connsiteX0" fmla="*/ 0 w 4313949"/>
                  <a:gd name="connsiteY0" fmla="*/ 739086 h 1462752"/>
                  <a:gd name="connsiteX1" fmla="*/ 723667 w 4313949"/>
                  <a:gd name="connsiteY1" fmla="*/ 21029 h 1462752"/>
                  <a:gd name="connsiteX2" fmla="*/ 2154170 w 4313949"/>
                  <a:gd name="connsiteY2" fmla="*/ 1462752 h 1462752"/>
                  <a:gd name="connsiteX3" fmla="*/ 3590283 w 4313949"/>
                  <a:gd name="connsiteY3" fmla="*/ 21029 h 1462752"/>
                  <a:gd name="connsiteX4" fmla="*/ 4313949 w 4313949"/>
                  <a:gd name="connsiteY4" fmla="*/ 767135 h 146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3949" h="1462752">
                    <a:moveTo>
                      <a:pt x="0" y="739086"/>
                    </a:moveTo>
                    <a:cubicBezTo>
                      <a:pt x="182319" y="319752"/>
                      <a:pt x="364639" y="-99582"/>
                      <a:pt x="723667" y="21029"/>
                    </a:cubicBezTo>
                    <a:cubicBezTo>
                      <a:pt x="1082695" y="141640"/>
                      <a:pt x="1676401" y="1462752"/>
                      <a:pt x="2154170" y="1462752"/>
                    </a:cubicBezTo>
                    <a:cubicBezTo>
                      <a:pt x="2631939" y="1462752"/>
                      <a:pt x="3230320" y="136965"/>
                      <a:pt x="3590283" y="21029"/>
                    </a:cubicBezTo>
                    <a:cubicBezTo>
                      <a:pt x="3950246" y="-94907"/>
                      <a:pt x="4132097" y="336114"/>
                      <a:pt x="4313949" y="767135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0900A70-1F4A-44D3-8C18-49D9B3BC31EA}"/>
                  </a:ext>
                </a:extLst>
              </p:cNvPr>
              <p:cNvSpPr/>
              <p:nvPr/>
            </p:nvSpPr>
            <p:spPr>
              <a:xfrm>
                <a:off x="3688906" y="3273232"/>
                <a:ext cx="1152000" cy="144000"/>
              </a:xfrm>
              <a:custGeom>
                <a:avLst/>
                <a:gdLst>
                  <a:gd name="connsiteX0" fmla="*/ 0 w 3605596"/>
                  <a:gd name="connsiteY0" fmla="*/ 748462 h 1489280"/>
                  <a:gd name="connsiteX1" fmla="*/ 723720 w 3605596"/>
                  <a:gd name="connsiteY1" fmla="*/ 20409 h 1489280"/>
                  <a:gd name="connsiteX2" fmla="*/ 1447439 w 3605596"/>
                  <a:gd name="connsiteY2" fmla="*/ 1463514 h 1489280"/>
                  <a:gd name="connsiteX3" fmla="*/ 2166825 w 3605596"/>
                  <a:gd name="connsiteY3" fmla="*/ 16075 h 1489280"/>
                  <a:gd name="connsiteX4" fmla="*/ 2886211 w 3605596"/>
                  <a:gd name="connsiteY4" fmla="*/ 1467847 h 1489280"/>
                  <a:gd name="connsiteX5" fmla="*/ 3605596 w 3605596"/>
                  <a:gd name="connsiteY5" fmla="*/ 748462 h 148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5596" h="1489280">
                    <a:moveTo>
                      <a:pt x="0" y="748462"/>
                    </a:moveTo>
                    <a:cubicBezTo>
                      <a:pt x="241240" y="324848"/>
                      <a:pt x="482480" y="-98766"/>
                      <a:pt x="723720" y="20409"/>
                    </a:cubicBezTo>
                    <a:cubicBezTo>
                      <a:pt x="964960" y="139584"/>
                      <a:pt x="1206922" y="1464236"/>
                      <a:pt x="1447439" y="1463514"/>
                    </a:cubicBezTo>
                    <a:cubicBezTo>
                      <a:pt x="1687956" y="1462792"/>
                      <a:pt x="1927030" y="15353"/>
                      <a:pt x="2166825" y="16075"/>
                    </a:cubicBezTo>
                    <a:cubicBezTo>
                      <a:pt x="2406620" y="16797"/>
                      <a:pt x="2646416" y="1345783"/>
                      <a:pt x="2886211" y="1467847"/>
                    </a:cubicBezTo>
                    <a:cubicBezTo>
                      <a:pt x="3126006" y="1589912"/>
                      <a:pt x="3365801" y="1169187"/>
                      <a:pt x="3605596" y="748462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8CA6935-F9B3-4402-8EBA-9D8D44BD52BD}"/>
                </a:ext>
              </a:extLst>
            </p:cNvPr>
            <p:cNvGrpSpPr/>
            <p:nvPr/>
          </p:nvGrpSpPr>
          <p:grpSpPr>
            <a:xfrm>
              <a:off x="3129565" y="2217941"/>
              <a:ext cx="1436113" cy="1060255"/>
              <a:chOff x="6447549" y="2496733"/>
              <a:chExt cx="1436113" cy="1060255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8A4A53A-BBCD-45EA-8838-9B412B0BE4B5}"/>
                  </a:ext>
                </a:extLst>
              </p:cNvPr>
              <p:cNvSpPr/>
              <p:nvPr/>
            </p:nvSpPr>
            <p:spPr>
              <a:xfrm>
                <a:off x="6447549" y="2496733"/>
                <a:ext cx="1436113" cy="1060255"/>
              </a:xfrm>
              <a:custGeom>
                <a:avLst/>
                <a:gdLst>
                  <a:gd name="connsiteX0" fmla="*/ 0 w 1436113"/>
                  <a:gd name="connsiteY0" fmla="*/ 0 h 1452942"/>
                  <a:gd name="connsiteX1" fmla="*/ 718056 w 1436113"/>
                  <a:gd name="connsiteY1" fmla="*/ 1452942 h 1452942"/>
                  <a:gd name="connsiteX2" fmla="*/ 1436113 w 1436113"/>
                  <a:gd name="connsiteY2" fmla="*/ 5610 h 145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6113" h="1452942">
                    <a:moveTo>
                      <a:pt x="0" y="0"/>
                    </a:moveTo>
                    <a:cubicBezTo>
                      <a:pt x="239352" y="726003"/>
                      <a:pt x="478704" y="1452007"/>
                      <a:pt x="718056" y="1452942"/>
                    </a:cubicBezTo>
                    <a:cubicBezTo>
                      <a:pt x="957408" y="1453877"/>
                      <a:pt x="1307087" y="231873"/>
                      <a:pt x="1436113" y="5610"/>
                    </a:cubicBezTo>
                  </a:path>
                </a:pathLst>
              </a:cu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F57A2FD3-23BA-4FB9-85E1-831238146A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18915" y="3436028"/>
                <a:ext cx="703384" cy="0"/>
              </a:xfrm>
              <a:prstGeom prst="line">
                <a:avLst/>
              </a:prstGeom>
              <a:ln w="19050">
                <a:solidFill>
                  <a:srgbClr val="3C40F4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8F55B12-DD8F-424B-B2BA-B26A8F11FE61}"/>
                  </a:ext>
                </a:extLst>
              </p:cNvPr>
              <p:cNvSpPr/>
              <p:nvPr/>
            </p:nvSpPr>
            <p:spPr>
              <a:xfrm>
                <a:off x="6882828" y="3357000"/>
                <a:ext cx="540000" cy="72000"/>
              </a:xfrm>
              <a:custGeom>
                <a:avLst/>
                <a:gdLst>
                  <a:gd name="connsiteX0" fmla="*/ 0 w 1438030"/>
                  <a:gd name="connsiteY0" fmla="*/ 703388 h 711203"/>
                  <a:gd name="connsiteX1" fmla="*/ 711200 w 1438030"/>
                  <a:gd name="connsiteY1" fmla="*/ 3 h 711203"/>
                  <a:gd name="connsiteX2" fmla="*/ 1438030 w 1438030"/>
                  <a:gd name="connsiteY2" fmla="*/ 711203 h 71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8030" h="711203">
                    <a:moveTo>
                      <a:pt x="0" y="703388"/>
                    </a:moveTo>
                    <a:cubicBezTo>
                      <a:pt x="235764" y="351044"/>
                      <a:pt x="471528" y="-1299"/>
                      <a:pt x="711200" y="3"/>
                    </a:cubicBezTo>
                    <a:cubicBezTo>
                      <a:pt x="950872" y="1305"/>
                      <a:pt x="1284328" y="587459"/>
                      <a:pt x="1438030" y="711203"/>
                    </a:cubicBezTo>
                  </a:path>
                </a:pathLst>
              </a:custGeom>
              <a:solidFill>
                <a:schemeClr val="accent6"/>
              </a:solidFill>
              <a:ln w="19050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618DEBBE-502F-4F25-B53D-1ABF9B6924FA}"/>
                  </a:ext>
                </a:extLst>
              </p:cNvPr>
              <p:cNvCxnSpPr/>
              <p:nvPr/>
            </p:nvCxnSpPr>
            <p:spPr>
              <a:xfrm>
                <a:off x="6699516" y="3255422"/>
                <a:ext cx="976108" cy="0"/>
              </a:xfrm>
              <a:prstGeom prst="line">
                <a:avLst/>
              </a:prstGeom>
              <a:ln w="19050">
                <a:solidFill>
                  <a:srgbClr val="3C40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F0F4A90-5078-4C52-9775-939B55AECD70}"/>
                  </a:ext>
                </a:extLst>
              </p:cNvPr>
              <p:cNvCxnSpPr/>
              <p:nvPr/>
            </p:nvCxnSpPr>
            <p:spPr>
              <a:xfrm>
                <a:off x="6570490" y="3064158"/>
                <a:ext cx="1188000" cy="0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22FC3A3-05F1-4ECA-911F-5478BF6BC001}"/>
                  </a:ext>
                </a:extLst>
              </p:cNvPr>
              <p:cNvSpPr/>
              <p:nvPr/>
            </p:nvSpPr>
            <p:spPr>
              <a:xfrm>
                <a:off x="6768801" y="3174337"/>
                <a:ext cx="734886" cy="144000"/>
              </a:xfrm>
              <a:custGeom>
                <a:avLst/>
                <a:gdLst>
                  <a:gd name="connsiteX0" fmla="*/ 0 w 734886"/>
                  <a:gd name="connsiteY0" fmla="*/ 109667 h 218736"/>
                  <a:gd name="connsiteX1" fmla="*/ 218783 w 734886"/>
                  <a:gd name="connsiteY1" fmla="*/ 3080 h 218736"/>
                  <a:gd name="connsiteX2" fmla="*/ 488054 w 734886"/>
                  <a:gd name="connsiteY2" fmla="*/ 216253 h 218736"/>
                  <a:gd name="connsiteX3" fmla="*/ 734886 w 734886"/>
                  <a:gd name="connsiteY3" fmla="*/ 120886 h 21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4886" h="218736">
                    <a:moveTo>
                      <a:pt x="0" y="109667"/>
                    </a:moveTo>
                    <a:cubicBezTo>
                      <a:pt x="68720" y="47491"/>
                      <a:pt x="137441" y="-14684"/>
                      <a:pt x="218783" y="3080"/>
                    </a:cubicBezTo>
                    <a:cubicBezTo>
                      <a:pt x="300125" y="20844"/>
                      <a:pt x="402037" y="196619"/>
                      <a:pt x="488054" y="216253"/>
                    </a:cubicBezTo>
                    <a:cubicBezTo>
                      <a:pt x="574071" y="235887"/>
                      <a:pt x="668503" y="133041"/>
                      <a:pt x="734886" y="120886"/>
                    </a:cubicBezTo>
                  </a:path>
                </a:pathLst>
              </a:custGeom>
              <a:solidFill>
                <a:schemeClr val="accent6"/>
              </a:solidFill>
              <a:ln w="19050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5559026-3F5C-49EC-9E34-2ED9815E0AF3}"/>
                  </a:ext>
                </a:extLst>
              </p:cNvPr>
              <p:cNvSpPr/>
              <p:nvPr/>
            </p:nvSpPr>
            <p:spPr>
              <a:xfrm>
                <a:off x="6685407" y="2982174"/>
                <a:ext cx="900000" cy="144000"/>
              </a:xfrm>
              <a:custGeom>
                <a:avLst/>
                <a:gdLst>
                  <a:gd name="connsiteX0" fmla="*/ 0 w 4313949"/>
                  <a:gd name="connsiteY0" fmla="*/ 739086 h 1462752"/>
                  <a:gd name="connsiteX1" fmla="*/ 723667 w 4313949"/>
                  <a:gd name="connsiteY1" fmla="*/ 21029 h 1462752"/>
                  <a:gd name="connsiteX2" fmla="*/ 2154170 w 4313949"/>
                  <a:gd name="connsiteY2" fmla="*/ 1462752 h 1462752"/>
                  <a:gd name="connsiteX3" fmla="*/ 3590283 w 4313949"/>
                  <a:gd name="connsiteY3" fmla="*/ 21029 h 1462752"/>
                  <a:gd name="connsiteX4" fmla="*/ 4313949 w 4313949"/>
                  <a:gd name="connsiteY4" fmla="*/ 767135 h 146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3949" h="1462752">
                    <a:moveTo>
                      <a:pt x="0" y="739086"/>
                    </a:moveTo>
                    <a:cubicBezTo>
                      <a:pt x="182319" y="319752"/>
                      <a:pt x="364639" y="-99582"/>
                      <a:pt x="723667" y="21029"/>
                    </a:cubicBezTo>
                    <a:cubicBezTo>
                      <a:pt x="1082695" y="141640"/>
                      <a:pt x="1676401" y="1462752"/>
                      <a:pt x="2154170" y="1462752"/>
                    </a:cubicBezTo>
                    <a:cubicBezTo>
                      <a:pt x="2631939" y="1462752"/>
                      <a:pt x="3230320" y="136965"/>
                      <a:pt x="3590283" y="21029"/>
                    </a:cubicBezTo>
                    <a:cubicBezTo>
                      <a:pt x="3950246" y="-94907"/>
                      <a:pt x="4132097" y="336114"/>
                      <a:pt x="4313949" y="767135"/>
                    </a:cubicBezTo>
                  </a:path>
                </a:pathLst>
              </a:custGeom>
              <a:solidFill>
                <a:schemeClr val="accent6"/>
              </a:solidFill>
              <a:ln w="19050">
                <a:solidFill>
                  <a:schemeClr val="accent6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202AD1F-69DB-4A73-A028-5A9B1B1815CA}"/>
                </a:ext>
              </a:extLst>
            </p:cNvPr>
            <p:cNvSpPr txBox="1"/>
            <p:nvPr/>
          </p:nvSpPr>
          <p:spPr>
            <a:xfrm>
              <a:off x="1849448" y="4547155"/>
              <a:ext cx="2320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7518997-FB70-4888-A9D7-461793F02CB4}"/>
                </a:ext>
              </a:extLst>
            </p:cNvPr>
            <p:cNvCxnSpPr>
              <a:cxnSpLocks/>
            </p:cNvCxnSpPr>
            <p:nvPr/>
          </p:nvCxnSpPr>
          <p:spPr>
            <a:xfrm>
              <a:off x="2129226" y="3468981"/>
              <a:ext cx="1080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55FD7F4-FE19-4AAE-B328-53D3967A2DB4}"/>
                </a:ext>
              </a:extLst>
            </p:cNvPr>
            <p:cNvCxnSpPr/>
            <p:nvPr/>
          </p:nvCxnSpPr>
          <p:spPr>
            <a:xfrm flipH="1">
              <a:off x="2129226" y="3257440"/>
              <a:ext cx="540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065C5A3-3511-4122-B8A4-FACFC84FF056}"/>
                </a:ext>
              </a:extLst>
            </p:cNvPr>
            <p:cNvCxnSpPr/>
            <p:nvPr/>
          </p:nvCxnSpPr>
          <p:spPr>
            <a:xfrm flipH="1">
              <a:off x="2122402" y="3161906"/>
              <a:ext cx="648000" cy="0"/>
            </a:xfrm>
            <a:prstGeom prst="line">
              <a:avLst/>
            </a:prstGeom>
            <a:ln w="19050">
              <a:solidFill>
                <a:srgbClr val="3C40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5B59C54-CCB5-4A6F-B627-C85343CFA3D0}"/>
                </a:ext>
              </a:extLst>
            </p:cNvPr>
            <p:cNvCxnSpPr/>
            <p:nvPr/>
          </p:nvCxnSpPr>
          <p:spPr>
            <a:xfrm flipH="1">
              <a:off x="2122402" y="3018604"/>
              <a:ext cx="43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F620904-E564-4EF8-A003-AF5D3C1174CF}"/>
                </a:ext>
              </a:extLst>
            </p:cNvPr>
            <p:cNvCxnSpPr/>
            <p:nvPr/>
          </p:nvCxnSpPr>
          <p:spPr>
            <a:xfrm flipH="1">
              <a:off x="2122402" y="2977661"/>
              <a:ext cx="360000" cy="0"/>
            </a:xfrm>
            <a:prstGeom prst="line">
              <a:avLst/>
            </a:prstGeom>
            <a:ln w="19050">
              <a:solidFill>
                <a:srgbClr val="3C40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B312097-48F7-4009-A911-5613101AD95C}"/>
                </a:ext>
              </a:extLst>
            </p:cNvPr>
            <p:cNvCxnSpPr/>
            <p:nvPr/>
          </p:nvCxnSpPr>
          <p:spPr>
            <a:xfrm flipH="1">
              <a:off x="2122402" y="2793417"/>
              <a:ext cx="288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1071F11-728A-427E-90D8-26C1C7D3103F}"/>
                </a:ext>
              </a:extLst>
            </p:cNvPr>
            <p:cNvCxnSpPr/>
            <p:nvPr/>
          </p:nvCxnSpPr>
          <p:spPr>
            <a:xfrm flipH="1">
              <a:off x="2124676" y="2777348"/>
              <a:ext cx="288000" cy="0"/>
            </a:xfrm>
            <a:prstGeom prst="line">
              <a:avLst/>
            </a:prstGeom>
            <a:ln w="19050">
              <a:solidFill>
                <a:srgbClr val="3C40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DF3A8E2-76DE-4BFF-9E61-B27758EA21E1}"/>
                </a:ext>
              </a:extLst>
            </p:cNvPr>
            <p:cNvSpPr txBox="1"/>
            <p:nvPr/>
          </p:nvSpPr>
          <p:spPr>
            <a:xfrm>
              <a:off x="3187920" y="3275111"/>
              <a:ext cx="2934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endParaRPr lang="zh-CN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D4DCBA8-A235-4152-85FF-2DACE2FB75B3}"/>
                </a:ext>
              </a:extLst>
            </p:cNvPr>
            <p:cNvSpPr txBox="1"/>
            <p:nvPr/>
          </p:nvSpPr>
          <p:spPr>
            <a:xfrm>
              <a:off x="2719233" y="3103639"/>
              <a:ext cx="328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0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E0F5399-DBD7-46B1-9E6F-82377580AEF5}"/>
                </a:ext>
              </a:extLst>
            </p:cNvPr>
            <p:cNvSpPr txBox="1"/>
            <p:nvPr/>
          </p:nvSpPr>
          <p:spPr>
            <a:xfrm>
              <a:off x="2871456" y="2993584"/>
              <a:ext cx="2934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0BCAE5-EE4C-424B-B726-54DF3D402FCE}"/>
                </a:ext>
              </a:extLst>
            </p:cNvPr>
            <p:cNvSpPr txBox="1"/>
            <p:nvPr/>
          </p:nvSpPr>
          <p:spPr>
            <a:xfrm>
              <a:off x="2686165" y="2883409"/>
              <a:ext cx="3724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20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AA60D09-9383-4282-90BD-89FB9191D0AB}"/>
                </a:ext>
              </a:extLst>
            </p:cNvPr>
            <p:cNvSpPr/>
            <p:nvPr/>
          </p:nvSpPr>
          <p:spPr>
            <a:xfrm>
              <a:off x="2518787" y="2748523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20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5597852-6623-4E80-8907-DFC6A604ACB3}"/>
                </a:ext>
              </a:extLst>
            </p:cNvPr>
            <p:cNvSpPr/>
            <p:nvPr/>
          </p:nvSpPr>
          <p:spPr>
            <a:xfrm>
              <a:off x="2416310" y="2586892"/>
              <a:ext cx="2409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20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CB3FB0F2-3DB8-407C-8E9B-C527245AC0DB}"/>
                    </a:ext>
                  </a:extLst>
                </p:cNvPr>
                <p:cNvSpPr txBox="1"/>
                <p:nvPr/>
              </p:nvSpPr>
              <p:spPr>
                <a:xfrm>
                  <a:off x="4728365" y="3792678"/>
                  <a:ext cx="1635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ThC</a:t>
                  </a:r>
                  <a:r>
                    <a:rPr lang="en-US" altLang="zh-CN" sz="240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−</a:t>
                  </a:r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(</a:t>
                  </a:r>
                  <a14:m>
                    <m:oMath xmlns:m="http://schemas.openxmlformats.org/officeDocument/2006/math">
                      <m:r>
                        <a:rPr lang="en-US" altLang="zh-CN" sz="2400" b="0" i="1" baseline="30000" dirty="0" smtClean="0">
                          <a:latin typeface="Cambria Math" panose="020405030504060302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m:t>2</m:t>
                      </m:r>
                      <m:sSubSup>
                        <m:sSubSupPr>
                          <m:ctrlPr>
                            <a:rPr lang="de-DE" altLang="zh-CN" sz="240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</m:ctrlPr>
                        </m:sSubSupPr>
                        <m:e>
                          <m:r>
                            <a:rPr lang="de-DE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</m:t>
                          </m:r>
                        </m:e>
                        <m:sub>
                          <m:r>
                            <a:rPr lang="en-US" altLang="zh-CN" sz="2400" b="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400" b="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+</m:t>
                          </m:r>
                        </m:sup>
                      </m:sSubSup>
                    </m:oMath>
                  </a14:m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zh-CN" altLang="en-US" sz="2400" baseline="30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CB3FB0F2-3DB8-407C-8E9B-C527245AC0D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8365" y="3792678"/>
                  <a:ext cx="1635457" cy="461665"/>
                </a:xfrm>
                <a:prstGeom prst="rect">
                  <a:avLst/>
                </a:prstGeom>
                <a:blipFill>
                  <a:blip r:embed="rId2"/>
                  <a:stretch>
                    <a:fillRect l="-5970" t="-10526" r="-5597" b="-2894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AD70594A-6701-4F77-9709-FB42140016AE}"/>
                    </a:ext>
                  </a:extLst>
                </p:cNvPr>
                <p:cNvSpPr txBox="1"/>
                <p:nvPr/>
              </p:nvSpPr>
              <p:spPr>
                <a:xfrm>
                  <a:off x="4751112" y="2394074"/>
                  <a:ext cx="255710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ThC</a:t>
                  </a:r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(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de-DE" altLang="zh-CN" sz="2400" baseline="300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m:t>3</m:t>
                      </m:r>
                      <m:sSubSup>
                        <m:sSubSupPr>
                          <m:ctrlPr>
                            <a:rPr lang="de-DE" altLang="zh-CN" sz="240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</m:ctrlPr>
                        </m:sSubSupPr>
                        <m:e>
                          <m:r>
                            <a:rPr lang="de-DE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</m:t>
                          </m:r>
                        </m:e>
                        <m:sub>
                          <m:r>
                            <a:rPr lang="en-US" altLang="zh-CN" sz="2400" b="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400" b="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+</m:t>
                          </m:r>
                        </m:sup>
                      </m:sSubSup>
                    </m:oMath>
                  </a14:m>
                  <a:r>
                    <a:rPr lang="de-DE" altLang="zh-CN" sz="2400" dirty="0">
                      <a:latin typeface="Arial" panose="020B0604020202020204" pitchFamily="34" charset="0"/>
                      <a:ea typeface="MS Mincho" panose="02020609040205080304" pitchFamily="49" charset="-128"/>
                      <a:cs typeface="Arial" panose="020B0604020202020204" pitchFamily="34" charset="0"/>
                    </a:rPr>
                    <a:t> +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de-DE" altLang="zh-CN" sz="2400" baseline="300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m:t>3</m:t>
                      </m:r>
                      <m:sSubSup>
                        <m:sSubSupPr>
                          <m:ctrlPr>
                            <a:rPr lang="de-DE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</m:ctrlPr>
                        </m:sSubSupPr>
                        <m:e>
                          <m:r>
                            <a:rPr lang="de-DE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</m:t>
                          </m:r>
                        </m:e>
                        <m:sub>
                          <m:r>
                            <a:rPr lang="en-US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+</m:t>
                          </m:r>
                        </m:sup>
                      </m:sSubSup>
                      <m:r>
                        <a:rPr lang="en-US" altLang="zh-CN" sz="2400" i="1" dirty="0">
                          <a:latin typeface="Cambria Math" panose="020405030504060302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m:t> </m:t>
                      </m:r>
                    </m:oMath>
                  </a14:m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zh-CN" altLang="en-US" sz="2400" baseline="30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AD70594A-6701-4F77-9709-FB42140016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1112" y="2394074"/>
                  <a:ext cx="2557108" cy="461665"/>
                </a:xfrm>
                <a:prstGeom prst="rect">
                  <a:avLst/>
                </a:prstGeom>
                <a:blipFill>
                  <a:blip r:embed="rId3"/>
                  <a:stretch>
                    <a:fillRect l="-3571" t="-10667" b="-30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FCB9A6F0-3304-4D8E-8BA1-9822F3BAF1CE}"/>
                    </a:ext>
                  </a:extLst>
                </p:cNvPr>
                <p:cNvSpPr txBox="1"/>
                <p:nvPr/>
              </p:nvSpPr>
              <p:spPr>
                <a:xfrm>
                  <a:off x="4734082" y="1945855"/>
                  <a:ext cx="289224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ThC (</a:t>
                  </a:r>
                  <a:r>
                    <a:rPr lang="de-DE" altLang="zh-CN" sz="2400" baseline="30000" dirty="0">
                      <a:latin typeface="Arial" panose="020B0604020202020204" pitchFamily="34" charset="0"/>
                      <a:ea typeface="MS Mincho" panose="02020609040205080304" pitchFamily="49" charset="-128"/>
                      <a:cs typeface="Arial" panose="020B0604020202020204" pitchFamily="34" charset="0"/>
                    </a:rPr>
                    <a:t>1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de-DE" altLang="zh-CN" sz="240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</m:ctrlPr>
                        </m:sSubSupPr>
                        <m:e>
                          <m:r>
                            <a:rPr lang="de-DE" altLang="zh-CN" sz="2400" i="1" dirty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</m:t>
                          </m:r>
                        </m:e>
                        <m:sub>
                          <m:r>
                            <a:rPr lang="en-US" altLang="zh-CN" sz="2400" b="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400" b="0" i="1" dirty="0" smtClean="0"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Arial" panose="020B0604020202020204" pitchFamily="34" charset="0"/>
                              <a:sym typeface="Symbol" panose="05050102010706020507" pitchFamily="18" charset="2"/>
                            </a:rPr>
                            <m:t>+</m:t>
                          </m:r>
                        </m:sup>
                      </m:sSubSup>
                    </m:oMath>
                  </a14:m>
                  <a:r>
                    <a:rPr lang="en-US" altLang="zh-CN" sz="24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zh-CN" altLang="en-US" sz="2400" baseline="30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FCB9A6F0-3304-4D8E-8BA1-9822F3BAF1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34082" y="1945855"/>
                  <a:ext cx="2892242" cy="461665"/>
                </a:xfrm>
                <a:prstGeom prst="rect">
                  <a:avLst/>
                </a:prstGeom>
                <a:blipFill>
                  <a:blip r:embed="rId4"/>
                  <a:stretch>
                    <a:fillRect l="-3376" t="-10526" b="-2894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C49940C0-EF64-47C7-BB47-15C52D6896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4223" y="2141415"/>
              <a:ext cx="0" cy="2487626"/>
            </a:xfrm>
            <a:prstGeom prst="straightConnector1">
              <a:avLst/>
            </a:prstGeom>
            <a:ln w="28575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D3A0697-A938-4BA7-8A79-734FA4AE71E0}"/>
                </a:ext>
              </a:extLst>
            </p:cNvPr>
            <p:cNvSpPr txBox="1"/>
            <p:nvPr/>
          </p:nvSpPr>
          <p:spPr>
            <a:xfrm>
              <a:off x="3704131" y="1590897"/>
              <a:ext cx="500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l-GR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υ</a:t>
              </a:r>
              <a:endParaRPr lang="zh-CN" altLang="en-US" sz="2400" i="1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DDFCFF6-6826-41D9-48E2-ACD1EC272995}"/>
              </a:ext>
            </a:extLst>
          </p:cNvPr>
          <p:cNvSpPr txBox="1"/>
          <p:nvPr/>
        </p:nvSpPr>
        <p:spPr>
          <a:xfrm>
            <a:off x="1439550" y="2141415"/>
            <a:ext cx="553998" cy="2238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Binding Energy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32ED9B-7D00-D5D8-7E7F-78ADF2D4F4B1}"/>
              </a:ext>
            </a:extLst>
          </p:cNvPr>
          <p:cNvSpPr txBox="1"/>
          <p:nvPr/>
        </p:nvSpPr>
        <p:spPr>
          <a:xfrm>
            <a:off x="2208075" y="4882406"/>
            <a:ext cx="2695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Oscillator Strength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23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FFE9C929-1700-4915-BD92-DBBDBB310549}"/>
              </a:ext>
            </a:extLst>
          </p:cNvPr>
          <p:cNvGrpSpPr/>
          <p:nvPr/>
        </p:nvGrpSpPr>
        <p:grpSpPr>
          <a:xfrm>
            <a:off x="1849448" y="1742534"/>
            <a:ext cx="2831968" cy="3112398"/>
            <a:chOff x="1849448" y="1742534"/>
            <a:chExt cx="2831968" cy="311239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3FE3314-910F-40AC-9BDE-93167E602C1C}"/>
                </a:ext>
              </a:extLst>
            </p:cNvPr>
            <p:cNvGrpSpPr/>
            <p:nvPr/>
          </p:nvGrpSpPr>
          <p:grpSpPr>
            <a:xfrm>
              <a:off x="2110154" y="1742534"/>
              <a:ext cx="1445846" cy="2890613"/>
              <a:chOff x="2485292" y="538387"/>
              <a:chExt cx="1445846" cy="2890613"/>
            </a:xfrm>
          </p:grpSpPr>
          <p:cxnSp>
            <p:nvCxnSpPr>
              <p:cNvPr id="50" name="直接箭头连接符 49">
                <a:extLst>
                  <a:ext uri="{FF2B5EF4-FFF2-40B4-BE49-F238E27FC236}">
                    <a16:creationId xmlns:a16="http://schemas.microsoft.com/office/drawing/2014/main" id="{5BA4D337-2D18-490D-8BCC-1EA09BF473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5292" y="3429000"/>
                <a:ext cx="1445846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直接箭头连接符 50">
                <a:extLst>
                  <a:ext uri="{FF2B5EF4-FFF2-40B4-BE49-F238E27FC236}">
                    <a16:creationId xmlns:a16="http://schemas.microsoft.com/office/drawing/2014/main" id="{C879B81B-A52D-4FE1-B70F-461E321830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3108" y="538387"/>
                <a:ext cx="0" cy="2890613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AFA94E-BA9E-4F5D-B94E-CC098BD7612E}"/>
                </a:ext>
              </a:extLst>
            </p:cNvPr>
            <p:cNvGrpSpPr/>
            <p:nvPr/>
          </p:nvGrpSpPr>
          <p:grpSpPr>
            <a:xfrm>
              <a:off x="3186634" y="3720123"/>
              <a:ext cx="1494782" cy="1045811"/>
              <a:chOff x="3589068" y="4666194"/>
              <a:chExt cx="1494782" cy="1045811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B78E7195-5240-47C8-ACAB-30EF015881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401" y="5580185"/>
                <a:ext cx="70338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5BE9779-B42F-4100-AFBF-EC3041594630}"/>
                  </a:ext>
                </a:extLst>
              </p:cNvPr>
              <p:cNvSpPr/>
              <p:nvPr/>
            </p:nvSpPr>
            <p:spPr>
              <a:xfrm>
                <a:off x="3589068" y="4666194"/>
                <a:ext cx="1494782" cy="1045811"/>
              </a:xfrm>
              <a:custGeom>
                <a:avLst/>
                <a:gdLst>
                  <a:gd name="connsiteX0" fmla="*/ 0 w 1436113"/>
                  <a:gd name="connsiteY0" fmla="*/ 0 h 1452942"/>
                  <a:gd name="connsiteX1" fmla="*/ 718056 w 1436113"/>
                  <a:gd name="connsiteY1" fmla="*/ 1452942 h 1452942"/>
                  <a:gd name="connsiteX2" fmla="*/ 1436113 w 1436113"/>
                  <a:gd name="connsiteY2" fmla="*/ 5610 h 145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6113" h="1452942">
                    <a:moveTo>
                      <a:pt x="0" y="0"/>
                    </a:moveTo>
                    <a:cubicBezTo>
                      <a:pt x="239352" y="726003"/>
                      <a:pt x="478704" y="1452007"/>
                      <a:pt x="718056" y="1452942"/>
                    </a:cubicBezTo>
                    <a:cubicBezTo>
                      <a:pt x="957408" y="1453877"/>
                      <a:pt x="1307087" y="231873"/>
                      <a:pt x="1436113" y="5610"/>
                    </a:cubicBezTo>
                  </a:path>
                </a:pathLst>
              </a:cu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971298F-E849-4E63-ADCE-B71817BD54BA}"/>
                  </a:ext>
                </a:extLst>
              </p:cNvPr>
              <p:cNvSpPr/>
              <p:nvPr/>
            </p:nvSpPr>
            <p:spPr>
              <a:xfrm>
                <a:off x="4035567" y="5455138"/>
                <a:ext cx="540000" cy="117230"/>
              </a:xfrm>
              <a:custGeom>
                <a:avLst/>
                <a:gdLst>
                  <a:gd name="connsiteX0" fmla="*/ 0 w 1438030"/>
                  <a:gd name="connsiteY0" fmla="*/ 703388 h 711203"/>
                  <a:gd name="connsiteX1" fmla="*/ 711200 w 1438030"/>
                  <a:gd name="connsiteY1" fmla="*/ 3 h 711203"/>
                  <a:gd name="connsiteX2" fmla="*/ 1438030 w 1438030"/>
                  <a:gd name="connsiteY2" fmla="*/ 711203 h 71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8030" h="711203">
                    <a:moveTo>
                      <a:pt x="0" y="703388"/>
                    </a:moveTo>
                    <a:cubicBezTo>
                      <a:pt x="235764" y="351044"/>
                      <a:pt x="471528" y="-1299"/>
                      <a:pt x="711200" y="3"/>
                    </a:cubicBezTo>
                    <a:cubicBezTo>
                      <a:pt x="950872" y="1305"/>
                      <a:pt x="1284328" y="587459"/>
                      <a:pt x="1438030" y="71120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F11797C-EB48-4AD4-8FE8-3B790462769C}"/>
                </a:ext>
              </a:extLst>
            </p:cNvPr>
            <p:cNvGrpSpPr/>
            <p:nvPr/>
          </p:nvGrpSpPr>
          <p:grpSpPr>
            <a:xfrm>
              <a:off x="3198497" y="2519221"/>
              <a:ext cx="1436113" cy="1060255"/>
              <a:chOff x="3596827" y="3069507"/>
              <a:chExt cx="1436113" cy="1060255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9C2CE42-E297-4775-815C-CF52B8D6B94B}"/>
                  </a:ext>
                </a:extLst>
              </p:cNvPr>
              <p:cNvSpPr/>
              <p:nvPr/>
            </p:nvSpPr>
            <p:spPr>
              <a:xfrm>
                <a:off x="3596827" y="3069507"/>
                <a:ext cx="1436113" cy="1060255"/>
              </a:xfrm>
              <a:custGeom>
                <a:avLst/>
                <a:gdLst>
                  <a:gd name="connsiteX0" fmla="*/ 0 w 1436113"/>
                  <a:gd name="connsiteY0" fmla="*/ 0 h 1452942"/>
                  <a:gd name="connsiteX1" fmla="*/ 718056 w 1436113"/>
                  <a:gd name="connsiteY1" fmla="*/ 1452942 h 1452942"/>
                  <a:gd name="connsiteX2" fmla="*/ 1436113 w 1436113"/>
                  <a:gd name="connsiteY2" fmla="*/ 5610 h 145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6113" h="1452942">
                    <a:moveTo>
                      <a:pt x="0" y="0"/>
                    </a:moveTo>
                    <a:cubicBezTo>
                      <a:pt x="239352" y="726003"/>
                      <a:pt x="478704" y="1452007"/>
                      <a:pt x="718056" y="1452942"/>
                    </a:cubicBezTo>
                    <a:cubicBezTo>
                      <a:pt x="957408" y="1453877"/>
                      <a:pt x="1307087" y="231873"/>
                      <a:pt x="1436113" y="5610"/>
                    </a:cubicBezTo>
                  </a:path>
                </a:pathLst>
              </a:cu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1E8E3C0E-1C76-4D20-B750-056475398E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6507" y="4010372"/>
                <a:ext cx="703384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9845B6A-44CA-44BC-B085-4E2E2643AF6F}"/>
                  </a:ext>
                </a:extLst>
              </p:cNvPr>
              <p:cNvSpPr/>
              <p:nvPr/>
            </p:nvSpPr>
            <p:spPr>
              <a:xfrm>
                <a:off x="4030892" y="3930203"/>
                <a:ext cx="540000" cy="72000"/>
              </a:xfrm>
              <a:custGeom>
                <a:avLst/>
                <a:gdLst>
                  <a:gd name="connsiteX0" fmla="*/ 0 w 1438030"/>
                  <a:gd name="connsiteY0" fmla="*/ 703388 h 711203"/>
                  <a:gd name="connsiteX1" fmla="*/ 711200 w 1438030"/>
                  <a:gd name="connsiteY1" fmla="*/ 3 h 711203"/>
                  <a:gd name="connsiteX2" fmla="*/ 1438030 w 1438030"/>
                  <a:gd name="connsiteY2" fmla="*/ 711203 h 71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8030" h="711203">
                    <a:moveTo>
                      <a:pt x="0" y="703388"/>
                    </a:moveTo>
                    <a:cubicBezTo>
                      <a:pt x="235764" y="351044"/>
                      <a:pt x="471528" y="-1299"/>
                      <a:pt x="711200" y="3"/>
                    </a:cubicBezTo>
                    <a:cubicBezTo>
                      <a:pt x="950872" y="1305"/>
                      <a:pt x="1284328" y="587459"/>
                      <a:pt x="1438030" y="711203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50E3F08B-E2EE-4727-BC5A-141AD9513A11}"/>
                </a:ext>
              </a:extLst>
            </p:cNvPr>
            <p:cNvCxnSpPr/>
            <p:nvPr/>
          </p:nvCxnSpPr>
          <p:spPr>
            <a:xfrm>
              <a:off x="3421954" y="3241949"/>
              <a:ext cx="97610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A0C310F-F642-4F36-9153-D34733648655}"/>
                </a:ext>
              </a:extLst>
            </p:cNvPr>
            <p:cNvCxnSpPr/>
            <p:nvPr/>
          </p:nvCxnSpPr>
          <p:spPr>
            <a:xfrm>
              <a:off x="3292929" y="3017557"/>
              <a:ext cx="1188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529DBD1-97D4-443E-99FC-7BCB9693B445}"/>
                </a:ext>
              </a:extLst>
            </p:cNvPr>
            <p:cNvSpPr/>
            <p:nvPr/>
          </p:nvSpPr>
          <p:spPr>
            <a:xfrm>
              <a:off x="3511711" y="3173521"/>
              <a:ext cx="734886" cy="144000"/>
            </a:xfrm>
            <a:custGeom>
              <a:avLst/>
              <a:gdLst>
                <a:gd name="connsiteX0" fmla="*/ 0 w 734886"/>
                <a:gd name="connsiteY0" fmla="*/ 109667 h 218736"/>
                <a:gd name="connsiteX1" fmla="*/ 218783 w 734886"/>
                <a:gd name="connsiteY1" fmla="*/ 3080 h 218736"/>
                <a:gd name="connsiteX2" fmla="*/ 488054 w 734886"/>
                <a:gd name="connsiteY2" fmla="*/ 216253 h 218736"/>
                <a:gd name="connsiteX3" fmla="*/ 734886 w 734886"/>
                <a:gd name="connsiteY3" fmla="*/ 120886 h 21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4886" h="218736">
                  <a:moveTo>
                    <a:pt x="0" y="109667"/>
                  </a:moveTo>
                  <a:cubicBezTo>
                    <a:pt x="68720" y="47491"/>
                    <a:pt x="137441" y="-14684"/>
                    <a:pt x="218783" y="3080"/>
                  </a:cubicBezTo>
                  <a:cubicBezTo>
                    <a:pt x="300125" y="20844"/>
                    <a:pt x="402037" y="196619"/>
                    <a:pt x="488054" y="216253"/>
                  </a:cubicBezTo>
                  <a:cubicBezTo>
                    <a:pt x="574071" y="235887"/>
                    <a:pt x="668503" y="133041"/>
                    <a:pt x="734886" y="120886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EC09840-C373-4E70-9EF2-2AA65EC2C7B1}"/>
                </a:ext>
              </a:extLst>
            </p:cNvPr>
            <p:cNvSpPr/>
            <p:nvPr/>
          </p:nvSpPr>
          <p:spPr>
            <a:xfrm>
              <a:off x="3455613" y="2936563"/>
              <a:ext cx="900000" cy="144000"/>
            </a:xfrm>
            <a:custGeom>
              <a:avLst/>
              <a:gdLst>
                <a:gd name="connsiteX0" fmla="*/ 0 w 4313949"/>
                <a:gd name="connsiteY0" fmla="*/ 739086 h 1462752"/>
                <a:gd name="connsiteX1" fmla="*/ 723667 w 4313949"/>
                <a:gd name="connsiteY1" fmla="*/ 21029 h 1462752"/>
                <a:gd name="connsiteX2" fmla="*/ 2154170 w 4313949"/>
                <a:gd name="connsiteY2" fmla="*/ 1462752 h 1462752"/>
                <a:gd name="connsiteX3" fmla="*/ 3590283 w 4313949"/>
                <a:gd name="connsiteY3" fmla="*/ 21029 h 1462752"/>
                <a:gd name="connsiteX4" fmla="*/ 4313949 w 4313949"/>
                <a:gd name="connsiteY4" fmla="*/ 767135 h 1462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3949" h="1462752">
                  <a:moveTo>
                    <a:pt x="0" y="739086"/>
                  </a:moveTo>
                  <a:cubicBezTo>
                    <a:pt x="182319" y="319752"/>
                    <a:pt x="364639" y="-99582"/>
                    <a:pt x="723667" y="21029"/>
                  </a:cubicBezTo>
                  <a:cubicBezTo>
                    <a:pt x="1082695" y="141640"/>
                    <a:pt x="1676401" y="1462752"/>
                    <a:pt x="2154170" y="1462752"/>
                  </a:cubicBezTo>
                  <a:cubicBezTo>
                    <a:pt x="2631939" y="1462752"/>
                    <a:pt x="3230320" y="136965"/>
                    <a:pt x="3590283" y="21029"/>
                  </a:cubicBezTo>
                  <a:cubicBezTo>
                    <a:pt x="3950246" y="-94907"/>
                    <a:pt x="4132097" y="336114"/>
                    <a:pt x="4313949" y="767135"/>
                  </a:cubicBezTo>
                </a:path>
              </a:pathLst>
            </a:custGeom>
            <a:solidFill>
              <a:schemeClr val="bg2">
                <a:lumMod val="50000"/>
              </a:schemeClr>
            </a:solidFill>
            <a:ln w="190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0EF0D59-D49D-4664-A3CC-457F312E5408}"/>
                </a:ext>
              </a:extLst>
            </p:cNvPr>
            <p:cNvSpPr txBox="1"/>
            <p:nvPr/>
          </p:nvSpPr>
          <p:spPr>
            <a:xfrm>
              <a:off x="1849448" y="4547155"/>
              <a:ext cx="2320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CF2D05-2CDC-4E9F-A866-4AD5F97B0ACE}"/>
                </a:ext>
              </a:extLst>
            </p:cNvPr>
            <p:cNvCxnSpPr>
              <a:cxnSpLocks/>
            </p:cNvCxnSpPr>
            <p:nvPr/>
          </p:nvCxnSpPr>
          <p:spPr>
            <a:xfrm>
              <a:off x="2129226" y="3468981"/>
              <a:ext cx="1080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F569F3A-EDC1-4C52-84A9-73D5B694E36E}"/>
                </a:ext>
              </a:extLst>
            </p:cNvPr>
            <p:cNvCxnSpPr/>
            <p:nvPr/>
          </p:nvCxnSpPr>
          <p:spPr>
            <a:xfrm flipH="1">
              <a:off x="2129226" y="3257440"/>
              <a:ext cx="540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C9FF9A5-9D93-4886-932E-3BAC7151CFEA}"/>
                </a:ext>
              </a:extLst>
            </p:cNvPr>
            <p:cNvCxnSpPr/>
            <p:nvPr/>
          </p:nvCxnSpPr>
          <p:spPr>
            <a:xfrm flipH="1">
              <a:off x="2122402" y="3018604"/>
              <a:ext cx="288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DD5299DD-5991-49BB-B699-E03ECC16DE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4223" y="2141415"/>
              <a:ext cx="0" cy="2487626"/>
            </a:xfrm>
            <a:prstGeom prst="straightConnector1">
              <a:avLst/>
            </a:prstGeom>
            <a:ln w="28575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0C2981-FDEC-6932-F9E8-21626438E0E3}"/>
              </a:ext>
            </a:extLst>
          </p:cNvPr>
          <p:cNvSpPr txBox="1"/>
          <p:nvPr/>
        </p:nvSpPr>
        <p:spPr>
          <a:xfrm>
            <a:off x="1439550" y="2141415"/>
            <a:ext cx="553998" cy="2238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Binding Energy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7344B8-BFA8-AC21-33CD-609559B33EBD}"/>
              </a:ext>
            </a:extLst>
          </p:cNvPr>
          <p:cNvSpPr txBox="1"/>
          <p:nvPr/>
        </p:nvSpPr>
        <p:spPr>
          <a:xfrm>
            <a:off x="2208075" y="4882406"/>
            <a:ext cx="2695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Oscillator Strength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181429-8C58-AF27-B52D-BC09DB12E8F8}"/>
              </a:ext>
            </a:extLst>
          </p:cNvPr>
          <p:cNvSpPr txBox="1"/>
          <p:nvPr/>
        </p:nvSpPr>
        <p:spPr>
          <a:xfrm>
            <a:off x="3192692" y="3209598"/>
            <a:ext cx="293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3123BF-5EF6-EEB0-9DCF-7AEEEF1D0A94}"/>
              </a:ext>
            </a:extLst>
          </p:cNvPr>
          <p:cNvSpPr txBox="1"/>
          <p:nvPr/>
        </p:nvSpPr>
        <p:spPr>
          <a:xfrm>
            <a:off x="2758797" y="2994048"/>
            <a:ext cx="37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sz="20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0E7053-FA35-61FB-8800-EA8741323524}"/>
              </a:ext>
            </a:extLst>
          </p:cNvPr>
          <p:cNvSpPr txBox="1"/>
          <p:nvPr/>
        </p:nvSpPr>
        <p:spPr>
          <a:xfrm>
            <a:off x="2429879" y="2739469"/>
            <a:ext cx="37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sz="20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D8F1362-E77F-90E8-C6BB-D686CF0C0574}"/>
                  </a:ext>
                </a:extLst>
              </p:cNvPr>
              <p:cNvSpPr txBox="1"/>
              <p:nvPr/>
            </p:nvSpPr>
            <p:spPr>
              <a:xfrm>
                <a:off x="4724244" y="3502977"/>
                <a:ext cx="16354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ThN</a:t>
                </a:r>
                <a:r>
                  <a:rPr lang="en-US" altLang="zh-CN" sz="2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−</a:t>
                </a:r>
                <a:r>
                  <a:rPr lang="en-US" altLang="zh-C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US" altLang="zh-CN" sz="2400" b="0" i="1" baseline="30000" dirty="0" smtClean="0">
                        <a:latin typeface="Cambria Math" panose="020405030504060302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rPr>
                      <m:t>2</m:t>
                    </m:r>
                    <m:sSubSup>
                      <m:sSubSupPr>
                        <m:ctrlPr>
                          <a:rPr lang="de-DE" altLang="zh-CN" sz="2400" i="1" dirty="0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</m:ctrlPr>
                      </m:sSubSupPr>
                      <m:e>
                        <m:r>
                          <a:rPr lang="de-DE" altLang="zh-CN" sz="2400" i="1" dirty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  <m:t></m:t>
                        </m:r>
                      </m:e>
                      <m:sub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  <m:t>0</m:t>
                        </m:r>
                      </m:sub>
                      <m:sup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zh-CN" altLang="en-US" sz="2400" baseline="30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D8F1362-E77F-90E8-C6BB-D686CF0C05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244" y="3502977"/>
                <a:ext cx="1635457" cy="461665"/>
              </a:xfrm>
              <a:prstGeom prst="rect">
                <a:avLst/>
              </a:prstGeom>
              <a:blipFill>
                <a:blip r:embed="rId2"/>
                <a:stretch>
                  <a:fillRect l="-5970" t="-10667" r="-5597" b="-3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C105556B-AF4B-11A9-BE0E-954CBBDD948A}"/>
              </a:ext>
            </a:extLst>
          </p:cNvPr>
          <p:cNvSpPr txBox="1"/>
          <p:nvPr/>
        </p:nvSpPr>
        <p:spPr>
          <a:xfrm>
            <a:off x="3683933" y="1586792"/>
            <a:ext cx="500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l-GR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υ</a:t>
            </a:r>
            <a:endParaRPr lang="zh-CN" altLang="en-US" sz="2400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BFE8110-F31A-9EBA-4E7A-7029B647985A}"/>
                  </a:ext>
                </a:extLst>
              </p:cNvPr>
              <p:cNvSpPr txBox="1"/>
              <p:nvPr/>
            </p:nvSpPr>
            <p:spPr>
              <a:xfrm>
                <a:off x="4665492" y="2265805"/>
                <a:ext cx="1635457" cy="518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ThN (</a:t>
                </a:r>
                <a14:m>
                  <m:oMath xmlns:m="http://schemas.openxmlformats.org/officeDocument/2006/math">
                    <m:r>
                      <a:rPr lang="en-US" altLang="zh-CN" sz="2400" b="0" i="1" baseline="30000" dirty="0" smtClean="0">
                        <a:latin typeface="Cambria Math" panose="020405030504060302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rPr>
                      <m:t>2</m:t>
                    </m:r>
                    <m:sSubSup>
                      <m:sSubSupPr>
                        <m:ctrlPr>
                          <a:rPr lang="de-DE" altLang="zh-CN" sz="2400" i="1" dirty="0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</m:ctrlPr>
                      </m:sSubSupPr>
                      <m:e>
                        <m:r>
                          <a:rPr lang="de-DE" altLang="zh-CN" sz="2400" i="1" dirty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  <m:t></m:t>
                        </m:r>
                      </m:e>
                      <m:sub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  <m:t>1/2</m:t>
                        </m:r>
                      </m:sub>
                      <m:sup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  <a:cs typeface="Arial" panose="020B0604020202020204" pitchFamily="34" charset="0"/>
                            <a:sym typeface="Symbol" panose="05050102010706020507" pitchFamily="18" charset="2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zh-CN" altLang="en-US" sz="2400" baseline="30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BFE8110-F31A-9EBA-4E7A-7029B6479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492" y="2265805"/>
                <a:ext cx="1635457" cy="518860"/>
              </a:xfrm>
              <a:prstGeom prst="rect">
                <a:avLst/>
              </a:prstGeom>
              <a:blipFill>
                <a:blip r:embed="rId3"/>
                <a:stretch>
                  <a:fillRect l="-5576" t="-8235" r="-11896" b="-16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5047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6464</TotalTime>
  <Words>53</Words>
  <Application>Microsoft Office PowerPoint</Application>
  <PresentationFormat>宽屏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Cambria Math</vt:lpstr>
      <vt:lpstr>Times New Roman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cwdong8309</dc:creator>
  <cp:lastModifiedBy>fei jie</cp:lastModifiedBy>
  <cp:revision>21</cp:revision>
  <dcterms:created xsi:type="dcterms:W3CDTF">2023-07-14T09:43:45Z</dcterms:created>
  <dcterms:modified xsi:type="dcterms:W3CDTF">2023-10-08T14:03:04Z</dcterms:modified>
</cp:coreProperties>
</file>