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0" r:id="rId6"/>
    <p:sldId id="261" r:id="rId7"/>
    <p:sldId id="267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4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Anti-SARS-Cov-2%20property_Cannabis%20extracts\Anti-COVID%20manuscript\Cell%20Death%20Discovery\ACE2%20densitometr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.wang5\Desktop\Bo_Inflammation\MTT_%231,%205,%207,%20129%20AND%20169%20TREATED%20WI38%20,%20HSIEC%20AND%20BJ-5ta%20cells%20(Autosaved)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.wang5\Desktop\Bo_Inflammation\MTT_BJ-5ta_%231,%235,%237,%20%23129,%23169\BJ-5ta_MTT_%231,%235,%23129,%23169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.wang5\Desktop\Bo_Inflammation\MTT_BJ-5ta_%231,%235,%237,%20%23129,%23169\BJ-5ta_MTT_%231,%235,%23129,%23169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.wang5\Desktop\Bo_Inflammation\MTT_BJ-5ta_%231,%235,%237,%20%23129,%23169\BJ-5ta_MTT_%231,%235,%23129,%23169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Anti-SARS-Cov-2%20property_Cannabis%20extracts\Anti-COVID%20manuscript\Cell%20Death%20Discovery\ACE2%20densitometr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.wang5\Desktop\Bo_Inflammation\ACE2_Densitometry_BJ-5ta_Extract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.wang5\Desktop\Bo_Inflammation\ACE2_Densitometry_BJ-5ta_Extract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.wang5\Desktop\Bo_Inflammation\ACE2_Densitometry_BJ-5ta_Extract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.wang5\Desktop\Bo_Inflammation\ACE2_Densitometry_BJ-5ta_Extract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E:\Anti-SARS-Cov-2%20property_Cannabis%20extracts\Anti-COVID%20manuscript\Cell%20Death%20Discovery\qRT-PCR_IL6-8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E:\Anti-SARS-Cov-2%20property_Cannabis%20extracts\Anti-COVID%20manuscript\Cell%20Death%20Discovery\qRT-PCR_IL6-8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E:\Anti-SARS-Cov-2%20property_Cannabis%20extracts\Anti-COVID%20manuscript\Cell%20Death%20Discovery\pAkt1%20densitometry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'ACE2'!$N$9:$N$21</c:f>
                <c:numCache>
                  <c:formatCode>General</c:formatCode>
                  <c:ptCount val="13"/>
                  <c:pt idx="0">
                    <c:v>0</c:v>
                  </c:pt>
                  <c:pt idx="1">
                    <c:v>2.7056973971758937E-3</c:v>
                  </c:pt>
                  <c:pt idx="2">
                    <c:v>3.5104798094904919E-3</c:v>
                  </c:pt>
                  <c:pt idx="3">
                    <c:v>1.1382107403669678E-3</c:v>
                  </c:pt>
                  <c:pt idx="4">
                    <c:v>2.6685976558671466E-3</c:v>
                  </c:pt>
                  <c:pt idx="5">
                    <c:v>3.9828795905736646E-3</c:v>
                  </c:pt>
                  <c:pt idx="6">
                    <c:v>1.1928790943353239E-2</c:v>
                  </c:pt>
                  <c:pt idx="7">
                    <c:v>1.7014445321586896E-3</c:v>
                  </c:pt>
                  <c:pt idx="8">
                    <c:v>4.1381606262220578E-3</c:v>
                  </c:pt>
                  <c:pt idx="9">
                    <c:v>3.2755783735813923E-3</c:v>
                  </c:pt>
                  <c:pt idx="10">
                    <c:v>7.6412521918742997E-3</c:v>
                  </c:pt>
                  <c:pt idx="11">
                    <c:v>4.6200114245825274E-3</c:v>
                  </c:pt>
                  <c:pt idx="12">
                    <c:v>1.4460227016963735E-2</c:v>
                  </c:pt>
                </c:numCache>
              </c:numRef>
            </c:plus>
            <c:minus>
              <c:numRef>
                <c:f>'ACE2'!$N$9:$N$21</c:f>
                <c:numCache>
                  <c:formatCode>General</c:formatCode>
                  <c:ptCount val="13"/>
                  <c:pt idx="0">
                    <c:v>0</c:v>
                  </c:pt>
                  <c:pt idx="1">
                    <c:v>2.7056973971758937E-3</c:v>
                  </c:pt>
                  <c:pt idx="2">
                    <c:v>3.5104798094904919E-3</c:v>
                  </c:pt>
                  <c:pt idx="3">
                    <c:v>1.1382107403669678E-3</c:v>
                  </c:pt>
                  <c:pt idx="4">
                    <c:v>2.6685976558671466E-3</c:v>
                  </c:pt>
                  <c:pt idx="5">
                    <c:v>3.9828795905736646E-3</c:v>
                  </c:pt>
                  <c:pt idx="6">
                    <c:v>1.1928790943353239E-2</c:v>
                  </c:pt>
                  <c:pt idx="7">
                    <c:v>1.7014445321586896E-3</c:v>
                  </c:pt>
                  <c:pt idx="8">
                    <c:v>4.1381606262220578E-3</c:v>
                  </c:pt>
                  <c:pt idx="9">
                    <c:v>3.2755783735813923E-3</c:v>
                  </c:pt>
                  <c:pt idx="10">
                    <c:v>7.6412521918742997E-3</c:v>
                  </c:pt>
                  <c:pt idx="11">
                    <c:v>4.6200114245825274E-3</c:v>
                  </c:pt>
                  <c:pt idx="12">
                    <c:v>1.4460227016963735E-2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'ACE2'!$L$9:$L$21</c:f>
              <c:strCache>
                <c:ptCount val="13"/>
                <c:pt idx="0">
                  <c:v>Untransfected/DMSO</c:v>
                </c:pt>
                <c:pt idx="1">
                  <c:v>Negative control A/DMSO</c:v>
                </c:pt>
                <c:pt idx="2">
                  <c:v>miR-200c-3p inhibitor/DMSO</c:v>
                </c:pt>
                <c:pt idx="3">
                  <c:v>Negative control A/CBD</c:v>
                </c:pt>
                <c:pt idx="4">
                  <c:v>miR-200c-3p inhibitor/CBD</c:v>
                </c:pt>
                <c:pt idx="5">
                  <c:v>Negative control A/#1</c:v>
                </c:pt>
                <c:pt idx="6">
                  <c:v>miR-200c-3p inhibitor/#1</c:v>
                </c:pt>
                <c:pt idx="7">
                  <c:v>Negative control A/#5</c:v>
                </c:pt>
                <c:pt idx="8">
                  <c:v>miR-200c-3p inhibitor/#5</c:v>
                </c:pt>
                <c:pt idx="9">
                  <c:v>Negative control A/#7</c:v>
                </c:pt>
                <c:pt idx="10">
                  <c:v>miR-200c-3p inhibitor/#7</c:v>
                </c:pt>
                <c:pt idx="11">
                  <c:v>Negative control A/#129</c:v>
                </c:pt>
                <c:pt idx="12">
                  <c:v>miR-200c-3p inhibitor/#129</c:v>
                </c:pt>
              </c:strCache>
            </c:strRef>
          </c:cat>
          <c:val>
            <c:numRef>
              <c:f>'ACE2'!$M$9:$M$21</c:f>
              <c:numCache>
                <c:formatCode>General</c:formatCode>
                <c:ptCount val="13"/>
                <c:pt idx="0">
                  <c:v>1</c:v>
                </c:pt>
                <c:pt idx="1">
                  <c:v>0.76003055057217972</c:v>
                </c:pt>
                <c:pt idx="2">
                  <c:v>0.84979517758538492</c:v>
                </c:pt>
                <c:pt idx="3">
                  <c:v>0.56063588994316804</c:v>
                </c:pt>
                <c:pt idx="4">
                  <c:v>0.89987578956328296</c:v>
                </c:pt>
                <c:pt idx="5">
                  <c:v>0.89382591212813256</c:v>
                </c:pt>
                <c:pt idx="6">
                  <c:v>0.94145954172836122</c:v>
                </c:pt>
                <c:pt idx="7">
                  <c:v>1.1701350443316267</c:v>
                </c:pt>
                <c:pt idx="8">
                  <c:v>0.76994994227247859</c:v>
                </c:pt>
                <c:pt idx="9">
                  <c:v>1.035760146383482</c:v>
                </c:pt>
                <c:pt idx="10">
                  <c:v>0.80211005360817289</c:v>
                </c:pt>
                <c:pt idx="11">
                  <c:v>1.0366675956275671</c:v>
                </c:pt>
                <c:pt idx="12">
                  <c:v>1.1309476260405769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73-443B-95C8-22EEA79E6D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55089000"/>
        <c:axId val="455088216"/>
      </c:barChart>
      <c:catAx>
        <c:axId val="4550890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455088216"/>
        <c:crosses val="autoZero"/>
        <c:auto val="1"/>
        <c:lblAlgn val="ctr"/>
        <c:lblOffset val="100"/>
        <c:noMultiLvlLbl val="0"/>
      </c:catAx>
      <c:valAx>
        <c:axId val="4550882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r>
                  <a:rPr lang="en-US" sz="1200" b="1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Relative</a:t>
                </a:r>
                <a:r>
                  <a:rPr lang="en-US" sz="1200" b="1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 densitometry (ACE2/GAPDH)</a:t>
                </a:r>
                <a:endParaRPr lang="en-US" sz="1200" b="1">
                  <a:solidFill>
                    <a:sysClr val="windowText" lastClr="000000"/>
                  </a:solidFill>
                  <a:latin typeface="Arial Narrow" panose="020B060602020203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55089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1200">
                <a:solidFill>
                  <a:sysClr val="windowText" lastClr="000000"/>
                </a:solidFill>
              </a:rPr>
              <a:t>BJ-5ta_#7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'BJ-5TA'!$C$45</c:f>
              <c:strCache>
                <c:ptCount val="1"/>
                <c:pt idx="0">
                  <c:v>DMSO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'BJ-5TA'!$C$56:$C$60</c:f>
                <c:numCache>
                  <c:formatCode>General</c:formatCode>
                  <c:ptCount val="5"/>
                  <c:pt idx="0">
                    <c:v>1.0000000000000009E-3</c:v>
                  </c:pt>
                  <c:pt idx="1">
                    <c:v>2.6457513110645773E-3</c:v>
                  </c:pt>
                  <c:pt idx="2">
                    <c:v>8.8881944173155973E-3</c:v>
                  </c:pt>
                  <c:pt idx="3">
                    <c:v>1.2662279942148398E-2</c:v>
                  </c:pt>
                  <c:pt idx="4">
                    <c:v>3.0446674695276683E-2</c:v>
                  </c:pt>
                </c:numCache>
              </c:numRef>
            </c:plus>
            <c:minus>
              <c:numRef>
                <c:f>'BJ-5TA'!$C$56:$C$60</c:f>
                <c:numCache>
                  <c:formatCode>General</c:formatCode>
                  <c:ptCount val="5"/>
                  <c:pt idx="0">
                    <c:v>1.0000000000000009E-3</c:v>
                  </c:pt>
                  <c:pt idx="1">
                    <c:v>2.6457513110645773E-3</c:v>
                  </c:pt>
                  <c:pt idx="2">
                    <c:v>8.8881944173155973E-3</c:v>
                  </c:pt>
                  <c:pt idx="3">
                    <c:v>1.2662279942148398E-2</c:v>
                  </c:pt>
                  <c:pt idx="4">
                    <c:v>3.0446674695276683E-2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'BJ-5TA'!$B$46:$B$50</c:f>
              <c:numCache>
                <c:formatCode>General</c:formatCode>
                <c:ptCount val="5"/>
                <c:pt idx="0">
                  <c:v>0</c:v>
                </c:pt>
                <c:pt idx="1">
                  <c:v>24</c:v>
                </c:pt>
                <c:pt idx="2">
                  <c:v>48</c:v>
                </c:pt>
                <c:pt idx="3">
                  <c:v>72</c:v>
                </c:pt>
                <c:pt idx="4">
                  <c:v>96</c:v>
                </c:pt>
              </c:numCache>
            </c:numRef>
          </c:cat>
          <c:val>
            <c:numRef>
              <c:f>'BJ-5TA'!$C$46:$C$50</c:f>
              <c:numCache>
                <c:formatCode>General</c:formatCode>
                <c:ptCount val="5"/>
                <c:pt idx="0">
                  <c:v>6.4666666666666678E-2</c:v>
                </c:pt>
                <c:pt idx="1">
                  <c:v>0.13833333333333334</c:v>
                </c:pt>
                <c:pt idx="2">
                  <c:v>0.36466666666666664</c:v>
                </c:pt>
                <c:pt idx="3">
                  <c:v>0.58766666666666667</c:v>
                </c:pt>
                <c:pt idx="4">
                  <c:v>0.84599999999999997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57D-4F0D-953A-EB7DC7F107F8}"/>
            </c:ext>
          </c:extLst>
        </c:ser>
        <c:ser>
          <c:idx val="1"/>
          <c:order val="1"/>
          <c:tx>
            <c:strRef>
              <c:f>'BJ-5TA'!$D$45</c:f>
              <c:strCache>
                <c:ptCount val="1"/>
                <c:pt idx="0">
                  <c:v>7 µg/ml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'BJ-5TA'!$D$56:$D$60</c:f>
                <c:numCache>
                  <c:formatCode>General</c:formatCode>
                  <c:ptCount val="5"/>
                  <c:pt idx="0">
                    <c:v>5.7735026918962634E-4</c:v>
                  </c:pt>
                  <c:pt idx="1">
                    <c:v>2.6457513110645929E-3</c:v>
                  </c:pt>
                  <c:pt idx="2">
                    <c:v>1.7088007490635049E-2</c:v>
                  </c:pt>
                  <c:pt idx="3">
                    <c:v>1.8339392937971908E-2</c:v>
                  </c:pt>
                  <c:pt idx="4">
                    <c:v>8.0579153631693143E-2</c:v>
                  </c:pt>
                </c:numCache>
              </c:numRef>
            </c:plus>
            <c:minus>
              <c:numRef>
                <c:f>'BJ-5TA'!$D$56:$D$60</c:f>
                <c:numCache>
                  <c:formatCode>General</c:formatCode>
                  <c:ptCount val="5"/>
                  <c:pt idx="0">
                    <c:v>5.7735026918962634E-4</c:v>
                  </c:pt>
                  <c:pt idx="1">
                    <c:v>2.6457513110645929E-3</c:v>
                  </c:pt>
                  <c:pt idx="2">
                    <c:v>1.7088007490635049E-2</c:v>
                  </c:pt>
                  <c:pt idx="3">
                    <c:v>1.8339392937971908E-2</c:v>
                  </c:pt>
                  <c:pt idx="4">
                    <c:v>8.0579153631693143E-2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'BJ-5TA'!$B$46:$B$50</c:f>
              <c:numCache>
                <c:formatCode>General</c:formatCode>
                <c:ptCount val="5"/>
                <c:pt idx="0">
                  <c:v>0</c:v>
                </c:pt>
                <c:pt idx="1">
                  <c:v>24</c:v>
                </c:pt>
                <c:pt idx="2">
                  <c:v>48</c:v>
                </c:pt>
                <c:pt idx="3">
                  <c:v>72</c:v>
                </c:pt>
                <c:pt idx="4">
                  <c:v>96</c:v>
                </c:pt>
              </c:numCache>
            </c:numRef>
          </c:cat>
          <c:val>
            <c:numRef>
              <c:f>'BJ-5TA'!$D$46:$D$50</c:f>
              <c:numCache>
                <c:formatCode>General</c:formatCode>
                <c:ptCount val="5"/>
                <c:pt idx="0">
                  <c:v>5.9333333333333349E-2</c:v>
                </c:pt>
                <c:pt idx="1">
                  <c:v>0.12933333333333336</c:v>
                </c:pt>
                <c:pt idx="2">
                  <c:v>0.34366666666666662</c:v>
                </c:pt>
                <c:pt idx="3">
                  <c:v>0.58066666666666678</c:v>
                </c:pt>
                <c:pt idx="4">
                  <c:v>0.98899999999999999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57D-4F0D-953A-EB7DC7F107F8}"/>
            </c:ext>
          </c:extLst>
        </c:ser>
        <c:ser>
          <c:idx val="2"/>
          <c:order val="2"/>
          <c:tx>
            <c:strRef>
              <c:f>'BJ-5TA'!$E$45</c:f>
              <c:strCache>
                <c:ptCount val="1"/>
                <c:pt idx="0">
                  <c:v>15 µg/ml 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'BJ-5TA'!$E$56:$E$60</c:f>
                <c:numCache>
                  <c:formatCode>General</c:formatCode>
                  <c:ptCount val="5"/>
                  <c:pt idx="0">
                    <c:v>5.291502622129178E-3</c:v>
                  </c:pt>
                  <c:pt idx="1">
                    <c:v>7.5055534994651271E-3</c:v>
                  </c:pt>
                  <c:pt idx="2">
                    <c:v>9.8488578017961129E-3</c:v>
                  </c:pt>
                  <c:pt idx="3">
                    <c:v>1.6462077633154278E-2</c:v>
                  </c:pt>
                  <c:pt idx="4">
                    <c:v>2.2092608115234651E-2</c:v>
                  </c:pt>
                </c:numCache>
              </c:numRef>
            </c:plus>
            <c:minus>
              <c:numRef>
                <c:f>'BJ-5TA'!$E$56:$E$60</c:f>
                <c:numCache>
                  <c:formatCode>General</c:formatCode>
                  <c:ptCount val="5"/>
                  <c:pt idx="0">
                    <c:v>5.291502622129178E-3</c:v>
                  </c:pt>
                  <c:pt idx="1">
                    <c:v>7.5055534994651271E-3</c:v>
                  </c:pt>
                  <c:pt idx="2">
                    <c:v>9.8488578017961129E-3</c:v>
                  </c:pt>
                  <c:pt idx="3">
                    <c:v>1.6462077633154278E-2</c:v>
                  </c:pt>
                  <c:pt idx="4">
                    <c:v>2.2092608115234651E-2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'BJ-5TA'!$B$46:$B$50</c:f>
              <c:numCache>
                <c:formatCode>General</c:formatCode>
                <c:ptCount val="5"/>
                <c:pt idx="0">
                  <c:v>0</c:v>
                </c:pt>
                <c:pt idx="1">
                  <c:v>24</c:v>
                </c:pt>
                <c:pt idx="2">
                  <c:v>48</c:v>
                </c:pt>
                <c:pt idx="3">
                  <c:v>72</c:v>
                </c:pt>
                <c:pt idx="4">
                  <c:v>96</c:v>
                </c:pt>
              </c:numCache>
            </c:numRef>
          </c:cat>
          <c:val>
            <c:numRef>
              <c:f>'BJ-5TA'!$E$46:$E$50</c:f>
              <c:numCache>
                <c:formatCode>General</c:formatCode>
                <c:ptCount val="5"/>
                <c:pt idx="0">
                  <c:v>6.1666666666666675E-2</c:v>
                </c:pt>
                <c:pt idx="1">
                  <c:v>0.13599999999999998</c:v>
                </c:pt>
                <c:pt idx="2">
                  <c:v>0.29366666666666663</c:v>
                </c:pt>
                <c:pt idx="3">
                  <c:v>0.50233333333333341</c:v>
                </c:pt>
                <c:pt idx="4">
                  <c:v>0.89383333333333326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57D-4F0D-953A-EB7DC7F107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3692384"/>
        <c:axId val="423688072"/>
      </c:lineChart>
      <c:catAx>
        <c:axId val="42369238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r>
                  <a:rPr lang="en-US" sz="1200" b="1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Time</a:t>
                </a:r>
                <a:r>
                  <a:rPr lang="en-US" sz="1200" b="1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 (hours)</a:t>
                </a:r>
                <a:endParaRPr lang="en-US" sz="1200" b="1">
                  <a:solidFill>
                    <a:sysClr val="windowText" lastClr="000000"/>
                  </a:solidFill>
                  <a:latin typeface="Arial Narrow" panose="020B060602020203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3688072"/>
        <c:crosses val="autoZero"/>
        <c:auto val="1"/>
        <c:lblAlgn val="ctr"/>
        <c:lblOffset val="100"/>
        <c:noMultiLvlLbl val="0"/>
      </c:catAx>
      <c:valAx>
        <c:axId val="42368807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r>
                  <a:rPr lang="en-US" sz="1200" b="1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Cell</a:t>
                </a:r>
                <a:r>
                  <a:rPr lang="en-US" sz="1200" b="1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 growth (absorbance @ 595 nm)</a:t>
                </a:r>
                <a:endParaRPr lang="en-US" sz="1200" b="1">
                  <a:solidFill>
                    <a:sysClr val="windowText" lastClr="000000"/>
                  </a:solidFill>
                  <a:latin typeface="Arial Narrow" panose="020B060602020203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369238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1200">
                <a:solidFill>
                  <a:sysClr val="windowText" lastClr="000000"/>
                </a:solidFill>
              </a:rPr>
              <a:t>BJ-5ta_#1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Sheet1!$B$5</c:f>
              <c:strCache>
                <c:ptCount val="1"/>
                <c:pt idx="0">
                  <c:v>DMSO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Sheet1!$B$16:$B$21</c:f>
                <c:numCache>
                  <c:formatCode>General</c:formatCode>
                  <c:ptCount val="6"/>
                  <c:pt idx="0">
                    <c:v>1.1547005383792527E-3</c:v>
                  </c:pt>
                  <c:pt idx="1">
                    <c:v>3.0550504633038958E-3</c:v>
                  </c:pt>
                  <c:pt idx="2">
                    <c:v>9.0184995056457971E-3</c:v>
                  </c:pt>
                  <c:pt idx="3">
                    <c:v>3.4641016151377583E-3</c:v>
                  </c:pt>
                  <c:pt idx="4">
                    <c:v>2.0000000000000018E-3</c:v>
                  </c:pt>
                  <c:pt idx="5">
                    <c:v>2.4248711305964305E-2</c:v>
                  </c:pt>
                </c:numCache>
              </c:numRef>
            </c:plus>
            <c:minus>
              <c:numRef>
                <c:f>Sheet1!$B$16:$B$21</c:f>
                <c:numCache>
                  <c:formatCode>General</c:formatCode>
                  <c:ptCount val="6"/>
                  <c:pt idx="0">
                    <c:v>1.1547005383792527E-3</c:v>
                  </c:pt>
                  <c:pt idx="1">
                    <c:v>3.0550504633038958E-3</c:v>
                  </c:pt>
                  <c:pt idx="2">
                    <c:v>9.0184995056457971E-3</c:v>
                  </c:pt>
                  <c:pt idx="3">
                    <c:v>3.4641016151377583E-3</c:v>
                  </c:pt>
                  <c:pt idx="4">
                    <c:v>2.0000000000000018E-3</c:v>
                  </c:pt>
                  <c:pt idx="5">
                    <c:v>2.4248711305964305E-2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Sheet1!$A$6:$A$11</c:f>
              <c:numCache>
                <c:formatCode>General</c:formatCode>
                <c:ptCount val="6"/>
                <c:pt idx="0">
                  <c:v>0</c:v>
                </c:pt>
                <c:pt idx="1">
                  <c:v>24</c:v>
                </c:pt>
                <c:pt idx="2">
                  <c:v>48</c:v>
                </c:pt>
                <c:pt idx="3">
                  <c:v>72</c:v>
                </c:pt>
                <c:pt idx="4">
                  <c:v>96</c:v>
                </c:pt>
                <c:pt idx="5">
                  <c:v>120</c:v>
                </c:pt>
              </c:numCache>
            </c:numRef>
          </c:cat>
          <c:val>
            <c:numRef>
              <c:f>Sheet1!$B$6:$B$11</c:f>
              <c:numCache>
                <c:formatCode>General</c:formatCode>
                <c:ptCount val="6"/>
                <c:pt idx="0">
                  <c:v>4.6999999999999993E-2</c:v>
                </c:pt>
                <c:pt idx="1">
                  <c:v>8.4000000000000005E-2</c:v>
                </c:pt>
                <c:pt idx="2">
                  <c:v>0.1551666666666667</c:v>
                </c:pt>
                <c:pt idx="3">
                  <c:v>0.22833333333333336</c:v>
                </c:pt>
                <c:pt idx="4">
                  <c:v>0.3775</c:v>
                </c:pt>
                <c:pt idx="5">
                  <c:v>0.47566666666666668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E7F-4D0B-8BBA-A5190F543CAF}"/>
            </c:ext>
          </c:extLst>
        </c:ser>
        <c:ser>
          <c:idx val="1"/>
          <c:order val="1"/>
          <c:tx>
            <c:strRef>
              <c:f>Sheet1!$C$5</c:f>
              <c:strCache>
                <c:ptCount val="1"/>
                <c:pt idx="0">
                  <c:v>7 μg/ml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Sheet1!$C$16:$C$21</c:f>
                <c:numCache>
                  <c:formatCode>General</c:formatCode>
                  <c:ptCount val="6"/>
                  <c:pt idx="0">
                    <c:v>1.33E-3</c:v>
                  </c:pt>
                  <c:pt idx="1">
                    <c:v>4.5333333333333302E-3</c:v>
                  </c:pt>
                  <c:pt idx="2">
                    <c:v>7.711E-3</c:v>
                  </c:pt>
                  <c:pt idx="3">
                    <c:v>1.15543333333333E-2</c:v>
                  </c:pt>
                  <c:pt idx="4">
                    <c:v>1.7122223200000002E-2</c:v>
                  </c:pt>
                  <c:pt idx="5">
                    <c:v>3.8751111111100002E-2</c:v>
                  </c:pt>
                </c:numCache>
              </c:numRef>
            </c:plus>
            <c:minus>
              <c:numRef>
                <c:f>Sheet1!$C$16:$C$21</c:f>
                <c:numCache>
                  <c:formatCode>General</c:formatCode>
                  <c:ptCount val="6"/>
                  <c:pt idx="0">
                    <c:v>1.33E-3</c:v>
                  </c:pt>
                  <c:pt idx="1">
                    <c:v>4.5333333333333302E-3</c:v>
                  </c:pt>
                  <c:pt idx="2">
                    <c:v>7.711E-3</c:v>
                  </c:pt>
                  <c:pt idx="3">
                    <c:v>1.15543333333333E-2</c:v>
                  </c:pt>
                  <c:pt idx="4">
                    <c:v>1.7122223200000002E-2</c:v>
                  </c:pt>
                  <c:pt idx="5">
                    <c:v>3.8751111111100002E-2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Sheet1!$A$6:$A$11</c:f>
              <c:numCache>
                <c:formatCode>General</c:formatCode>
                <c:ptCount val="6"/>
                <c:pt idx="0">
                  <c:v>0</c:v>
                </c:pt>
                <c:pt idx="1">
                  <c:v>24</c:v>
                </c:pt>
                <c:pt idx="2">
                  <c:v>48</c:v>
                </c:pt>
                <c:pt idx="3">
                  <c:v>72</c:v>
                </c:pt>
                <c:pt idx="4">
                  <c:v>96</c:v>
                </c:pt>
                <c:pt idx="5">
                  <c:v>120</c:v>
                </c:pt>
              </c:numCache>
            </c:numRef>
          </c:cat>
          <c:val>
            <c:numRef>
              <c:f>Sheet1!$C$6:$C$11</c:f>
              <c:numCache>
                <c:formatCode>General</c:formatCode>
                <c:ptCount val="6"/>
                <c:pt idx="0">
                  <c:v>4.9433333333333301E-2</c:v>
                </c:pt>
                <c:pt idx="1">
                  <c:v>9.0999999999999998E-2</c:v>
                </c:pt>
                <c:pt idx="2">
                  <c:v>0.17599999999999999</c:v>
                </c:pt>
                <c:pt idx="3">
                  <c:v>0.26836666666666698</c:v>
                </c:pt>
                <c:pt idx="4">
                  <c:v>0.387777777777777</c:v>
                </c:pt>
                <c:pt idx="5">
                  <c:v>0.52333333333333298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E7F-4D0B-8BBA-A5190F543CAF}"/>
            </c:ext>
          </c:extLst>
        </c:ser>
        <c:ser>
          <c:idx val="2"/>
          <c:order val="2"/>
          <c:tx>
            <c:strRef>
              <c:f>Sheet1!$D$5</c:f>
              <c:strCache>
                <c:ptCount val="1"/>
                <c:pt idx="0">
                  <c:v>15 μg/ml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Sheet1!$D$16:$D$21</c:f>
                <c:numCache>
                  <c:formatCode>General</c:formatCode>
                  <c:ptCount val="6"/>
                  <c:pt idx="0">
                    <c:v>1.0000000000000009E-3</c:v>
                  </c:pt>
                  <c:pt idx="1">
                    <c:v>9.4516312525052097E-3</c:v>
                  </c:pt>
                  <c:pt idx="2">
                    <c:v>6.5000000000000058E-3</c:v>
                  </c:pt>
                  <c:pt idx="3">
                    <c:v>1.7616280348965067E-2</c:v>
                  </c:pt>
                  <c:pt idx="4">
                    <c:v>9.7125348562223188E-3</c:v>
                  </c:pt>
                  <c:pt idx="5">
                    <c:v>3.1000000000000028E-2</c:v>
                  </c:pt>
                </c:numCache>
              </c:numRef>
            </c:plus>
            <c:minus>
              <c:numRef>
                <c:f>Sheet1!$D$16:$D$21</c:f>
                <c:numCache>
                  <c:formatCode>General</c:formatCode>
                  <c:ptCount val="6"/>
                  <c:pt idx="0">
                    <c:v>1.0000000000000009E-3</c:v>
                  </c:pt>
                  <c:pt idx="1">
                    <c:v>9.4516312525052097E-3</c:v>
                  </c:pt>
                  <c:pt idx="2">
                    <c:v>6.5000000000000058E-3</c:v>
                  </c:pt>
                  <c:pt idx="3">
                    <c:v>1.7616280348965067E-2</c:v>
                  </c:pt>
                  <c:pt idx="4">
                    <c:v>9.7125348562223188E-3</c:v>
                  </c:pt>
                  <c:pt idx="5">
                    <c:v>3.1000000000000028E-2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Sheet1!$A$6:$A$11</c:f>
              <c:numCache>
                <c:formatCode>General</c:formatCode>
                <c:ptCount val="6"/>
                <c:pt idx="0">
                  <c:v>0</c:v>
                </c:pt>
                <c:pt idx="1">
                  <c:v>24</c:v>
                </c:pt>
                <c:pt idx="2">
                  <c:v>48</c:v>
                </c:pt>
                <c:pt idx="3">
                  <c:v>72</c:v>
                </c:pt>
                <c:pt idx="4">
                  <c:v>96</c:v>
                </c:pt>
                <c:pt idx="5">
                  <c:v>120</c:v>
                </c:pt>
              </c:numCache>
            </c:numRef>
          </c:cat>
          <c:val>
            <c:numRef>
              <c:f>Sheet1!$D$6:$D$11</c:f>
              <c:numCache>
                <c:formatCode>General</c:formatCode>
                <c:ptCount val="6"/>
                <c:pt idx="0">
                  <c:v>5.0333333333333334E-2</c:v>
                </c:pt>
                <c:pt idx="1">
                  <c:v>0.11599999999999999</c:v>
                </c:pt>
                <c:pt idx="2">
                  <c:v>0.18400000000000005</c:v>
                </c:pt>
                <c:pt idx="3">
                  <c:v>0.29566666666666669</c:v>
                </c:pt>
                <c:pt idx="4">
                  <c:v>0.37183333333333329</c:v>
                </c:pt>
                <c:pt idx="5">
                  <c:v>0.57266666666666666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E7F-4D0B-8BBA-A5190F543C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3697872"/>
        <c:axId val="423688856"/>
      </c:lineChart>
      <c:catAx>
        <c:axId val="42369787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r>
                  <a:rPr lang="en-US" sz="1200" b="1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Time</a:t>
                </a:r>
                <a:r>
                  <a:rPr lang="en-US" sz="1200" b="1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 (hours)</a:t>
                </a:r>
                <a:endParaRPr lang="en-US" sz="1200" b="1">
                  <a:solidFill>
                    <a:sysClr val="windowText" lastClr="000000"/>
                  </a:solidFill>
                  <a:latin typeface="Arial Narrow" panose="020B060602020203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3688856"/>
        <c:crosses val="autoZero"/>
        <c:auto val="1"/>
        <c:lblAlgn val="ctr"/>
        <c:lblOffset val="100"/>
        <c:noMultiLvlLbl val="0"/>
      </c:catAx>
      <c:valAx>
        <c:axId val="42368885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r>
                  <a:rPr lang="en-US" sz="1200" b="1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Cell</a:t>
                </a:r>
                <a:r>
                  <a:rPr lang="en-US" sz="1200" b="1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 growth (absorbance @ 595 nm)</a:t>
                </a:r>
                <a:endParaRPr lang="en-US" sz="1200" b="1">
                  <a:solidFill>
                    <a:sysClr val="windowText" lastClr="000000"/>
                  </a:solidFill>
                  <a:latin typeface="Arial Narrow" panose="020B060602020203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369787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1200">
                <a:solidFill>
                  <a:sysClr val="windowText" lastClr="000000"/>
                </a:solidFill>
              </a:rPr>
              <a:t>BJ-5ta_#5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Sheet1!$G$5</c:f>
              <c:strCache>
                <c:ptCount val="1"/>
                <c:pt idx="0">
                  <c:v>DMSO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Sheet1!$G$16:$G$21</c:f>
                <c:numCache>
                  <c:formatCode>General</c:formatCode>
                  <c:ptCount val="6"/>
                  <c:pt idx="0">
                    <c:v>5.686240703077332E-3</c:v>
                  </c:pt>
                  <c:pt idx="1">
                    <c:v>1.7097758137642863E-2</c:v>
                  </c:pt>
                  <c:pt idx="2">
                    <c:v>2.0816659994661348E-3</c:v>
                  </c:pt>
                  <c:pt idx="3">
                    <c:v>8.660254037844331E-3</c:v>
                  </c:pt>
                  <c:pt idx="4">
                    <c:v>2.0420577856662153E-2</c:v>
                  </c:pt>
                  <c:pt idx="5">
                    <c:v>6.2499999999999944E-2</c:v>
                  </c:pt>
                </c:numCache>
              </c:numRef>
            </c:plus>
            <c:minus>
              <c:numRef>
                <c:f>Sheet1!$G$16:$G$21</c:f>
                <c:numCache>
                  <c:formatCode>General</c:formatCode>
                  <c:ptCount val="6"/>
                  <c:pt idx="0">
                    <c:v>5.686240703077332E-3</c:v>
                  </c:pt>
                  <c:pt idx="1">
                    <c:v>1.7097758137642863E-2</c:v>
                  </c:pt>
                  <c:pt idx="2">
                    <c:v>2.0816659994661348E-3</c:v>
                  </c:pt>
                  <c:pt idx="3">
                    <c:v>8.660254037844331E-3</c:v>
                  </c:pt>
                  <c:pt idx="4">
                    <c:v>2.0420577856662153E-2</c:v>
                  </c:pt>
                  <c:pt idx="5">
                    <c:v>6.2499999999999944E-2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Sheet1!$F$6:$F$11</c:f>
              <c:numCache>
                <c:formatCode>General</c:formatCode>
                <c:ptCount val="6"/>
                <c:pt idx="0">
                  <c:v>0</c:v>
                </c:pt>
                <c:pt idx="1">
                  <c:v>24</c:v>
                </c:pt>
                <c:pt idx="2">
                  <c:v>48</c:v>
                </c:pt>
                <c:pt idx="3">
                  <c:v>72</c:v>
                </c:pt>
                <c:pt idx="4">
                  <c:v>96</c:v>
                </c:pt>
                <c:pt idx="5">
                  <c:v>120</c:v>
                </c:pt>
              </c:numCache>
            </c:numRef>
          </c:cat>
          <c:val>
            <c:numRef>
              <c:f>Sheet1!$G$6:$G$11</c:f>
              <c:numCache>
                <c:formatCode>General</c:formatCode>
                <c:ptCount val="6"/>
                <c:pt idx="0">
                  <c:v>0.10766666666666665</c:v>
                </c:pt>
                <c:pt idx="1">
                  <c:v>0.22766666666666668</c:v>
                </c:pt>
                <c:pt idx="2">
                  <c:v>0.31166666666666659</c:v>
                </c:pt>
                <c:pt idx="3">
                  <c:v>0.52166666666666661</c:v>
                </c:pt>
                <c:pt idx="4">
                  <c:v>0.69733333333333336</c:v>
                </c:pt>
                <c:pt idx="5">
                  <c:v>0.91416666666666657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DD2-469E-9A5A-4A0B9467A3D3}"/>
            </c:ext>
          </c:extLst>
        </c:ser>
        <c:ser>
          <c:idx val="1"/>
          <c:order val="1"/>
          <c:tx>
            <c:strRef>
              <c:f>Sheet1!$H$5</c:f>
              <c:strCache>
                <c:ptCount val="1"/>
                <c:pt idx="0">
                  <c:v>7 μg/ml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Sheet1!$H$16:$H$21</c:f>
                <c:numCache>
                  <c:formatCode>General</c:formatCode>
                  <c:ptCount val="6"/>
                  <c:pt idx="0">
                    <c:v>8.8881944173155817E-3</c:v>
                  </c:pt>
                  <c:pt idx="1">
                    <c:v>3.0000000000000027E-3</c:v>
                  </c:pt>
                  <c:pt idx="2">
                    <c:v>1.0499999999999982E-2</c:v>
                  </c:pt>
                  <c:pt idx="3">
                    <c:v>4.114608122288195E-2</c:v>
                  </c:pt>
                  <c:pt idx="4">
                    <c:v>4.1186567389542565E-2</c:v>
                  </c:pt>
                  <c:pt idx="5">
                    <c:v>5.5770362499569008E-2</c:v>
                  </c:pt>
                </c:numCache>
              </c:numRef>
            </c:plus>
            <c:minus>
              <c:numRef>
                <c:f>Sheet1!$H$16:$H$21</c:f>
                <c:numCache>
                  <c:formatCode>General</c:formatCode>
                  <c:ptCount val="6"/>
                  <c:pt idx="0">
                    <c:v>8.8881944173155817E-3</c:v>
                  </c:pt>
                  <c:pt idx="1">
                    <c:v>3.0000000000000027E-3</c:v>
                  </c:pt>
                  <c:pt idx="2">
                    <c:v>1.0499999999999982E-2</c:v>
                  </c:pt>
                  <c:pt idx="3">
                    <c:v>4.114608122288195E-2</c:v>
                  </c:pt>
                  <c:pt idx="4">
                    <c:v>4.1186567389542565E-2</c:v>
                  </c:pt>
                  <c:pt idx="5">
                    <c:v>5.5770362499569008E-2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Sheet1!$F$6:$F$11</c:f>
              <c:numCache>
                <c:formatCode>General</c:formatCode>
                <c:ptCount val="6"/>
                <c:pt idx="0">
                  <c:v>0</c:v>
                </c:pt>
                <c:pt idx="1">
                  <c:v>24</c:v>
                </c:pt>
                <c:pt idx="2">
                  <c:v>48</c:v>
                </c:pt>
                <c:pt idx="3">
                  <c:v>72</c:v>
                </c:pt>
                <c:pt idx="4">
                  <c:v>96</c:v>
                </c:pt>
                <c:pt idx="5">
                  <c:v>120</c:v>
                </c:pt>
              </c:numCache>
            </c:numRef>
          </c:cat>
          <c:val>
            <c:numRef>
              <c:f>Sheet1!$H$6:$H$11</c:f>
              <c:numCache>
                <c:formatCode>General</c:formatCode>
                <c:ptCount val="6"/>
                <c:pt idx="0">
                  <c:v>8.8999999999999982E-2</c:v>
                </c:pt>
                <c:pt idx="1">
                  <c:v>0.21633333333333335</c:v>
                </c:pt>
                <c:pt idx="2">
                  <c:v>0.29683333333333328</c:v>
                </c:pt>
                <c:pt idx="3">
                  <c:v>0.53200000000000003</c:v>
                </c:pt>
                <c:pt idx="4">
                  <c:v>0.7556666666666666</c:v>
                </c:pt>
                <c:pt idx="5">
                  <c:v>0.86399999999999999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DD2-469E-9A5A-4A0B9467A3D3}"/>
            </c:ext>
          </c:extLst>
        </c:ser>
        <c:ser>
          <c:idx val="2"/>
          <c:order val="2"/>
          <c:tx>
            <c:strRef>
              <c:f>Sheet1!$I$5</c:f>
              <c:strCache>
                <c:ptCount val="1"/>
                <c:pt idx="0">
                  <c:v>15 μg/ml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Sheet1!$I$16:$I$21</c:f>
                <c:numCache>
                  <c:formatCode>General</c:formatCode>
                  <c:ptCount val="6"/>
                  <c:pt idx="0">
                    <c:v>6.5064070986477172E-3</c:v>
                  </c:pt>
                  <c:pt idx="1">
                    <c:v>4.0000000000000036E-3</c:v>
                  </c:pt>
                  <c:pt idx="2">
                    <c:v>3.0000000000000027E-3</c:v>
                  </c:pt>
                  <c:pt idx="3">
                    <c:v>2.0000000000000018E-3</c:v>
                  </c:pt>
                  <c:pt idx="4">
                    <c:v>8.5000000000000075E-3</c:v>
                  </c:pt>
                  <c:pt idx="5">
                    <c:v>1.6499999999999959E-2</c:v>
                  </c:pt>
                </c:numCache>
              </c:numRef>
            </c:plus>
            <c:minus>
              <c:numRef>
                <c:f>Sheet1!$I$16:$I$21</c:f>
                <c:numCache>
                  <c:formatCode>General</c:formatCode>
                  <c:ptCount val="6"/>
                  <c:pt idx="0">
                    <c:v>6.5064070986477172E-3</c:v>
                  </c:pt>
                  <c:pt idx="1">
                    <c:v>4.0000000000000036E-3</c:v>
                  </c:pt>
                  <c:pt idx="2">
                    <c:v>3.0000000000000027E-3</c:v>
                  </c:pt>
                  <c:pt idx="3">
                    <c:v>2.0000000000000018E-3</c:v>
                  </c:pt>
                  <c:pt idx="4">
                    <c:v>8.5000000000000075E-3</c:v>
                  </c:pt>
                  <c:pt idx="5">
                    <c:v>1.6499999999999959E-2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Sheet1!$F$6:$F$11</c:f>
              <c:numCache>
                <c:formatCode>General</c:formatCode>
                <c:ptCount val="6"/>
                <c:pt idx="0">
                  <c:v>0</c:v>
                </c:pt>
                <c:pt idx="1">
                  <c:v>24</c:v>
                </c:pt>
                <c:pt idx="2">
                  <c:v>48</c:v>
                </c:pt>
                <c:pt idx="3">
                  <c:v>72</c:v>
                </c:pt>
                <c:pt idx="4">
                  <c:v>96</c:v>
                </c:pt>
                <c:pt idx="5">
                  <c:v>120</c:v>
                </c:pt>
              </c:numCache>
            </c:numRef>
          </c:cat>
          <c:val>
            <c:numRef>
              <c:f>Sheet1!$I$6:$I$11</c:f>
              <c:numCache>
                <c:formatCode>General</c:formatCode>
                <c:ptCount val="6"/>
                <c:pt idx="0">
                  <c:v>8.666666666666667E-2</c:v>
                </c:pt>
                <c:pt idx="1">
                  <c:v>0.24233333333333332</c:v>
                </c:pt>
                <c:pt idx="2">
                  <c:v>0.3193333333333333</c:v>
                </c:pt>
                <c:pt idx="3">
                  <c:v>0.56999999999999995</c:v>
                </c:pt>
                <c:pt idx="4">
                  <c:v>0.79083333333333317</c:v>
                </c:pt>
                <c:pt idx="5">
                  <c:v>1.0761666666666667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DD2-469E-9A5A-4A0B9467A3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3695912"/>
        <c:axId val="423694736"/>
      </c:lineChart>
      <c:catAx>
        <c:axId val="42369591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r>
                  <a:rPr lang="en-US" sz="1200" b="1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Time</a:t>
                </a:r>
                <a:r>
                  <a:rPr lang="en-US" sz="1200" b="1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 (hours)</a:t>
                </a:r>
                <a:endParaRPr lang="en-US" sz="1200" b="1">
                  <a:solidFill>
                    <a:sysClr val="windowText" lastClr="000000"/>
                  </a:solidFill>
                  <a:latin typeface="Arial Narrow" panose="020B060602020203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3694736"/>
        <c:crosses val="autoZero"/>
        <c:auto val="1"/>
        <c:lblAlgn val="ctr"/>
        <c:lblOffset val="100"/>
        <c:noMultiLvlLbl val="0"/>
      </c:catAx>
      <c:valAx>
        <c:axId val="42369473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r>
                  <a:rPr lang="en-US" sz="1200" b="1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Cell</a:t>
                </a:r>
                <a:r>
                  <a:rPr lang="en-US" sz="1200" b="1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 growth (absorbance @ 595 nm)</a:t>
                </a:r>
                <a:endParaRPr lang="en-US" sz="1200" b="1">
                  <a:solidFill>
                    <a:sysClr val="windowText" lastClr="000000"/>
                  </a:solidFill>
                  <a:latin typeface="Arial Narrow" panose="020B060602020203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369591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1200">
                <a:solidFill>
                  <a:sysClr val="windowText" lastClr="000000"/>
                </a:solidFill>
              </a:rPr>
              <a:t>BJ-5ta_#129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Sheet1!$M$5</c:f>
              <c:strCache>
                <c:ptCount val="1"/>
                <c:pt idx="0">
                  <c:v>DMSO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Sheet1!$M$16:$M$21</c:f>
                <c:numCache>
                  <c:formatCode>General</c:formatCode>
                  <c:ptCount val="6"/>
                  <c:pt idx="0">
                    <c:v>6.2449979983984034E-3</c:v>
                  </c:pt>
                  <c:pt idx="1">
                    <c:v>3.5118845842842493E-3</c:v>
                  </c:pt>
                  <c:pt idx="2">
                    <c:v>9.165151389911674E-3</c:v>
                  </c:pt>
                  <c:pt idx="3">
                    <c:v>1.4000000000000012E-2</c:v>
                  </c:pt>
                  <c:pt idx="4">
                    <c:v>5.0000000000000044E-4</c:v>
                  </c:pt>
                  <c:pt idx="5">
                    <c:v>8.7177978870812915E-3</c:v>
                  </c:pt>
                </c:numCache>
              </c:numRef>
            </c:plus>
            <c:minus>
              <c:numRef>
                <c:f>Sheet1!$M$16:$M$21</c:f>
                <c:numCache>
                  <c:formatCode>General</c:formatCode>
                  <c:ptCount val="6"/>
                  <c:pt idx="0">
                    <c:v>6.2449979983984034E-3</c:v>
                  </c:pt>
                  <c:pt idx="1">
                    <c:v>3.5118845842842493E-3</c:v>
                  </c:pt>
                  <c:pt idx="2">
                    <c:v>9.165151389911674E-3</c:v>
                  </c:pt>
                  <c:pt idx="3">
                    <c:v>1.4000000000000012E-2</c:v>
                  </c:pt>
                  <c:pt idx="4">
                    <c:v>5.0000000000000044E-4</c:v>
                  </c:pt>
                  <c:pt idx="5">
                    <c:v>8.7177978870812915E-3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Sheet1!$L$6:$L$11</c:f>
              <c:numCache>
                <c:formatCode>General</c:formatCode>
                <c:ptCount val="6"/>
                <c:pt idx="0">
                  <c:v>0</c:v>
                </c:pt>
                <c:pt idx="1">
                  <c:v>24</c:v>
                </c:pt>
                <c:pt idx="2">
                  <c:v>48</c:v>
                </c:pt>
                <c:pt idx="3">
                  <c:v>72</c:v>
                </c:pt>
                <c:pt idx="4">
                  <c:v>96</c:v>
                </c:pt>
                <c:pt idx="5">
                  <c:v>120</c:v>
                </c:pt>
              </c:numCache>
            </c:numRef>
          </c:cat>
          <c:val>
            <c:numRef>
              <c:f>Sheet1!$M$6:$M$11</c:f>
              <c:numCache>
                <c:formatCode>General</c:formatCode>
                <c:ptCount val="6"/>
                <c:pt idx="0">
                  <c:v>4.466666666666666E-2</c:v>
                </c:pt>
                <c:pt idx="1">
                  <c:v>5.566666666666667E-2</c:v>
                </c:pt>
                <c:pt idx="2">
                  <c:v>0.12266666666666666</c:v>
                </c:pt>
                <c:pt idx="3">
                  <c:v>0.27933333333333332</c:v>
                </c:pt>
                <c:pt idx="4">
                  <c:v>0.3818333333333333</c:v>
                </c:pt>
                <c:pt idx="5">
                  <c:v>0.6349999999999999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224-474E-9766-376C69EFCF00}"/>
            </c:ext>
          </c:extLst>
        </c:ser>
        <c:ser>
          <c:idx val="1"/>
          <c:order val="1"/>
          <c:tx>
            <c:strRef>
              <c:f>Sheet1!$N$5</c:f>
              <c:strCache>
                <c:ptCount val="1"/>
                <c:pt idx="0">
                  <c:v>7 μg/ml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Sheet1!$N$16:$N$21</c:f>
                <c:numCache>
                  <c:formatCode>General</c:formatCode>
                  <c:ptCount val="6"/>
                  <c:pt idx="0">
                    <c:v>3.4641016151377578E-3</c:v>
                  </c:pt>
                  <c:pt idx="1">
                    <c:v>2.0816659994661348E-3</c:v>
                  </c:pt>
                  <c:pt idx="2">
                    <c:v>9.8657657246325036E-3</c:v>
                  </c:pt>
                  <c:pt idx="3">
                    <c:v>1.0500000000000009E-2</c:v>
                  </c:pt>
                  <c:pt idx="4">
                    <c:v>1.6000000000000014E-2</c:v>
                  </c:pt>
                  <c:pt idx="5">
                    <c:v>3.1499999999999972E-2</c:v>
                  </c:pt>
                </c:numCache>
              </c:numRef>
            </c:plus>
            <c:minus>
              <c:numRef>
                <c:f>Sheet1!$N$16:$N$21</c:f>
                <c:numCache>
                  <c:formatCode>General</c:formatCode>
                  <c:ptCount val="6"/>
                  <c:pt idx="0">
                    <c:v>3.4641016151377578E-3</c:v>
                  </c:pt>
                  <c:pt idx="1">
                    <c:v>2.0816659994661348E-3</c:v>
                  </c:pt>
                  <c:pt idx="2">
                    <c:v>9.8657657246325036E-3</c:v>
                  </c:pt>
                  <c:pt idx="3">
                    <c:v>1.0500000000000009E-2</c:v>
                  </c:pt>
                  <c:pt idx="4">
                    <c:v>1.6000000000000014E-2</c:v>
                  </c:pt>
                  <c:pt idx="5">
                    <c:v>3.1499999999999972E-2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Sheet1!$L$6:$L$11</c:f>
              <c:numCache>
                <c:formatCode>General</c:formatCode>
                <c:ptCount val="6"/>
                <c:pt idx="0">
                  <c:v>0</c:v>
                </c:pt>
                <c:pt idx="1">
                  <c:v>24</c:v>
                </c:pt>
                <c:pt idx="2">
                  <c:v>48</c:v>
                </c:pt>
                <c:pt idx="3">
                  <c:v>72</c:v>
                </c:pt>
                <c:pt idx="4">
                  <c:v>96</c:v>
                </c:pt>
                <c:pt idx="5">
                  <c:v>120</c:v>
                </c:pt>
              </c:numCache>
            </c:numRef>
          </c:cat>
          <c:val>
            <c:numRef>
              <c:f>Sheet1!$N$6:$N$11</c:f>
              <c:numCache>
                <c:formatCode>General</c:formatCode>
                <c:ptCount val="6"/>
                <c:pt idx="0">
                  <c:v>4.8666666666666664E-2</c:v>
                </c:pt>
                <c:pt idx="1">
                  <c:v>5.0333333333333334E-2</c:v>
                </c:pt>
                <c:pt idx="2">
                  <c:v>0.17900000000000002</c:v>
                </c:pt>
                <c:pt idx="3">
                  <c:v>0.3758333333333333</c:v>
                </c:pt>
                <c:pt idx="4">
                  <c:v>0.39033333333333325</c:v>
                </c:pt>
                <c:pt idx="5">
                  <c:v>0.79149999999999998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224-474E-9766-376C69EFCF00}"/>
            </c:ext>
          </c:extLst>
        </c:ser>
        <c:ser>
          <c:idx val="2"/>
          <c:order val="2"/>
          <c:tx>
            <c:strRef>
              <c:f>Sheet1!$O$5</c:f>
              <c:strCache>
                <c:ptCount val="1"/>
                <c:pt idx="0">
                  <c:v>15 μg/ml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Sheet1!$O$16:$O$21</c:f>
                <c:numCache>
                  <c:formatCode>General</c:formatCode>
                  <c:ptCount val="6"/>
                  <c:pt idx="0">
                    <c:v>4.5825756949558439E-3</c:v>
                  </c:pt>
                  <c:pt idx="1">
                    <c:v>1.0969655114602891E-2</c:v>
                  </c:pt>
                  <c:pt idx="2">
                    <c:v>6.2449979983983887E-3</c:v>
                  </c:pt>
                  <c:pt idx="3">
                    <c:v>6.3508529610858894E-3</c:v>
                  </c:pt>
                  <c:pt idx="4">
                    <c:v>2.5000000000000022E-3</c:v>
                  </c:pt>
                  <c:pt idx="5">
                    <c:v>1.1676186592091339E-2</c:v>
                  </c:pt>
                </c:numCache>
              </c:numRef>
            </c:plus>
            <c:minus>
              <c:numRef>
                <c:f>Sheet1!$O$16:$O$21</c:f>
                <c:numCache>
                  <c:formatCode>General</c:formatCode>
                  <c:ptCount val="6"/>
                  <c:pt idx="0">
                    <c:v>4.5825756949558439E-3</c:v>
                  </c:pt>
                  <c:pt idx="1">
                    <c:v>1.0969655114602891E-2</c:v>
                  </c:pt>
                  <c:pt idx="2">
                    <c:v>6.2449979983983887E-3</c:v>
                  </c:pt>
                  <c:pt idx="3">
                    <c:v>6.3508529610858894E-3</c:v>
                  </c:pt>
                  <c:pt idx="4">
                    <c:v>2.5000000000000022E-3</c:v>
                  </c:pt>
                  <c:pt idx="5">
                    <c:v>1.1676186592091339E-2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numRef>
              <c:f>Sheet1!$L$6:$L$11</c:f>
              <c:numCache>
                <c:formatCode>General</c:formatCode>
                <c:ptCount val="6"/>
                <c:pt idx="0">
                  <c:v>0</c:v>
                </c:pt>
                <c:pt idx="1">
                  <c:v>24</c:v>
                </c:pt>
                <c:pt idx="2">
                  <c:v>48</c:v>
                </c:pt>
                <c:pt idx="3">
                  <c:v>72</c:v>
                </c:pt>
                <c:pt idx="4">
                  <c:v>96</c:v>
                </c:pt>
                <c:pt idx="5">
                  <c:v>120</c:v>
                </c:pt>
              </c:numCache>
            </c:numRef>
          </c:cat>
          <c:val>
            <c:numRef>
              <c:f>Sheet1!$O$6:$O$11</c:f>
              <c:numCache>
                <c:formatCode>General</c:formatCode>
                <c:ptCount val="6"/>
                <c:pt idx="0">
                  <c:v>4.7666666666666663E-2</c:v>
                </c:pt>
                <c:pt idx="1">
                  <c:v>5.7333333333333326E-2</c:v>
                </c:pt>
                <c:pt idx="2">
                  <c:v>0.18366666666666664</c:v>
                </c:pt>
                <c:pt idx="3">
                  <c:v>0.37466666666666665</c:v>
                </c:pt>
                <c:pt idx="4">
                  <c:v>0.42583333333333329</c:v>
                </c:pt>
                <c:pt idx="5">
                  <c:v>0.83133333333333326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224-474E-9766-376C69EFCF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3692776"/>
        <c:axId val="423689640"/>
      </c:lineChart>
      <c:catAx>
        <c:axId val="42369277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r>
                  <a:rPr lang="en-US" sz="1200" b="1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Time</a:t>
                </a:r>
                <a:r>
                  <a:rPr lang="en-US" sz="1200" b="1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 (hours)</a:t>
                </a:r>
                <a:endParaRPr lang="en-US" sz="1200" b="1">
                  <a:solidFill>
                    <a:sysClr val="windowText" lastClr="000000"/>
                  </a:solidFill>
                  <a:latin typeface="Arial Narrow" panose="020B060602020203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3689640"/>
        <c:crosses val="autoZero"/>
        <c:auto val="1"/>
        <c:lblAlgn val="ctr"/>
        <c:lblOffset val="100"/>
        <c:noMultiLvlLbl val="0"/>
      </c:catAx>
      <c:valAx>
        <c:axId val="4236896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r>
                  <a:rPr lang="en-US" sz="1200" b="1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Cell</a:t>
                </a:r>
                <a:r>
                  <a:rPr lang="en-US" sz="1200" b="1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 growth (absorbance @ 595 nm)</a:t>
                </a:r>
                <a:endParaRPr lang="en-US" sz="1200" b="1">
                  <a:solidFill>
                    <a:sysClr val="windowText" lastClr="000000"/>
                  </a:solidFill>
                  <a:latin typeface="Arial Narrow" panose="020B060602020203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369277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TMPRSS2!$N$9:$N$21</c:f>
                <c:numCache>
                  <c:formatCode>General</c:formatCode>
                  <c:ptCount val="13"/>
                  <c:pt idx="0">
                    <c:v>0</c:v>
                  </c:pt>
                  <c:pt idx="1">
                    <c:v>2.2080121718153767E-2</c:v>
                  </c:pt>
                  <c:pt idx="2">
                    <c:v>1.0175236329104076E-2</c:v>
                  </c:pt>
                  <c:pt idx="3">
                    <c:v>6.4502403895365431E-3</c:v>
                  </c:pt>
                  <c:pt idx="4">
                    <c:v>2.3490254443243541E-2</c:v>
                  </c:pt>
                  <c:pt idx="5">
                    <c:v>3.2639749440275284E-2</c:v>
                  </c:pt>
                  <c:pt idx="6">
                    <c:v>3.8517055794694437E-2</c:v>
                  </c:pt>
                  <c:pt idx="7">
                    <c:v>1.5733251502603029E-2</c:v>
                  </c:pt>
                  <c:pt idx="8">
                    <c:v>4.7535099197350716E-2</c:v>
                  </c:pt>
                  <c:pt idx="9">
                    <c:v>2.2684883269876888E-2</c:v>
                  </c:pt>
                  <c:pt idx="10">
                    <c:v>3.0962202103665497E-2</c:v>
                  </c:pt>
                  <c:pt idx="11">
                    <c:v>2.1354483792560455E-2</c:v>
                  </c:pt>
                  <c:pt idx="12">
                    <c:v>2.5017293961673924E-2</c:v>
                  </c:pt>
                </c:numCache>
              </c:numRef>
            </c:plus>
            <c:minus>
              <c:numRef>
                <c:f>TMPRSS2!$N$9:$N$21</c:f>
                <c:numCache>
                  <c:formatCode>General</c:formatCode>
                  <c:ptCount val="13"/>
                  <c:pt idx="0">
                    <c:v>0</c:v>
                  </c:pt>
                  <c:pt idx="1">
                    <c:v>2.2080121718153767E-2</c:v>
                  </c:pt>
                  <c:pt idx="2">
                    <c:v>1.0175236329104076E-2</c:v>
                  </c:pt>
                  <c:pt idx="3">
                    <c:v>6.4502403895365431E-3</c:v>
                  </c:pt>
                  <c:pt idx="4">
                    <c:v>2.3490254443243541E-2</c:v>
                  </c:pt>
                  <c:pt idx="5">
                    <c:v>3.2639749440275284E-2</c:v>
                  </c:pt>
                  <c:pt idx="6">
                    <c:v>3.8517055794694437E-2</c:v>
                  </c:pt>
                  <c:pt idx="7">
                    <c:v>1.5733251502603029E-2</c:v>
                  </c:pt>
                  <c:pt idx="8">
                    <c:v>4.7535099197350716E-2</c:v>
                  </c:pt>
                  <c:pt idx="9">
                    <c:v>2.2684883269876888E-2</c:v>
                  </c:pt>
                  <c:pt idx="10">
                    <c:v>3.0962202103665497E-2</c:v>
                  </c:pt>
                  <c:pt idx="11">
                    <c:v>2.1354483792560455E-2</c:v>
                  </c:pt>
                  <c:pt idx="12">
                    <c:v>2.5017293961673924E-2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TMPRSS2!$L$9:$L$21</c:f>
              <c:strCache>
                <c:ptCount val="13"/>
                <c:pt idx="0">
                  <c:v>Untransfected/DMSO</c:v>
                </c:pt>
                <c:pt idx="1">
                  <c:v>Negative control A/DMSO</c:v>
                </c:pt>
                <c:pt idx="2">
                  <c:v>let-7a-5p inhibitor/DMSO</c:v>
                </c:pt>
                <c:pt idx="3">
                  <c:v>Negative control A/CBD</c:v>
                </c:pt>
                <c:pt idx="4">
                  <c:v>let-7a-5p inhibitor/CBD</c:v>
                </c:pt>
                <c:pt idx="5">
                  <c:v>Negative control A/#1</c:v>
                </c:pt>
                <c:pt idx="6">
                  <c:v>let-7a-5p inhibitor/#1</c:v>
                </c:pt>
                <c:pt idx="7">
                  <c:v>Negative control A/#5</c:v>
                </c:pt>
                <c:pt idx="8">
                  <c:v>let-7a-5p inhibitor/#5</c:v>
                </c:pt>
                <c:pt idx="9">
                  <c:v>Negative control A/#7</c:v>
                </c:pt>
                <c:pt idx="10">
                  <c:v>let-7a-5p inhibitor/#7</c:v>
                </c:pt>
                <c:pt idx="11">
                  <c:v>Negative control A/#129</c:v>
                </c:pt>
                <c:pt idx="12">
                  <c:v>let-7a-5p inhibitor/#129</c:v>
                </c:pt>
              </c:strCache>
            </c:strRef>
          </c:cat>
          <c:val>
            <c:numRef>
              <c:f>TMPRSS2!$M$9:$M$21</c:f>
              <c:numCache>
                <c:formatCode>General</c:formatCode>
                <c:ptCount val="13"/>
                <c:pt idx="0">
                  <c:v>1</c:v>
                </c:pt>
                <c:pt idx="1">
                  <c:v>1.0982306463634253</c:v>
                </c:pt>
                <c:pt idx="2">
                  <c:v>0.56287961736379055</c:v>
                </c:pt>
                <c:pt idx="3">
                  <c:v>0.8795398904507481</c:v>
                </c:pt>
                <c:pt idx="4">
                  <c:v>1.1274269667624284</c:v>
                </c:pt>
                <c:pt idx="5">
                  <c:v>2.1194870456005113</c:v>
                </c:pt>
                <c:pt idx="6">
                  <c:v>1.5019782050009853</c:v>
                </c:pt>
                <c:pt idx="7">
                  <c:v>1.2865702628526432</c:v>
                </c:pt>
                <c:pt idx="8">
                  <c:v>1.2367935844015434</c:v>
                </c:pt>
                <c:pt idx="9">
                  <c:v>1.3497148445102629</c:v>
                </c:pt>
                <c:pt idx="10">
                  <c:v>1.3565046275032031</c:v>
                </c:pt>
                <c:pt idx="11">
                  <c:v>1.2090716758406121</c:v>
                </c:pt>
                <c:pt idx="12">
                  <c:v>0.87915441910694725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43-4A80-A8CC-15E7FF243E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55025496"/>
        <c:axId val="455028632"/>
      </c:barChart>
      <c:catAx>
        <c:axId val="4550254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455028632"/>
        <c:crosses val="autoZero"/>
        <c:auto val="1"/>
        <c:lblAlgn val="ctr"/>
        <c:lblOffset val="100"/>
        <c:noMultiLvlLbl val="0"/>
      </c:catAx>
      <c:valAx>
        <c:axId val="45502863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r>
                  <a:rPr lang="en-US" sz="1200" b="1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Relative</a:t>
                </a:r>
                <a:r>
                  <a:rPr lang="en-US" sz="1200" b="1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 densitometry (TMPRSS2/GAPDH)</a:t>
                </a:r>
                <a:endParaRPr lang="en-US" sz="1200" b="1">
                  <a:solidFill>
                    <a:sysClr val="windowText" lastClr="000000"/>
                  </a:solidFill>
                  <a:latin typeface="Arial Narrow" panose="020B060602020203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55025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1200">
                <a:solidFill>
                  <a:sysClr val="windowText" lastClr="000000"/>
                </a:solidFill>
              </a:rPr>
              <a:t>BJ-5ta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'p-p65'!$L$6:$L$18</c:f>
                <c:numCache>
                  <c:formatCode>General</c:formatCode>
                  <c:ptCount val="13"/>
                  <c:pt idx="0">
                    <c:v>0</c:v>
                  </c:pt>
                  <c:pt idx="1">
                    <c:v>3.5270359644041026E-3</c:v>
                  </c:pt>
                  <c:pt idx="2">
                    <c:v>4.6337645767924292E-3</c:v>
                  </c:pt>
                  <c:pt idx="3">
                    <c:v>8.0054924173894437E-3</c:v>
                  </c:pt>
                  <c:pt idx="4">
                    <c:v>2.2875016189223413E-3</c:v>
                  </c:pt>
                  <c:pt idx="5">
                    <c:v>5.203268293435038E-3</c:v>
                  </c:pt>
                  <c:pt idx="6">
                    <c:v>4.401020098287807E-3</c:v>
                  </c:pt>
                  <c:pt idx="7">
                    <c:v>3.6255639435409308E-3</c:v>
                  </c:pt>
                  <c:pt idx="8">
                    <c:v>6.4973286990081406E-3</c:v>
                  </c:pt>
                  <c:pt idx="9">
                    <c:v>8.367235207990747E-4</c:v>
                  </c:pt>
                  <c:pt idx="10">
                    <c:v>6.8987963097966534E-4</c:v>
                  </c:pt>
                  <c:pt idx="11">
                    <c:v>2.8438303554603021E-3</c:v>
                  </c:pt>
                  <c:pt idx="12">
                    <c:v>1.0593323070374177E-3</c:v>
                  </c:pt>
                </c:numCache>
              </c:numRef>
            </c:plus>
            <c:minus>
              <c:numRef>
                <c:f>'p-p65'!$L$6:$L$18</c:f>
                <c:numCache>
                  <c:formatCode>General</c:formatCode>
                  <c:ptCount val="13"/>
                  <c:pt idx="0">
                    <c:v>0</c:v>
                  </c:pt>
                  <c:pt idx="1">
                    <c:v>3.5270359644041026E-3</c:v>
                  </c:pt>
                  <c:pt idx="2">
                    <c:v>4.6337645767924292E-3</c:v>
                  </c:pt>
                  <c:pt idx="3">
                    <c:v>8.0054924173894437E-3</c:v>
                  </c:pt>
                  <c:pt idx="4">
                    <c:v>2.2875016189223413E-3</c:v>
                  </c:pt>
                  <c:pt idx="5">
                    <c:v>5.203268293435038E-3</c:v>
                  </c:pt>
                  <c:pt idx="6">
                    <c:v>4.401020098287807E-3</c:v>
                  </c:pt>
                  <c:pt idx="7">
                    <c:v>3.6255639435409308E-3</c:v>
                  </c:pt>
                  <c:pt idx="8">
                    <c:v>6.4973286990081406E-3</c:v>
                  </c:pt>
                  <c:pt idx="9">
                    <c:v>8.367235207990747E-4</c:v>
                  </c:pt>
                  <c:pt idx="10">
                    <c:v>6.8987963097966534E-4</c:v>
                  </c:pt>
                  <c:pt idx="11">
                    <c:v>2.8438303554603021E-3</c:v>
                  </c:pt>
                  <c:pt idx="12">
                    <c:v>1.0593323070374177E-3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'p-p65'!$J$6:$J$18</c:f>
              <c:strCache>
                <c:ptCount val="13"/>
                <c:pt idx="0">
                  <c:v>DMSO</c:v>
                </c:pt>
                <c:pt idx="1">
                  <c:v>10 μM CBD</c:v>
                </c:pt>
                <c:pt idx="2">
                  <c:v>#1</c:v>
                </c:pt>
                <c:pt idx="3">
                  <c:v>#5</c:v>
                </c:pt>
                <c:pt idx="4">
                  <c:v>#7</c:v>
                </c:pt>
                <c:pt idx="5">
                  <c:v>#10</c:v>
                </c:pt>
                <c:pt idx="6">
                  <c:v>#45</c:v>
                </c:pt>
                <c:pt idx="7">
                  <c:v>#81</c:v>
                </c:pt>
                <c:pt idx="8">
                  <c:v>CD10</c:v>
                </c:pt>
                <c:pt idx="9">
                  <c:v>#129</c:v>
                </c:pt>
                <c:pt idx="10">
                  <c:v>#132</c:v>
                </c:pt>
                <c:pt idx="11">
                  <c:v>#169</c:v>
                </c:pt>
                <c:pt idx="12">
                  <c:v>#98</c:v>
                </c:pt>
              </c:strCache>
            </c:strRef>
          </c:cat>
          <c:val>
            <c:numRef>
              <c:f>'p-p65'!$K$6:$K$18</c:f>
              <c:numCache>
                <c:formatCode>General</c:formatCode>
                <c:ptCount val="13"/>
                <c:pt idx="0">
                  <c:v>1</c:v>
                </c:pt>
                <c:pt idx="1">
                  <c:v>0.56253102075025629</c:v>
                </c:pt>
                <c:pt idx="2">
                  <c:v>0.23086672199916283</c:v>
                </c:pt>
                <c:pt idx="3">
                  <c:v>0.24285161864283566</c:v>
                </c:pt>
                <c:pt idx="4">
                  <c:v>0.2955867900664908</c:v>
                </c:pt>
                <c:pt idx="5">
                  <c:v>0.48572575023761111</c:v>
                </c:pt>
                <c:pt idx="6">
                  <c:v>0.76083751998254967</c:v>
                </c:pt>
                <c:pt idx="7">
                  <c:v>0.73273538705738028</c:v>
                </c:pt>
                <c:pt idx="8">
                  <c:v>0.54653060216167537</c:v>
                </c:pt>
                <c:pt idx="9">
                  <c:v>0.18223417237636327</c:v>
                </c:pt>
                <c:pt idx="10">
                  <c:v>0.44115809864029315</c:v>
                </c:pt>
                <c:pt idx="11">
                  <c:v>0.35506980486380024</c:v>
                </c:pt>
                <c:pt idx="12">
                  <c:v>0.39801417717319332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41-449C-B995-A673C651AB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3681408"/>
        <c:axId val="423681800"/>
      </c:barChart>
      <c:catAx>
        <c:axId val="423681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423681800"/>
        <c:crosses val="autoZero"/>
        <c:auto val="1"/>
        <c:lblAlgn val="ctr"/>
        <c:lblOffset val="100"/>
        <c:noMultiLvlLbl val="0"/>
      </c:catAx>
      <c:valAx>
        <c:axId val="42368180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r>
                  <a:rPr lang="en-US" sz="1200" b="1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Relative</a:t>
                </a:r>
                <a:r>
                  <a:rPr lang="en-US" sz="1200" b="1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 densitometry (p-p65/GAPDH)</a:t>
                </a:r>
                <a:endParaRPr lang="en-US" sz="1200" b="1">
                  <a:solidFill>
                    <a:sysClr val="windowText" lastClr="000000"/>
                  </a:solidFill>
                  <a:latin typeface="Arial Narrow" panose="020B060602020203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3681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1200">
                <a:solidFill>
                  <a:sysClr val="windowText" lastClr="000000"/>
                </a:solidFill>
              </a:rPr>
              <a:t>BJ-5ta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'pAkt1,2,3'!$L$6:$L$18</c:f>
                <c:numCache>
                  <c:formatCode>General</c:formatCode>
                  <c:ptCount val="13"/>
                  <c:pt idx="0">
                    <c:v>0</c:v>
                  </c:pt>
                  <c:pt idx="1">
                    <c:v>8.63429846455783E-3</c:v>
                  </c:pt>
                  <c:pt idx="2">
                    <c:v>1.4749519753760737E-2</c:v>
                  </c:pt>
                  <c:pt idx="3">
                    <c:v>1.6738952335384055E-2</c:v>
                  </c:pt>
                  <c:pt idx="4">
                    <c:v>4.0707602539505203E-4</c:v>
                  </c:pt>
                  <c:pt idx="5">
                    <c:v>1.6574546173768356E-2</c:v>
                  </c:pt>
                  <c:pt idx="6">
                    <c:v>7.6000452535721092E-3</c:v>
                  </c:pt>
                  <c:pt idx="7">
                    <c:v>4.0230289798055206E-4</c:v>
                  </c:pt>
                  <c:pt idx="8">
                    <c:v>2.7991791379304212E-3</c:v>
                  </c:pt>
                  <c:pt idx="9">
                    <c:v>2.031950292597643E-3</c:v>
                  </c:pt>
                  <c:pt idx="10">
                    <c:v>4.3635638984300517E-3</c:v>
                  </c:pt>
                  <c:pt idx="11">
                    <c:v>9.6169099390182641E-3</c:v>
                  </c:pt>
                  <c:pt idx="12">
                    <c:v>3.5770918085136338E-3</c:v>
                  </c:pt>
                </c:numCache>
              </c:numRef>
            </c:plus>
            <c:minus>
              <c:numRef>
                <c:f>'pAkt1,2,3'!$L$6:$L$18</c:f>
                <c:numCache>
                  <c:formatCode>General</c:formatCode>
                  <c:ptCount val="13"/>
                  <c:pt idx="0">
                    <c:v>0</c:v>
                  </c:pt>
                  <c:pt idx="1">
                    <c:v>8.63429846455783E-3</c:v>
                  </c:pt>
                  <c:pt idx="2">
                    <c:v>1.4749519753760737E-2</c:v>
                  </c:pt>
                  <c:pt idx="3">
                    <c:v>1.6738952335384055E-2</c:v>
                  </c:pt>
                  <c:pt idx="4">
                    <c:v>4.0707602539505203E-4</c:v>
                  </c:pt>
                  <c:pt idx="5">
                    <c:v>1.6574546173768356E-2</c:v>
                  </c:pt>
                  <c:pt idx="6">
                    <c:v>7.6000452535721092E-3</c:v>
                  </c:pt>
                  <c:pt idx="7">
                    <c:v>4.0230289798055206E-4</c:v>
                  </c:pt>
                  <c:pt idx="8">
                    <c:v>2.7991791379304212E-3</c:v>
                  </c:pt>
                  <c:pt idx="9">
                    <c:v>2.031950292597643E-3</c:v>
                  </c:pt>
                  <c:pt idx="10">
                    <c:v>4.3635638984300517E-3</c:v>
                  </c:pt>
                  <c:pt idx="11">
                    <c:v>9.6169099390182641E-3</c:v>
                  </c:pt>
                  <c:pt idx="12">
                    <c:v>3.5770918085136338E-3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'pAkt1,2,3'!$J$6:$J$18</c:f>
              <c:strCache>
                <c:ptCount val="13"/>
                <c:pt idx="0">
                  <c:v>DMSO</c:v>
                </c:pt>
                <c:pt idx="1">
                  <c:v>10 μM CBD</c:v>
                </c:pt>
                <c:pt idx="2">
                  <c:v>#1</c:v>
                </c:pt>
                <c:pt idx="3">
                  <c:v>#5</c:v>
                </c:pt>
                <c:pt idx="4">
                  <c:v>#7</c:v>
                </c:pt>
                <c:pt idx="5">
                  <c:v>#10</c:v>
                </c:pt>
                <c:pt idx="6">
                  <c:v>#45</c:v>
                </c:pt>
                <c:pt idx="7">
                  <c:v>#81</c:v>
                </c:pt>
                <c:pt idx="8">
                  <c:v>CD10</c:v>
                </c:pt>
                <c:pt idx="9">
                  <c:v>#129</c:v>
                </c:pt>
                <c:pt idx="10">
                  <c:v>#132</c:v>
                </c:pt>
                <c:pt idx="11">
                  <c:v>#169</c:v>
                </c:pt>
                <c:pt idx="12">
                  <c:v>#98</c:v>
                </c:pt>
              </c:strCache>
            </c:strRef>
          </c:cat>
          <c:val>
            <c:numRef>
              <c:f>'pAkt1,2,3'!$K$6:$K$18</c:f>
              <c:numCache>
                <c:formatCode>General</c:formatCode>
                <c:ptCount val="13"/>
                <c:pt idx="0">
                  <c:v>1</c:v>
                </c:pt>
                <c:pt idx="1">
                  <c:v>0.47782524875352839</c:v>
                </c:pt>
                <c:pt idx="2">
                  <c:v>0.40002582748752125</c:v>
                </c:pt>
                <c:pt idx="3">
                  <c:v>0.76386520534861524</c:v>
                </c:pt>
                <c:pt idx="4">
                  <c:v>0.53251152839635574</c:v>
                </c:pt>
                <c:pt idx="5">
                  <c:v>1.0329889855972829</c:v>
                </c:pt>
                <c:pt idx="6">
                  <c:v>1.4991339241523689</c:v>
                </c:pt>
                <c:pt idx="7">
                  <c:v>1.5166482638797376</c:v>
                </c:pt>
                <c:pt idx="8">
                  <c:v>0.87037156261939241</c:v>
                </c:pt>
                <c:pt idx="9">
                  <c:v>0.46401057034699333</c:v>
                </c:pt>
                <c:pt idx="10">
                  <c:v>0.63362784159750474</c:v>
                </c:pt>
                <c:pt idx="11">
                  <c:v>1.098794476620885</c:v>
                </c:pt>
                <c:pt idx="12">
                  <c:v>0.85716474643348917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12-48A8-B46E-9C9FD01FF8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3687680"/>
        <c:axId val="423687288"/>
      </c:barChart>
      <c:catAx>
        <c:axId val="423687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423687288"/>
        <c:crosses val="autoZero"/>
        <c:auto val="1"/>
        <c:lblAlgn val="ctr"/>
        <c:lblOffset val="100"/>
        <c:noMultiLvlLbl val="0"/>
      </c:catAx>
      <c:valAx>
        <c:axId val="42368728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r>
                  <a:rPr lang="en-US" sz="1200" b="1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Relative</a:t>
                </a:r>
                <a:r>
                  <a:rPr lang="en-US" sz="1200" b="1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 densitometry (pAKT/GAPDH)</a:t>
                </a:r>
                <a:endParaRPr lang="en-US" sz="1200" b="1">
                  <a:solidFill>
                    <a:sysClr val="windowText" lastClr="000000"/>
                  </a:solidFill>
                  <a:latin typeface="Arial Narrow" panose="020B060602020203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3687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1200">
                <a:solidFill>
                  <a:sysClr val="windowText" lastClr="000000"/>
                </a:solidFill>
              </a:rPr>
              <a:t>BJ-5ta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Sheet1!$L$6:$L$18</c:f>
                <c:numCache>
                  <c:formatCode>General</c:formatCode>
                  <c:ptCount val="13"/>
                  <c:pt idx="0">
                    <c:v>0</c:v>
                  </c:pt>
                  <c:pt idx="1">
                    <c:v>9.3221627414988191E-3</c:v>
                  </c:pt>
                  <c:pt idx="2">
                    <c:v>1.9145760806808177E-2</c:v>
                  </c:pt>
                  <c:pt idx="3">
                    <c:v>2.5555738200236176E-2</c:v>
                  </c:pt>
                  <c:pt idx="4">
                    <c:v>5.1897660786614924E-3</c:v>
                  </c:pt>
                  <c:pt idx="5">
                    <c:v>1.5802751560886354E-3</c:v>
                  </c:pt>
                  <c:pt idx="6">
                    <c:v>4.2350431691234487E-2</c:v>
                  </c:pt>
                  <c:pt idx="7">
                    <c:v>1.3650843024849974E-2</c:v>
                  </c:pt>
                  <c:pt idx="8">
                    <c:v>1.5477148681761282E-2</c:v>
                  </c:pt>
                  <c:pt idx="9">
                    <c:v>1.2124593774854952E-2</c:v>
                  </c:pt>
                  <c:pt idx="10">
                    <c:v>3.8716537550972929E-2</c:v>
                  </c:pt>
                  <c:pt idx="11">
                    <c:v>1.6878299200645635E-2</c:v>
                  </c:pt>
                  <c:pt idx="12">
                    <c:v>2.8075756666587778E-2</c:v>
                  </c:pt>
                </c:numCache>
              </c:numRef>
            </c:plus>
            <c:minus>
              <c:numRef>
                <c:f>Sheet1!$L$6:$L$18</c:f>
                <c:numCache>
                  <c:formatCode>General</c:formatCode>
                  <c:ptCount val="13"/>
                  <c:pt idx="0">
                    <c:v>0</c:v>
                  </c:pt>
                  <c:pt idx="1">
                    <c:v>9.3221627414988191E-3</c:v>
                  </c:pt>
                  <c:pt idx="2">
                    <c:v>1.9145760806808177E-2</c:v>
                  </c:pt>
                  <c:pt idx="3">
                    <c:v>2.5555738200236176E-2</c:v>
                  </c:pt>
                  <c:pt idx="4">
                    <c:v>5.1897660786614924E-3</c:v>
                  </c:pt>
                  <c:pt idx="5">
                    <c:v>1.5802751560886354E-3</c:v>
                  </c:pt>
                  <c:pt idx="6">
                    <c:v>4.2350431691234487E-2</c:v>
                  </c:pt>
                  <c:pt idx="7">
                    <c:v>1.3650843024849974E-2</c:v>
                  </c:pt>
                  <c:pt idx="8">
                    <c:v>1.5477148681761282E-2</c:v>
                  </c:pt>
                  <c:pt idx="9">
                    <c:v>1.2124593774854952E-2</c:v>
                  </c:pt>
                  <c:pt idx="10">
                    <c:v>3.8716537550972929E-2</c:v>
                  </c:pt>
                  <c:pt idx="11">
                    <c:v>1.6878299200645635E-2</c:v>
                  </c:pt>
                  <c:pt idx="12">
                    <c:v>2.8075756666587778E-2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Sheet1!$J$6:$J$18</c:f>
              <c:strCache>
                <c:ptCount val="13"/>
                <c:pt idx="0">
                  <c:v>DMSO</c:v>
                </c:pt>
                <c:pt idx="1">
                  <c:v>10 μM CBD</c:v>
                </c:pt>
                <c:pt idx="2">
                  <c:v>#1</c:v>
                </c:pt>
                <c:pt idx="3">
                  <c:v>#5</c:v>
                </c:pt>
                <c:pt idx="4">
                  <c:v>#7</c:v>
                </c:pt>
                <c:pt idx="5">
                  <c:v>#10</c:v>
                </c:pt>
                <c:pt idx="6">
                  <c:v>#45</c:v>
                </c:pt>
                <c:pt idx="7">
                  <c:v>#81</c:v>
                </c:pt>
                <c:pt idx="8">
                  <c:v>CD10</c:v>
                </c:pt>
                <c:pt idx="9">
                  <c:v>#129</c:v>
                </c:pt>
                <c:pt idx="10">
                  <c:v>#132</c:v>
                </c:pt>
                <c:pt idx="11">
                  <c:v>#169</c:v>
                </c:pt>
                <c:pt idx="12">
                  <c:v>#98</c:v>
                </c:pt>
              </c:strCache>
            </c:strRef>
          </c:cat>
          <c:val>
            <c:numRef>
              <c:f>Sheet1!$K$6:$K$18</c:f>
              <c:numCache>
                <c:formatCode>General</c:formatCode>
                <c:ptCount val="13"/>
                <c:pt idx="0">
                  <c:v>1</c:v>
                </c:pt>
                <c:pt idx="1">
                  <c:v>0.75406648149969158</c:v>
                </c:pt>
                <c:pt idx="2">
                  <c:v>0.6364468396079388</c:v>
                </c:pt>
                <c:pt idx="3">
                  <c:v>0.57430519425335469</c:v>
                </c:pt>
                <c:pt idx="4">
                  <c:v>0.36761286375279345</c:v>
                </c:pt>
                <c:pt idx="5">
                  <c:v>0.18233073445453032</c:v>
                </c:pt>
                <c:pt idx="6">
                  <c:v>1.0182016138428382</c:v>
                </c:pt>
                <c:pt idx="7">
                  <c:v>0.60682374825958707</c:v>
                </c:pt>
                <c:pt idx="8">
                  <c:v>0.4103957412932846</c:v>
                </c:pt>
                <c:pt idx="9">
                  <c:v>0.73783298370569517</c:v>
                </c:pt>
                <c:pt idx="10">
                  <c:v>1.1000651778437214</c:v>
                </c:pt>
                <c:pt idx="11">
                  <c:v>0.95003140266775965</c:v>
                </c:pt>
                <c:pt idx="12">
                  <c:v>0.73565384579890547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3B-4E67-BB90-3FE4F4A4A9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3695520"/>
        <c:axId val="423691600"/>
      </c:barChart>
      <c:catAx>
        <c:axId val="423695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423691600"/>
        <c:crosses val="autoZero"/>
        <c:auto val="1"/>
        <c:lblAlgn val="ctr"/>
        <c:lblOffset val="100"/>
        <c:noMultiLvlLbl val="0"/>
      </c:catAx>
      <c:valAx>
        <c:axId val="42369160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r>
                  <a:rPr lang="en-US" sz="1200" b="1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Relative</a:t>
                </a:r>
                <a:r>
                  <a:rPr lang="en-US" sz="1200" b="1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 densitometry (ACE2/GAPDH)</a:t>
                </a:r>
                <a:endParaRPr lang="en-US" sz="1200" b="1">
                  <a:solidFill>
                    <a:sysClr val="windowText" lastClr="000000"/>
                  </a:solidFill>
                  <a:latin typeface="Arial Narrow" panose="020B060602020203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3695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1200">
                <a:solidFill>
                  <a:sysClr val="windowText" lastClr="000000"/>
                </a:solidFill>
              </a:rPr>
              <a:t>BJ-5ta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TMPRSS2!$L$6:$L$18</c:f>
                <c:numCache>
                  <c:formatCode>General</c:formatCode>
                  <c:ptCount val="13"/>
                  <c:pt idx="0">
                    <c:v>0</c:v>
                  </c:pt>
                  <c:pt idx="1">
                    <c:v>4.6808587023576605E-2</c:v>
                  </c:pt>
                  <c:pt idx="2">
                    <c:v>3.2262411780623418E-2</c:v>
                  </c:pt>
                  <c:pt idx="3">
                    <c:v>4.1091807476220307E-2</c:v>
                  </c:pt>
                  <c:pt idx="4">
                    <c:v>5.3290899542109233E-3</c:v>
                  </c:pt>
                  <c:pt idx="5">
                    <c:v>5.378803782626341E-3</c:v>
                  </c:pt>
                  <c:pt idx="6">
                    <c:v>2.1919720916389704E-2</c:v>
                  </c:pt>
                  <c:pt idx="7">
                    <c:v>1.3360696861968922E-2</c:v>
                  </c:pt>
                  <c:pt idx="8">
                    <c:v>1.2875634686290365E-2</c:v>
                  </c:pt>
                  <c:pt idx="9">
                    <c:v>3.4877186620589258E-3</c:v>
                  </c:pt>
                  <c:pt idx="10">
                    <c:v>3.5701483953720016E-3</c:v>
                  </c:pt>
                  <c:pt idx="11">
                    <c:v>9.7367678346531039E-3</c:v>
                  </c:pt>
                  <c:pt idx="12">
                    <c:v>1.0950155061654359E-3</c:v>
                  </c:pt>
                </c:numCache>
              </c:numRef>
            </c:plus>
            <c:minus>
              <c:numRef>
                <c:f>TMPRSS2!$L$6:$L$18</c:f>
                <c:numCache>
                  <c:formatCode>General</c:formatCode>
                  <c:ptCount val="13"/>
                  <c:pt idx="0">
                    <c:v>0</c:v>
                  </c:pt>
                  <c:pt idx="1">
                    <c:v>4.6808587023576605E-2</c:v>
                  </c:pt>
                  <c:pt idx="2">
                    <c:v>3.2262411780623418E-2</c:v>
                  </c:pt>
                  <c:pt idx="3">
                    <c:v>4.1091807476220307E-2</c:v>
                  </c:pt>
                  <c:pt idx="4">
                    <c:v>5.3290899542109233E-3</c:v>
                  </c:pt>
                  <c:pt idx="5">
                    <c:v>5.378803782626341E-3</c:v>
                  </c:pt>
                  <c:pt idx="6">
                    <c:v>2.1919720916389704E-2</c:v>
                  </c:pt>
                  <c:pt idx="7">
                    <c:v>1.3360696861968922E-2</c:v>
                  </c:pt>
                  <c:pt idx="8">
                    <c:v>1.2875634686290365E-2</c:v>
                  </c:pt>
                  <c:pt idx="9">
                    <c:v>3.4877186620589258E-3</c:v>
                  </c:pt>
                  <c:pt idx="10">
                    <c:v>3.5701483953720016E-3</c:v>
                  </c:pt>
                  <c:pt idx="11">
                    <c:v>9.7367678346531039E-3</c:v>
                  </c:pt>
                  <c:pt idx="12">
                    <c:v>1.0950155061654359E-3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TMPRSS2!$J$6:$J$18</c:f>
              <c:strCache>
                <c:ptCount val="13"/>
                <c:pt idx="0">
                  <c:v>DMSO</c:v>
                </c:pt>
                <c:pt idx="1">
                  <c:v>10 μM CBD</c:v>
                </c:pt>
                <c:pt idx="2">
                  <c:v>#1</c:v>
                </c:pt>
                <c:pt idx="3">
                  <c:v>#5</c:v>
                </c:pt>
                <c:pt idx="4">
                  <c:v>#7</c:v>
                </c:pt>
                <c:pt idx="5">
                  <c:v>#10</c:v>
                </c:pt>
                <c:pt idx="6">
                  <c:v>#45</c:v>
                </c:pt>
                <c:pt idx="7">
                  <c:v>#81</c:v>
                </c:pt>
                <c:pt idx="8">
                  <c:v>CD10</c:v>
                </c:pt>
                <c:pt idx="9">
                  <c:v>#129</c:v>
                </c:pt>
                <c:pt idx="10">
                  <c:v>#132</c:v>
                </c:pt>
                <c:pt idx="11">
                  <c:v>#169</c:v>
                </c:pt>
                <c:pt idx="12">
                  <c:v>#98</c:v>
                </c:pt>
              </c:strCache>
            </c:strRef>
          </c:cat>
          <c:val>
            <c:numRef>
              <c:f>TMPRSS2!$K$6:$K$18</c:f>
              <c:numCache>
                <c:formatCode>General</c:formatCode>
                <c:ptCount val="13"/>
                <c:pt idx="0">
                  <c:v>1</c:v>
                </c:pt>
                <c:pt idx="1">
                  <c:v>0.45810587728801999</c:v>
                </c:pt>
                <c:pt idx="2">
                  <c:v>0.52229719067623015</c:v>
                </c:pt>
                <c:pt idx="3">
                  <c:v>0.19791918190651969</c:v>
                </c:pt>
                <c:pt idx="4">
                  <c:v>0.20467846826116626</c:v>
                </c:pt>
                <c:pt idx="5">
                  <c:v>0.36843601193691344</c:v>
                </c:pt>
                <c:pt idx="6">
                  <c:v>0.5356090131262965</c:v>
                </c:pt>
                <c:pt idx="7">
                  <c:v>0.55826277630514343</c:v>
                </c:pt>
                <c:pt idx="8">
                  <c:v>0.52477709389891491</c:v>
                </c:pt>
                <c:pt idx="9">
                  <c:v>0.16721515891042885</c:v>
                </c:pt>
                <c:pt idx="10">
                  <c:v>0.25449257289379157</c:v>
                </c:pt>
                <c:pt idx="11">
                  <c:v>0.21740128746012344</c:v>
                </c:pt>
                <c:pt idx="12">
                  <c:v>0.15688956534179654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AD-444F-8174-117E79AC5F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3699048"/>
        <c:axId val="423688464"/>
      </c:barChart>
      <c:catAx>
        <c:axId val="423699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423688464"/>
        <c:crosses val="autoZero"/>
        <c:auto val="1"/>
        <c:lblAlgn val="ctr"/>
        <c:lblOffset val="100"/>
        <c:noMultiLvlLbl val="0"/>
      </c:catAx>
      <c:valAx>
        <c:axId val="42368846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r>
                  <a:rPr lang="en-US" sz="1200" b="1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Relative</a:t>
                </a:r>
                <a:r>
                  <a:rPr lang="en-US" sz="1200" b="1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 densitometry (TMPRSS2/GAPDH)</a:t>
                </a:r>
                <a:endParaRPr lang="en-US" sz="1200" b="1">
                  <a:solidFill>
                    <a:sysClr val="windowText" lastClr="000000"/>
                  </a:solidFill>
                  <a:latin typeface="Arial Narrow" panose="020B060602020203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3699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Sheet1!$C$27:$C$32</c:f>
                <c:numCache>
                  <c:formatCode>General</c:formatCode>
                  <c:ptCount val="6"/>
                  <c:pt idx="0">
                    <c:v>0</c:v>
                  </c:pt>
                  <c:pt idx="1">
                    <c:v>0.38470118868689285</c:v>
                  </c:pt>
                  <c:pt idx="2">
                    <c:v>0.22702742759249792</c:v>
                  </c:pt>
                  <c:pt idx="3">
                    <c:v>0.20174028843172023</c:v>
                  </c:pt>
                  <c:pt idx="4">
                    <c:v>0.69432303948678054</c:v>
                  </c:pt>
                  <c:pt idx="5">
                    <c:v>0.48973615887201677</c:v>
                  </c:pt>
                </c:numCache>
              </c:numRef>
            </c:plus>
            <c:minus>
              <c:numRef>
                <c:f>Sheet1!$C$27:$C$32</c:f>
                <c:numCache>
                  <c:formatCode>General</c:formatCode>
                  <c:ptCount val="6"/>
                  <c:pt idx="0">
                    <c:v>0</c:v>
                  </c:pt>
                  <c:pt idx="1">
                    <c:v>0.38470118868689285</c:v>
                  </c:pt>
                  <c:pt idx="2">
                    <c:v>0.22702742759249792</c:v>
                  </c:pt>
                  <c:pt idx="3">
                    <c:v>0.20174028843172023</c:v>
                  </c:pt>
                  <c:pt idx="4">
                    <c:v>0.69432303948678054</c:v>
                  </c:pt>
                  <c:pt idx="5">
                    <c:v>0.48973615887201677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Sheet1!$A$27:$A$32</c:f>
              <c:strCache>
                <c:ptCount val="6"/>
                <c:pt idx="0">
                  <c:v>DMSO</c:v>
                </c:pt>
                <c:pt idx="1">
                  <c:v>TNF/IFN</c:v>
                </c:pt>
                <c:pt idx="2">
                  <c:v>1 μg control</c:v>
                </c:pt>
                <c:pt idx="3">
                  <c:v>1 μg Akt1-KO</c:v>
                </c:pt>
                <c:pt idx="4">
                  <c:v>3 μg control</c:v>
                </c:pt>
                <c:pt idx="5">
                  <c:v>3 μg Akt1-KO</c:v>
                </c:pt>
              </c:strCache>
            </c:strRef>
          </c:cat>
          <c:val>
            <c:numRef>
              <c:f>Sheet1!$B$27:$B$32</c:f>
              <c:numCache>
                <c:formatCode>General</c:formatCode>
                <c:ptCount val="6"/>
                <c:pt idx="0">
                  <c:v>1</c:v>
                </c:pt>
                <c:pt idx="1">
                  <c:v>1.9218781152152291</c:v>
                </c:pt>
                <c:pt idx="2">
                  <c:v>3.2694469671960076</c:v>
                </c:pt>
                <c:pt idx="3">
                  <c:v>4.0827205584654926</c:v>
                </c:pt>
                <c:pt idx="4">
                  <c:v>4.7190439433561009</c:v>
                </c:pt>
                <c:pt idx="5">
                  <c:v>6.1388843291391817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34-4379-A7DC-DF13AAB97C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4258872"/>
        <c:axId val="424265144"/>
      </c:barChart>
      <c:catAx>
        <c:axId val="4242588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424265144"/>
        <c:crosses val="autoZero"/>
        <c:auto val="1"/>
        <c:lblAlgn val="ctr"/>
        <c:lblOffset val="100"/>
        <c:noMultiLvlLbl val="0"/>
      </c:catAx>
      <c:valAx>
        <c:axId val="42426514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r>
                  <a:rPr lang="en-US" sz="1200" b="1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Relative</a:t>
                </a:r>
                <a:r>
                  <a:rPr lang="en-US" sz="1200" b="1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 expression of IL-6 (qRT-PCR)</a:t>
                </a:r>
                <a:endParaRPr lang="en-US" sz="1200" b="1">
                  <a:solidFill>
                    <a:sysClr val="windowText" lastClr="000000"/>
                  </a:solidFill>
                  <a:latin typeface="Arial Narrow" panose="020B060602020203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4258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Sheet1!$N$27:$N$32</c:f>
                <c:numCache>
                  <c:formatCode>General</c:formatCode>
                  <c:ptCount val="6"/>
                  <c:pt idx="0">
                    <c:v>0</c:v>
                  </c:pt>
                  <c:pt idx="1">
                    <c:v>0.31073904948752962</c:v>
                  </c:pt>
                  <c:pt idx="2">
                    <c:v>6.9171351999933198E-2</c:v>
                  </c:pt>
                  <c:pt idx="3">
                    <c:v>0.86492055822233072</c:v>
                  </c:pt>
                  <c:pt idx="4">
                    <c:v>1.302665971624575</c:v>
                  </c:pt>
                  <c:pt idx="5">
                    <c:v>1.5262440082036186</c:v>
                  </c:pt>
                </c:numCache>
              </c:numRef>
            </c:plus>
            <c:minus>
              <c:numRef>
                <c:f>Sheet1!$N$27:$N$32</c:f>
                <c:numCache>
                  <c:formatCode>General</c:formatCode>
                  <c:ptCount val="6"/>
                  <c:pt idx="0">
                    <c:v>0</c:v>
                  </c:pt>
                  <c:pt idx="1">
                    <c:v>0.31073904948752962</c:v>
                  </c:pt>
                  <c:pt idx="2">
                    <c:v>6.9171351999933198E-2</c:v>
                  </c:pt>
                  <c:pt idx="3">
                    <c:v>0.86492055822233072</c:v>
                  </c:pt>
                  <c:pt idx="4">
                    <c:v>1.302665971624575</c:v>
                  </c:pt>
                  <c:pt idx="5">
                    <c:v>1.5262440082036186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Sheet1!$L$27:$L$32</c:f>
              <c:strCache>
                <c:ptCount val="6"/>
                <c:pt idx="0">
                  <c:v>DMSO</c:v>
                </c:pt>
                <c:pt idx="1">
                  <c:v>TNF/IFN</c:v>
                </c:pt>
                <c:pt idx="2">
                  <c:v>1 μg control</c:v>
                </c:pt>
                <c:pt idx="3">
                  <c:v>1 μg Akt1-KO</c:v>
                </c:pt>
                <c:pt idx="4">
                  <c:v>3 μg control</c:v>
                </c:pt>
                <c:pt idx="5">
                  <c:v>3 μg Akt1-KO</c:v>
                </c:pt>
              </c:strCache>
            </c:strRef>
          </c:cat>
          <c:val>
            <c:numRef>
              <c:f>Sheet1!$M$27:$M$32</c:f>
              <c:numCache>
                <c:formatCode>General</c:formatCode>
                <c:ptCount val="6"/>
                <c:pt idx="0">
                  <c:v>1</c:v>
                </c:pt>
                <c:pt idx="1">
                  <c:v>2.7221953014399212</c:v>
                </c:pt>
                <c:pt idx="2">
                  <c:v>4.7791928811030564</c:v>
                </c:pt>
                <c:pt idx="3">
                  <c:v>10.44601740220304</c:v>
                </c:pt>
                <c:pt idx="4">
                  <c:v>6.3100013256697425</c:v>
                </c:pt>
                <c:pt idx="5">
                  <c:v>17.057479859470721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55-4815-8B5E-04D6F7AD2C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4262008"/>
        <c:axId val="424260048"/>
      </c:barChart>
      <c:catAx>
        <c:axId val="424262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424260048"/>
        <c:crosses val="autoZero"/>
        <c:auto val="1"/>
        <c:lblAlgn val="ctr"/>
        <c:lblOffset val="100"/>
        <c:noMultiLvlLbl val="0"/>
      </c:catAx>
      <c:valAx>
        <c:axId val="4242600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r>
                  <a:rPr lang="en-US" sz="1200" b="1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Relative</a:t>
                </a:r>
                <a:r>
                  <a:rPr lang="en-US" sz="1200" b="1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 expression of IL-8 (qRT-PCR)</a:t>
                </a:r>
                <a:endParaRPr lang="en-US" sz="1200" b="1">
                  <a:solidFill>
                    <a:sysClr val="windowText" lastClr="000000"/>
                  </a:solidFill>
                  <a:latin typeface="Arial Narrow" panose="020B060602020203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4262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pAkt1!$M$7:$M$12</c:f>
                <c:numCache>
                  <c:formatCode>General</c:formatCode>
                  <c:ptCount val="6"/>
                  <c:pt idx="0">
                    <c:v>8.0659959829886656E-3</c:v>
                  </c:pt>
                  <c:pt idx="1">
                    <c:v>0</c:v>
                  </c:pt>
                  <c:pt idx="2">
                    <c:v>1.2178867707039727E-2</c:v>
                  </c:pt>
                  <c:pt idx="3">
                    <c:v>1.0976859994711983E-2</c:v>
                  </c:pt>
                  <c:pt idx="4">
                    <c:v>1.1420080718541205E-2</c:v>
                  </c:pt>
                  <c:pt idx="5">
                    <c:v>1.1390098764301249E-2</c:v>
                  </c:pt>
                </c:numCache>
              </c:numRef>
            </c:plus>
            <c:minus>
              <c:numRef>
                <c:f>pAkt1!$M$7:$M$12</c:f>
                <c:numCache>
                  <c:formatCode>General</c:formatCode>
                  <c:ptCount val="6"/>
                  <c:pt idx="0">
                    <c:v>8.0659959829886656E-3</c:v>
                  </c:pt>
                  <c:pt idx="1">
                    <c:v>0</c:v>
                  </c:pt>
                  <c:pt idx="2">
                    <c:v>1.2178867707039727E-2</c:v>
                  </c:pt>
                  <c:pt idx="3">
                    <c:v>1.0976859994711983E-2</c:v>
                  </c:pt>
                  <c:pt idx="4">
                    <c:v>1.1420080718541205E-2</c:v>
                  </c:pt>
                  <c:pt idx="5">
                    <c:v>1.1390098764301249E-2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pAkt1!$K$7:$K$12</c:f>
              <c:strCache>
                <c:ptCount val="6"/>
                <c:pt idx="0">
                  <c:v>DMSO</c:v>
                </c:pt>
                <c:pt idx="1">
                  <c:v>TNFα/IFNγ</c:v>
                </c:pt>
                <c:pt idx="2">
                  <c:v>1 μg control</c:v>
                </c:pt>
                <c:pt idx="3">
                  <c:v>3 μg control</c:v>
                </c:pt>
                <c:pt idx="4">
                  <c:v>1 μg Akt1 KO</c:v>
                </c:pt>
                <c:pt idx="5">
                  <c:v>3 μg Akt1 KO</c:v>
                </c:pt>
              </c:strCache>
            </c:strRef>
          </c:cat>
          <c:val>
            <c:numRef>
              <c:f>pAkt1!$L$7:$L$12</c:f>
              <c:numCache>
                <c:formatCode>General</c:formatCode>
                <c:ptCount val="6"/>
                <c:pt idx="0">
                  <c:v>0.57367484670166868</c:v>
                </c:pt>
                <c:pt idx="1">
                  <c:v>1</c:v>
                </c:pt>
                <c:pt idx="2">
                  <c:v>0.87502966400870241</c:v>
                </c:pt>
                <c:pt idx="3">
                  <c:v>0.93448970808677378</c:v>
                </c:pt>
                <c:pt idx="4">
                  <c:v>0.78402540793506814</c:v>
                </c:pt>
                <c:pt idx="5">
                  <c:v>0.59889319218456372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9F-4DE0-90DF-D9BECF8DB2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4263576"/>
        <c:axId val="424255736"/>
      </c:barChart>
      <c:catAx>
        <c:axId val="424263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24255736"/>
        <c:crosses val="autoZero"/>
        <c:auto val="1"/>
        <c:lblAlgn val="ctr"/>
        <c:lblOffset val="100"/>
        <c:noMultiLvlLbl val="0"/>
      </c:catAx>
      <c:valAx>
        <c:axId val="42425573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r>
                  <a:rPr lang="en-US" sz="1200" b="1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Relative</a:t>
                </a:r>
                <a:r>
                  <a:rPr lang="en-US" sz="1200" b="1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</a:rPr>
                  <a:t> densitometry (pAkt1/GAPDH)</a:t>
                </a:r>
                <a:endParaRPr lang="en-US" sz="1200" b="1">
                  <a:solidFill>
                    <a:sysClr val="windowText" lastClr="000000"/>
                  </a:solidFill>
                  <a:latin typeface="Arial Narrow" panose="020B060602020203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ysClr val="windowText" lastClr="000000"/>
                  </a:solidFill>
                  <a:latin typeface="Arial Narrow" panose="020B060602020203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4263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C7622-7819-4490-8413-E940DF66B994}" type="datetimeFigureOut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606A-B103-4E86-BAA1-102DFD153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523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C7622-7819-4490-8413-E940DF66B994}" type="datetimeFigureOut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606A-B103-4E86-BAA1-102DFD153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242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C7622-7819-4490-8413-E940DF66B994}" type="datetimeFigureOut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606A-B103-4E86-BAA1-102DFD153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0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C7622-7819-4490-8413-E940DF66B994}" type="datetimeFigureOut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606A-B103-4E86-BAA1-102DFD153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1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C7622-7819-4490-8413-E940DF66B994}" type="datetimeFigureOut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606A-B103-4E86-BAA1-102DFD153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844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C7622-7819-4490-8413-E940DF66B994}" type="datetimeFigureOut">
              <a:rPr lang="en-US" smtClean="0"/>
              <a:t>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606A-B103-4E86-BAA1-102DFD153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218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C7622-7819-4490-8413-E940DF66B994}" type="datetimeFigureOut">
              <a:rPr lang="en-US" smtClean="0"/>
              <a:t>1/1/2022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606A-B103-4E86-BAA1-102DFD153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684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C7622-7819-4490-8413-E940DF66B994}" type="datetimeFigureOut">
              <a:rPr lang="en-US" smtClean="0"/>
              <a:t>1/1/2022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606A-B103-4E86-BAA1-102DFD153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809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C7622-7819-4490-8413-E940DF66B994}" type="datetimeFigureOut">
              <a:rPr lang="en-US" smtClean="0"/>
              <a:t>1/1/2022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606A-B103-4E86-BAA1-102DFD153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348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C7622-7819-4490-8413-E940DF66B994}" type="datetimeFigureOut">
              <a:rPr lang="en-US" smtClean="0"/>
              <a:t>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606A-B103-4E86-BAA1-102DFD153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256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C7622-7819-4490-8413-E940DF66B994}" type="datetimeFigureOut">
              <a:rPr lang="en-US" smtClean="0"/>
              <a:t>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9606A-B103-4E86-BAA1-102DFD153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942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C7622-7819-4490-8413-E940DF66B994}" type="datetimeFigureOut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9606A-B103-4E86-BAA1-102DFD153E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22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7" Type="http://schemas.openxmlformats.org/officeDocument/2006/relationships/chart" Target="../charts/chart9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b="25571"/>
          <a:stretch/>
        </p:blipFill>
        <p:spPr>
          <a:xfrm>
            <a:off x="815009" y="299217"/>
            <a:ext cx="7335078" cy="152958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A39624B-1C1B-4750-A3A9-149304529842}"/>
              </a:ext>
            </a:extLst>
          </p:cNvPr>
          <p:cNvSpPr txBox="1"/>
          <p:nvPr/>
        </p:nvSpPr>
        <p:spPr>
          <a:xfrm>
            <a:off x="5290227" y="6414484"/>
            <a:ext cx="1042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/>
              <a:t>Figure S1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497C40-A548-42B6-B8E4-19B49C0D0C21}"/>
              </a:ext>
            </a:extLst>
          </p:cNvPr>
          <p:cNvSpPr txBox="1"/>
          <p:nvPr/>
        </p:nvSpPr>
        <p:spPr>
          <a:xfrm>
            <a:off x="559494" y="117025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540ED84-2760-4B0D-8F88-811E8A9946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435" y="2159762"/>
            <a:ext cx="7398955" cy="42547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B1A4F7B-84E5-46FB-9D2D-D0945E8D1D6D}"/>
              </a:ext>
            </a:extLst>
          </p:cNvPr>
          <p:cNvSpPr txBox="1"/>
          <p:nvPr/>
        </p:nvSpPr>
        <p:spPr>
          <a:xfrm>
            <a:off x="549555" y="1894491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331134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b="9842"/>
          <a:stretch/>
        </p:blipFill>
        <p:spPr>
          <a:xfrm>
            <a:off x="884582" y="1467959"/>
            <a:ext cx="7066722" cy="406028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A39624B-1C1B-4750-A3A9-149304529842}"/>
              </a:ext>
            </a:extLst>
          </p:cNvPr>
          <p:cNvSpPr txBox="1"/>
          <p:nvPr/>
        </p:nvSpPr>
        <p:spPr>
          <a:xfrm>
            <a:off x="5290227" y="6309554"/>
            <a:ext cx="1042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/>
              <a:t>Figure S2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497C40-A548-42B6-B8E4-19B49C0D0C21}"/>
              </a:ext>
            </a:extLst>
          </p:cNvPr>
          <p:cNvSpPr txBox="1"/>
          <p:nvPr/>
        </p:nvSpPr>
        <p:spPr>
          <a:xfrm>
            <a:off x="599250" y="1329758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917478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r="10183"/>
          <a:stretch/>
        </p:blipFill>
        <p:spPr>
          <a:xfrm>
            <a:off x="840105" y="1611176"/>
            <a:ext cx="6703695" cy="388256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A39624B-1C1B-4750-A3A9-149304529842}"/>
              </a:ext>
            </a:extLst>
          </p:cNvPr>
          <p:cNvSpPr txBox="1"/>
          <p:nvPr/>
        </p:nvSpPr>
        <p:spPr>
          <a:xfrm>
            <a:off x="5290227" y="6309554"/>
            <a:ext cx="1042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/>
              <a:t>Figure S2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497C40-A548-42B6-B8E4-19B49C0D0C21}"/>
              </a:ext>
            </a:extLst>
          </p:cNvPr>
          <p:cNvSpPr txBox="1"/>
          <p:nvPr/>
        </p:nvSpPr>
        <p:spPr>
          <a:xfrm>
            <a:off x="609189" y="1475861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083859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/>
          <a:srcRect l="8045" t="33287" r="10545" b="44063"/>
          <a:stretch/>
        </p:blipFill>
        <p:spPr>
          <a:xfrm>
            <a:off x="219072" y="2740503"/>
            <a:ext cx="3600000" cy="5628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10847" t="26846" r="8333" b="33257"/>
          <a:stretch/>
        </p:blipFill>
        <p:spPr>
          <a:xfrm>
            <a:off x="219072" y="2165985"/>
            <a:ext cx="3600000" cy="51499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91535" y="2257696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>
                <a:latin typeface="Arial" panose="020B0604020202020204" pitchFamily="34" charset="0"/>
                <a:cs typeface="Arial" panose="020B0604020202020204" pitchFamily="34" charset="0"/>
              </a:rPr>
              <a:t>ACE2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1161002" y="-789090"/>
            <a:ext cx="2004203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CA" sz="1200" dirty="0" err="1"/>
              <a:t>Untransfected</a:t>
            </a:r>
            <a:r>
              <a:rPr lang="en-CA" sz="1200" dirty="0"/>
              <a:t>/DMSO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Negative control A/DMSO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miR-200c-3p inhibitor/DMSO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Negative control A/CBD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miR-200c-3p inhibitor/CBD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Negative control A/#1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miR-200c-3p inhibitor/#1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Negative control A/#5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miR-200c-3p inhibitor/#5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Negative control A/#7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miR-200c-3p inhibitor/#7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Negative control A/#129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miR-200c-3p inhibitor/#129</a:t>
            </a:r>
          </a:p>
          <a:p>
            <a:pPr>
              <a:lnSpc>
                <a:spcPct val="150000"/>
              </a:lnSpc>
            </a:pP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3778610" y="2829188"/>
            <a:ext cx="7393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>
                <a:latin typeface="Arial" panose="020B0604020202020204" pitchFamily="34" charset="0"/>
                <a:cs typeface="Arial" panose="020B0604020202020204" pitchFamily="34" charset="0"/>
              </a:rPr>
              <a:t>GAPDH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3739786"/>
              </p:ext>
            </p:extLst>
          </p:nvPr>
        </p:nvGraphicFramePr>
        <p:xfrm>
          <a:off x="114300" y="339200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B3497C40-A548-42B6-B8E4-19B49C0D0C21}"/>
              </a:ext>
            </a:extLst>
          </p:cNvPr>
          <p:cNvSpPr txBox="1"/>
          <p:nvPr/>
        </p:nvSpPr>
        <p:spPr>
          <a:xfrm>
            <a:off x="40167" y="135578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16" name="TextBox 15"/>
          <p:cNvSpPr txBox="1"/>
          <p:nvPr/>
        </p:nvSpPr>
        <p:spPr>
          <a:xfrm rot="16200000">
            <a:off x="5770638" y="-709080"/>
            <a:ext cx="1837491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CA" sz="1200" dirty="0" err="1"/>
              <a:t>Untransfected</a:t>
            </a:r>
            <a:r>
              <a:rPr lang="en-CA" sz="1200" dirty="0"/>
              <a:t>/DMSO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Negative control A/DMSO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Let-7a-5p inhibitor/DMSO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Negative control A/CBD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Let-7a-5p inhibitor/CBD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Negative control A/#1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Let-7a-5p inhibitor/#1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Negative control A/#5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Let-7a-5p inhibitor/#5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Negative control A/#7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Let-7a-5p inhibitor/#7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Negative control A/#129</a:t>
            </a:r>
          </a:p>
          <a:p>
            <a:pPr>
              <a:lnSpc>
                <a:spcPct val="150000"/>
              </a:lnSpc>
            </a:pPr>
            <a:r>
              <a:rPr lang="en-CA" sz="1200" dirty="0"/>
              <a:t>Let-7a-5p inhibitor/#129</a:t>
            </a:r>
          </a:p>
          <a:p>
            <a:pPr>
              <a:lnSpc>
                <a:spcPct val="150000"/>
              </a:lnSpc>
            </a:pPr>
            <a:endParaRPr lang="en-US" sz="1200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5"/>
          <a:srcRect l="12852" t="21347" r="10460" b="60686"/>
          <a:stretch/>
        </p:blipFill>
        <p:spPr>
          <a:xfrm>
            <a:off x="4738686" y="2156995"/>
            <a:ext cx="3600000" cy="45606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/>
          <a:srcRect l="7101" t="45765" r="9051" b="32096"/>
          <a:stretch/>
        </p:blipFill>
        <p:spPr>
          <a:xfrm>
            <a:off x="4738686" y="2671105"/>
            <a:ext cx="3600000" cy="537568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8306377" y="2239589"/>
            <a:ext cx="9108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>
                <a:latin typeface="Arial" panose="020B0604020202020204" pitchFamily="34" charset="0"/>
                <a:cs typeface="Arial" panose="020B0604020202020204" pitchFamily="34" charset="0"/>
              </a:rPr>
              <a:t>TMPRSS2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291155" y="2783454"/>
            <a:ext cx="7393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>
                <a:latin typeface="Arial" panose="020B0604020202020204" pitchFamily="34" charset="0"/>
                <a:cs typeface="Arial" panose="020B0604020202020204" pitchFamily="34" charset="0"/>
              </a:rPr>
              <a:t>GAPDH</a:t>
            </a:r>
          </a:p>
          <a:p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NS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3497C40-A548-42B6-B8E4-19B49C0D0C21}"/>
              </a:ext>
            </a:extLst>
          </p:cNvPr>
          <p:cNvSpPr txBox="1"/>
          <p:nvPr/>
        </p:nvSpPr>
        <p:spPr>
          <a:xfrm>
            <a:off x="4490247" y="162248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graphicFrame>
        <p:nvGraphicFramePr>
          <p:cNvPr id="22" name="Chart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0397231"/>
              </p:ext>
            </p:extLst>
          </p:nvPr>
        </p:nvGraphicFramePr>
        <p:xfrm>
          <a:off x="4517915" y="343524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cxnSp>
        <p:nvCxnSpPr>
          <p:cNvPr id="24" name="Straight Connector 23"/>
          <p:cNvCxnSpPr/>
          <p:nvPr/>
        </p:nvCxnSpPr>
        <p:spPr>
          <a:xfrm>
            <a:off x="4054779" y="3596728"/>
            <a:ext cx="0" cy="1800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014767" y="3539491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**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3559476" y="4849280"/>
            <a:ext cx="0" cy="1800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519464" y="479204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**</a:t>
            </a:r>
            <a:endParaRPr lang="en-US" dirty="0"/>
          </a:p>
        </p:txBody>
      </p:sp>
      <p:cxnSp>
        <p:nvCxnSpPr>
          <p:cNvPr id="28" name="Straight Connector 27"/>
          <p:cNvCxnSpPr/>
          <p:nvPr/>
        </p:nvCxnSpPr>
        <p:spPr>
          <a:xfrm>
            <a:off x="3654728" y="4530198"/>
            <a:ext cx="0" cy="1800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614716" y="447296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*</a:t>
            </a:r>
            <a:endParaRPr lang="en-US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7369493" y="4882612"/>
            <a:ext cx="0" cy="1800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329481" y="4825375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**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A39624B-1C1B-4750-A3A9-149304529842}"/>
              </a:ext>
            </a:extLst>
          </p:cNvPr>
          <p:cNvSpPr txBox="1"/>
          <p:nvPr/>
        </p:nvSpPr>
        <p:spPr>
          <a:xfrm>
            <a:off x="5290227" y="6309554"/>
            <a:ext cx="1052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/>
              <a:t>Figure S3</a:t>
            </a:r>
          </a:p>
        </p:txBody>
      </p:sp>
    </p:spTree>
    <p:extLst>
      <p:ext uri="{BB962C8B-B14F-4D97-AF65-F5344CB8AC3E}">
        <p14:creationId xmlns:p14="http://schemas.microsoft.com/office/powerpoint/2010/main" val="4262515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877919" y="824351"/>
            <a:ext cx="4689752" cy="4899169"/>
            <a:chOff x="1877919" y="824351"/>
            <a:chExt cx="4689752" cy="4899169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/>
            <a:srcRect l="8848" t="39599" r="7902" b="35574"/>
            <a:stretch/>
          </p:blipFill>
          <p:spPr>
            <a:xfrm>
              <a:off x="2133271" y="1816325"/>
              <a:ext cx="3566160" cy="55902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5646962" y="1922106"/>
              <a:ext cx="8659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ACE2</a:t>
              </a:r>
            </a:p>
            <a:p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(100 </a:t>
              </a:r>
              <a:r>
                <a:rPr lang="en-US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kDa</a:t>
              </a: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 rot="16200000">
              <a:off x="3428532" y="-493242"/>
              <a:ext cx="981359" cy="36933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DMSO</a:t>
              </a:r>
            </a:p>
            <a:p>
              <a:pPr>
                <a:lnSpc>
                  <a:spcPct val="150000"/>
                </a:lnSpc>
              </a:pP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10 </a:t>
              </a:r>
              <a:r>
                <a:rPr lang="el-GR" sz="1200" dirty="0">
                  <a:latin typeface="Arial" panose="020B0604020202020204" pitchFamily="34" charset="0"/>
                  <a:cs typeface="Arial" panose="020B0604020202020204" pitchFamily="34" charset="0"/>
                </a:rPr>
                <a:t>μ</a:t>
              </a: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M CBD</a:t>
              </a:r>
            </a:p>
            <a:p>
              <a:pPr>
                <a:lnSpc>
                  <a:spcPct val="150000"/>
                </a:lnSpc>
              </a:pP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#1</a:t>
              </a:r>
            </a:p>
            <a:p>
              <a:pPr>
                <a:lnSpc>
                  <a:spcPct val="150000"/>
                </a:lnSpc>
              </a:pP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#5</a:t>
              </a:r>
            </a:p>
            <a:p>
              <a:pPr>
                <a:lnSpc>
                  <a:spcPct val="150000"/>
                </a:lnSpc>
              </a:pP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#7</a:t>
              </a:r>
            </a:p>
            <a:p>
              <a:pPr>
                <a:lnSpc>
                  <a:spcPct val="150000"/>
                </a:lnSpc>
              </a:pP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#10</a:t>
              </a:r>
            </a:p>
            <a:p>
              <a:pPr>
                <a:lnSpc>
                  <a:spcPct val="150000"/>
                </a:lnSpc>
              </a:pP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#45</a:t>
              </a:r>
            </a:p>
            <a:p>
              <a:pPr>
                <a:lnSpc>
                  <a:spcPct val="150000"/>
                </a:lnSpc>
              </a:pP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#81</a:t>
              </a:r>
            </a:p>
            <a:p>
              <a:pPr>
                <a:lnSpc>
                  <a:spcPct val="150000"/>
                </a:lnSpc>
              </a:pP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CD10</a:t>
              </a:r>
            </a:p>
            <a:p>
              <a:pPr>
                <a:lnSpc>
                  <a:spcPct val="150000"/>
                </a:lnSpc>
              </a:pP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#129</a:t>
              </a:r>
            </a:p>
            <a:p>
              <a:pPr>
                <a:lnSpc>
                  <a:spcPct val="150000"/>
                </a:lnSpc>
              </a:pP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#132</a:t>
              </a:r>
            </a:p>
            <a:p>
              <a:pPr>
                <a:lnSpc>
                  <a:spcPct val="150000"/>
                </a:lnSpc>
              </a:pP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#169</a:t>
              </a:r>
            </a:p>
            <a:p>
              <a:pPr>
                <a:lnSpc>
                  <a:spcPct val="150000"/>
                </a:lnSpc>
              </a:pP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#98</a:t>
              </a: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3"/>
            <a:srcRect l="5205" t="37477" r="8805" b="30535"/>
            <a:stretch/>
          </p:blipFill>
          <p:spPr>
            <a:xfrm>
              <a:off x="2131764" y="5156841"/>
              <a:ext cx="3566160" cy="566679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5633391" y="5301680"/>
              <a:ext cx="73930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GAPDH</a:t>
              </a:r>
            </a:p>
          </p:txBody>
        </p:sp>
        <p:pic>
          <p:nvPicPr>
            <p:cNvPr id="53" name="Picture 52"/>
            <p:cNvPicPr>
              <a:picLocks noChangeAspect="1"/>
            </p:cNvPicPr>
            <p:nvPr/>
          </p:nvPicPr>
          <p:blipFill rotWithShape="1">
            <a:blip r:embed="rId4"/>
            <a:srcRect l="3331" t="46279" r="4447"/>
            <a:stretch/>
          </p:blipFill>
          <p:spPr>
            <a:xfrm>
              <a:off x="2140267" y="2432385"/>
              <a:ext cx="3566160" cy="486789"/>
            </a:xfrm>
            <a:prstGeom prst="rect">
              <a:avLst/>
            </a:prstGeom>
          </p:spPr>
        </p:pic>
        <p:sp>
          <p:nvSpPr>
            <p:cNvPr id="54" name="TextBox 53"/>
            <p:cNvSpPr txBox="1"/>
            <p:nvPr/>
          </p:nvSpPr>
          <p:spPr>
            <a:xfrm>
              <a:off x="5656844" y="2440297"/>
              <a:ext cx="91082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TMRPSS2</a:t>
              </a:r>
            </a:p>
          </p:txBody>
        </p:sp>
        <p:pic>
          <p:nvPicPr>
            <p:cNvPr id="57" name="Picture 56"/>
            <p:cNvPicPr>
              <a:picLocks noChangeAspect="1"/>
            </p:cNvPicPr>
            <p:nvPr/>
          </p:nvPicPr>
          <p:blipFill rotWithShape="1">
            <a:blip r:embed="rId5"/>
            <a:srcRect l="4644" t="22994" r="6494" b="39160"/>
            <a:stretch/>
          </p:blipFill>
          <p:spPr>
            <a:xfrm>
              <a:off x="2149793" y="2968029"/>
              <a:ext cx="3566160" cy="435683"/>
            </a:xfrm>
            <a:prstGeom prst="rect">
              <a:avLst/>
            </a:prstGeom>
          </p:spPr>
        </p:pic>
        <p:sp>
          <p:nvSpPr>
            <p:cNvPr id="58" name="TextBox 57"/>
            <p:cNvSpPr txBox="1"/>
            <p:nvPr/>
          </p:nvSpPr>
          <p:spPr>
            <a:xfrm>
              <a:off x="5685470" y="2863249"/>
              <a:ext cx="7886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NS</a:t>
              </a:r>
            </a:p>
            <a:p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p-p65</a:t>
              </a:r>
            </a:p>
            <a:p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(Ser536)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684521" y="3612962"/>
              <a:ext cx="4491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p65</a:t>
              </a:r>
            </a:p>
          </p:txBody>
        </p:sp>
        <p:pic>
          <p:nvPicPr>
            <p:cNvPr id="60" name="Picture 59"/>
            <p:cNvPicPr>
              <a:picLocks noChangeAspect="1"/>
            </p:cNvPicPr>
            <p:nvPr/>
          </p:nvPicPr>
          <p:blipFill rotWithShape="1">
            <a:blip r:embed="rId6"/>
            <a:srcRect l="6847" t="35189" r="7302" b="32046"/>
            <a:stretch/>
          </p:blipFill>
          <p:spPr>
            <a:xfrm>
              <a:off x="2147522" y="3480497"/>
              <a:ext cx="3566160" cy="527313"/>
            </a:xfrm>
            <a:prstGeom prst="rect">
              <a:avLst/>
            </a:prstGeom>
          </p:spPr>
        </p:pic>
        <p:pic>
          <p:nvPicPr>
            <p:cNvPr id="76" name="Picture 75"/>
            <p:cNvPicPr>
              <a:picLocks noChangeAspect="1"/>
            </p:cNvPicPr>
            <p:nvPr/>
          </p:nvPicPr>
          <p:blipFill rotWithShape="1">
            <a:blip r:embed="rId7"/>
            <a:srcRect l="10225" t="46674" r="6242" b="27755"/>
            <a:stretch/>
          </p:blipFill>
          <p:spPr>
            <a:xfrm>
              <a:off x="2141285" y="4613441"/>
              <a:ext cx="3566160" cy="480893"/>
            </a:xfrm>
            <a:prstGeom prst="rect">
              <a:avLst/>
            </a:prstGeom>
          </p:spPr>
        </p:pic>
        <p:sp>
          <p:nvSpPr>
            <p:cNvPr id="77" name="TextBox 76"/>
            <p:cNvSpPr txBox="1"/>
            <p:nvPr/>
          </p:nvSpPr>
          <p:spPr>
            <a:xfrm>
              <a:off x="5651709" y="4592929"/>
              <a:ext cx="51648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Akt1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635524" y="4134772"/>
              <a:ext cx="86754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pAkt1/2/3</a:t>
              </a:r>
            </a:p>
          </p:txBody>
        </p:sp>
        <p:pic>
          <p:nvPicPr>
            <p:cNvPr id="79" name="Picture 78"/>
            <p:cNvPicPr>
              <a:picLocks noChangeAspect="1"/>
            </p:cNvPicPr>
            <p:nvPr/>
          </p:nvPicPr>
          <p:blipFill rotWithShape="1">
            <a:blip r:embed="rId8"/>
            <a:srcRect l="6758" t="46008" r="8071" b="29339"/>
            <a:stretch/>
          </p:blipFill>
          <p:spPr>
            <a:xfrm>
              <a:off x="2147522" y="4082221"/>
              <a:ext cx="3566160" cy="466266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3497C40-A548-42B6-B8E4-19B49C0D0C21}"/>
                </a:ext>
              </a:extLst>
            </p:cNvPr>
            <p:cNvSpPr txBox="1"/>
            <p:nvPr/>
          </p:nvSpPr>
          <p:spPr>
            <a:xfrm>
              <a:off x="1877919" y="824351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6A39624B-1C1B-4750-A3A9-149304529842}"/>
              </a:ext>
            </a:extLst>
          </p:cNvPr>
          <p:cNvSpPr txBox="1"/>
          <p:nvPr/>
        </p:nvSpPr>
        <p:spPr>
          <a:xfrm>
            <a:off x="5290227" y="6309554"/>
            <a:ext cx="1052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/>
              <a:t>Figure S4</a:t>
            </a:r>
          </a:p>
        </p:txBody>
      </p:sp>
    </p:spTree>
    <p:extLst>
      <p:ext uri="{BB962C8B-B14F-4D97-AF65-F5344CB8AC3E}">
        <p14:creationId xmlns:p14="http://schemas.microsoft.com/office/powerpoint/2010/main" val="4155609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4549140" y="457200"/>
            <a:ext cx="4572000" cy="2743200"/>
            <a:chOff x="182880" y="3371850"/>
            <a:chExt cx="4572000" cy="2743200"/>
          </a:xfrm>
        </p:grpSpPr>
        <p:graphicFrame>
          <p:nvGraphicFramePr>
            <p:cNvPr id="8" name="Chart 7"/>
            <p:cNvGraphicFramePr>
              <a:graphicFrameLocks/>
            </p:cNvGraphicFramePr>
            <p:nvPr/>
          </p:nvGraphicFramePr>
          <p:xfrm>
            <a:off x="182880" y="3371850"/>
            <a:ext cx="4572000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cxnSp>
          <p:nvCxnSpPr>
            <p:cNvPr id="22" name="Straight Connector 21"/>
            <p:cNvCxnSpPr/>
            <p:nvPr/>
          </p:nvCxnSpPr>
          <p:spPr>
            <a:xfrm>
              <a:off x="1004887" y="4092324"/>
              <a:ext cx="3566160" cy="0"/>
            </a:xfrm>
            <a:prstGeom prst="line">
              <a:avLst/>
            </a:prstGeom>
            <a:ln w="12700">
              <a:solidFill>
                <a:srgbClr val="FF0000"/>
              </a:solidFill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286829" y="4416610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563061" y="4873816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839288" y="4854766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115515" y="4788082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391742" y="4530905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67975" y="4126090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948956" y="4173702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225184" y="4445180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501418" y="4964288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777637" y="4592810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058633" y="4711879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320540" y="4629150"/>
              <a:ext cx="3015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</p:grpSp>
      <p:graphicFrame>
        <p:nvGraphicFramePr>
          <p:cNvPr id="44" name="Chart 43"/>
          <p:cNvGraphicFramePr>
            <a:graphicFrameLocks/>
          </p:cNvGraphicFramePr>
          <p:nvPr/>
        </p:nvGraphicFramePr>
        <p:xfrm>
          <a:off x="4549140" y="3193511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45" name="Straight Connector 44"/>
          <p:cNvCxnSpPr/>
          <p:nvPr/>
        </p:nvCxnSpPr>
        <p:spPr>
          <a:xfrm>
            <a:off x="5360668" y="4254250"/>
            <a:ext cx="3566160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651179" y="4521513"/>
            <a:ext cx="3015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922646" y="4597710"/>
            <a:ext cx="3015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198880" y="4207179"/>
            <a:ext cx="3015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484630" y="4478646"/>
            <a:ext cx="3015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037082" y="3445168"/>
            <a:ext cx="3015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308552" y="3440395"/>
            <a:ext cx="3015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589544" y="4107152"/>
            <a:ext cx="3015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870531" y="4545303"/>
            <a:ext cx="3015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146759" y="4378605"/>
            <a:ext cx="3015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422990" y="3883299"/>
            <a:ext cx="3015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703980" y="4126191"/>
            <a:ext cx="3015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102870" y="459450"/>
            <a:ext cx="4572000" cy="2743200"/>
            <a:chOff x="4572000" y="1386770"/>
            <a:chExt cx="4572000" cy="2743200"/>
          </a:xfrm>
        </p:grpSpPr>
        <p:graphicFrame>
          <p:nvGraphicFramePr>
            <p:cNvPr id="40" name="Chart 39"/>
            <p:cNvGraphicFramePr>
              <a:graphicFrameLocks/>
            </p:cNvGraphicFramePr>
            <p:nvPr/>
          </p:nvGraphicFramePr>
          <p:xfrm>
            <a:off x="4572000" y="1386770"/>
            <a:ext cx="4572000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cxnSp>
          <p:nvCxnSpPr>
            <p:cNvPr id="41" name="Straight Connector 40"/>
            <p:cNvCxnSpPr/>
            <p:nvPr/>
          </p:nvCxnSpPr>
          <p:spPr>
            <a:xfrm>
              <a:off x="5390197" y="2106378"/>
              <a:ext cx="3566160" cy="0"/>
            </a:xfrm>
            <a:prstGeom prst="line">
              <a:avLst/>
            </a:prstGeom>
            <a:ln w="12700">
              <a:solidFill>
                <a:srgbClr val="FF0000"/>
              </a:solidFill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5672139" y="2178254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948369" y="2325886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224598" y="2392565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500825" y="2706885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781820" y="2968826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334274" y="2363973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7610506" y="2644962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891493" y="2197279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8720177" y="2173458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102870" y="3198910"/>
            <a:ext cx="4572000" cy="2743200"/>
            <a:chOff x="4572000" y="148590"/>
            <a:chExt cx="4572000" cy="2743200"/>
          </a:xfrm>
        </p:grpSpPr>
        <p:graphicFrame>
          <p:nvGraphicFramePr>
            <p:cNvPr id="65" name="Chart 64"/>
            <p:cNvGraphicFramePr>
              <a:graphicFrameLocks/>
            </p:cNvGraphicFramePr>
            <p:nvPr/>
          </p:nvGraphicFramePr>
          <p:xfrm>
            <a:off x="4572000" y="148590"/>
            <a:ext cx="4572000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cxnSp>
          <p:nvCxnSpPr>
            <p:cNvPr id="66" name="Straight Connector 65"/>
            <p:cNvCxnSpPr/>
            <p:nvPr/>
          </p:nvCxnSpPr>
          <p:spPr>
            <a:xfrm>
              <a:off x="5390197" y="869062"/>
              <a:ext cx="3566160" cy="0"/>
            </a:xfrm>
            <a:prstGeom prst="line">
              <a:avLst/>
            </a:prstGeom>
            <a:ln w="12700">
              <a:solidFill>
                <a:srgbClr val="FF0000"/>
              </a:solidFill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5672139" y="1283843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5948371" y="1202870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6224598" y="1650556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500825" y="1688656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6781815" y="1464816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058048" y="1217159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7334266" y="1193348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7610494" y="1240970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891491" y="1760078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167710" y="1631502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8443943" y="1683886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8720172" y="1769613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</a:p>
          </p:txBody>
        </p: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B3497C40-A548-42B6-B8E4-19B49C0D0C21}"/>
              </a:ext>
            </a:extLst>
          </p:cNvPr>
          <p:cNvSpPr txBox="1"/>
          <p:nvPr/>
        </p:nvSpPr>
        <p:spPr>
          <a:xfrm>
            <a:off x="71979" y="424301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6A39624B-1C1B-4750-A3A9-149304529842}"/>
              </a:ext>
            </a:extLst>
          </p:cNvPr>
          <p:cNvSpPr txBox="1"/>
          <p:nvPr/>
        </p:nvSpPr>
        <p:spPr>
          <a:xfrm>
            <a:off x="5290227" y="6309554"/>
            <a:ext cx="1052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/>
              <a:t>Figure S4</a:t>
            </a:r>
          </a:p>
        </p:txBody>
      </p:sp>
    </p:spTree>
    <p:extLst>
      <p:ext uri="{BB962C8B-B14F-4D97-AF65-F5344CB8AC3E}">
        <p14:creationId xmlns:p14="http://schemas.microsoft.com/office/powerpoint/2010/main" val="3974077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643891" y="2534135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Arial Narrow" panose="020B0606020202030204" pitchFamily="34" charset="0"/>
                <a:cs typeface="Arial" panose="020B0604020202020204" pitchFamily="34" charset="0"/>
              </a:rPr>
              <a:t>AKT1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43627" y="3066387"/>
            <a:ext cx="7393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GAPDH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48390" y="1968521"/>
            <a:ext cx="5918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Arial Narrow" panose="020B0606020202030204" pitchFamily="34" charset="0"/>
                <a:cs typeface="Arial" panose="020B0604020202020204" pitchFamily="34" charset="0"/>
              </a:rPr>
              <a:t>pAKT1</a:t>
            </a:r>
          </a:p>
        </p:txBody>
      </p:sp>
      <p:sp>
        <p:nvSpPr>
          <p:cNvPr id="10" name="TextBox 9"/>
          <p:cNvSpPr txBox="1"/>
          <p:nvPr/>
        </p:nvSpPr>
        <p:spPr>
          <a:xfrm rot="16200000">
            <a:off x="835865" y="85614"/>
            <a:ext cx="145578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1200" dirty="0">
                <a:latin typeface="Arial Narrow" panose="020B0606020202030204" pitchFamily="34" charset="0"/>
              </a:rPr>
              <a:t>DMSO</a:t>
            </a:r>
          </a:p>
          <a:p>
            <a:pPr>
              <a:lnSpc>
                <a:spcPct val="200000"/>
              </a:lnSpc>
            </a:pPr>
            <a:r>
              <a:rPr lang="en-US" sz="1200" dirty="0">
                <a:latin typeface="Arial Narrow" panose="020B0606020202030204" pitchFamily="34" charset="0"/>
              </a:rPr>
              <a:t>10ng/ml TNF/IFN</a:t>
            </a:r>
          </a:p>
          <a:p>
            <a:pPr>
              <a:lnSpc>
                <a:spcPct val="200000"/>
              </a:lnSpc>
            </a:pPr>
            <a:r>
              <a:rPr lang="en-CA" sz="1200" dirty="0">
                <a:latin typeface="Arial Narrow" panose="020B0606020202030204" pitchFamily="34" charset="0"/>
              </a:rPr>
              <a:t>1 </a:t>
            </a:r>
            <a:r>
              <a:rPr lang="el-GR" sz="1200" dirty="0">
                <a:latin typeface="Calibri" panose="020F0502020204030204" pitchFamily="34" charset="0"/>
                <a:cs typeface="Calibri" panose="020F0502020204030204" pitchFamily="34" charset="0"/>
              </a:rPr>
              <a:t>μ</a:t>
            </a:r>
            <a:r>
              <a:rPr lang="en-CA" sz="1200" dirty="0">
                <a:latin typeface="Calibri" panose="020F0502020204030204" pitchFamily="34" charset="0"/>
                <a:cs typeface="Calibri" panose="020F0502020204030204" pitchFamily="34" charset="0"/>
              </a:rPr>
              <a:t>g control plasmid</a:t>
            </a:r>
            <a:endParaRPr lang="en-US" sz="1200" dirty="0">
              <a:latin typeface="Arial Narrow" panose="020B0606020202030204" pitchFamily="34" charset="0"/>
            </a:endParaRPr>
          </a:p>
          <a:p>
            <a:pPr>
              <a:lnSpc>
                <a:spcPct val="200000"/>
              </a:lnSpc>
            </a:pPr>
            <a:r>
              <a:rPr lang="en-CA" sz="1200" dirty="0">
                <a:latin typeface="Arial Narrow" panose="020B0606020202030204" pitchFamily="34" charset="0"/>
              </a:rPr>
              <a:t>3 </a:t>
            </a:r>
            <a:r>
              <a:rPr lang="el-GR" sz="1200" dirty="0">
                <a:latin typeface="Calibri" panose="020F0502020204030204" pitchFamily="34" charset="0"/>
                <a:cs typeface="Calibri" panose="020F0502020204030204" pitchFamily="34" charset="0"/>
              </a:rPr>
              <a:t>μ</a:t>
            </a:r>
            <a:r>
              <a:rPr lang="en-CA" sz="1200" dirty="0">
                <a:latin typeface="Calibri" panose="020F0502020204030204" pitchFamily="34" charset="0"/>
                <a:cs typeface="Calibri" panose="020F0502020204030204" pitchFamily="34" charset="0"/>
              </a:rPr>
              <a:t>g control plasmid</a:t>
            </a:r>
            <a:endParaRPr lang="en-US" sz="1200" dirty="0">
              <a:latin typeface="Arial Narrow" panose="020B0606020202030204" pitchFamily="34" charset="0"/>
            </a:endParaRPr>
          </a:p>
          <a:p>
            <a:pPr>
              <a:lnSpc>
                <a:spcPct val="200000"/>
              </a:lnSpc>
            </a:pPr>
            <a:r>
              <a:rPr lang="en-CA" sz="1200" dirty="0">
                <a:latin typeface="Arial Narrow" panose="020B0606020202030204" pitchFamily="34" charset="0"/>
              </a:rPr>
              <a:t>1 </a:t>
            </a:r>
            <a:r>
              <a:rPr lang="el-GR" sz="1200" dirty="0">
                <a:latin typeface="Calibri" panose="020F0502020204030204" pitchFamily="34" charset="0"/>
                <a:cs typeface="Calibri" panose="020F0502020204030204" pitchFamily="34" charset="0"/>
              </a:rPr>
              <a:t>μ</a:t>
            </a:r>
            <a:r>
              <a:rPr lang="en-CA" sz="1200" dirty="0">
                <a:latin typeface="Calibri" panose="020F0502020204030204" pitchFamily="34" charset="0"/>
                <a:cs typeface="Calibri" panose="020F0502020204030204" pitchFamily="34" charset="0"/>
              </a:rPr>
              <a:t>g Akt1 CRISPR KO</a:t>
            </a:r>
            <a:endParaRPr lang="en-US" sz="1200" dirty="0">
              <a:latin typeface="Arial Narrow" panose="020B0606020202030204" pitchFamily="34" charset="0"/>
            </a:endParaRPr>
          </a:p>
          <a:p>
            <a:pPr>
              <a:lnSpc>
                <a:spcPct val="200000"/>
              </a:lnSpc>
            </a:pPr>
            <a:r>
              <a:rPr lang="en-CA" sz="1200" dirty="0">
                <a:latin typeface="Arial Narrow" panose="020B0606020202030204" pitchFamily="34" charset="0"/>
              </a:rPr>
              <a:t>3 </a:t>
            </a:r>
            <a:r>
              <a:rPr lang="el-GR" sz="1200" dirty="0">
                <a:latin typeface="Calibri" panose="020F0502020204030204" pitchFamily="34" charset="0"/>
                <a:cs typeface="Calibri" panose="020F0502020204030204" pitchFamily="34" charset="0"/>
              </a:rPr>
              <a:t>μ</a:t>
            </a:r>
            <a:r>
              <a:rPr lang="en-CA" sz="1200" dirty="0">
                <a:latin typeface="Calibri" panose="020F0502020204030204" pitchFamily="34" charset="0"/>
                <a:cs typeface="Calibri" panose="020F0502020204030204" pitchFamily="34" charset="0"/>
              </a:rPr>
              <a:t>g Akt1 CRISPR KO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266616" y="519201"/>
            <a:ext cx="1395412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371379" y="238207"/>
            <a:ext cx="11224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TNF/IFN + #7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5B966C-FCE4-45D8-9BF6-FFE241D84E8B}"/>
              </a:ext>
            </a:extLst>
          </p:cNvPr>
          <p:cNvSpPr txBox="1"/>
          <p:nvPr/>
        </p:nvSpPr>
        <p:spPr>
          <a:xfrm>
            <a:off x="140189" y="87139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graphicFrame>
        <p:nvGraphicFramePr>
          <p:cNvPr id="37" name="Chart 36"/>
          <p:cNvGraphicFramePr>
            <a:graphicFrameLocks/>
          </p:cNvGraphicFramePr>
          <p:nvPr/>
        </p:nvGraphicFramePr>
        <p:xfrm>
          <a:off x="4342992" y="261927"/>
          <a:ext cx="336708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8" name="Chart 37"/>
          <p:cNvGraphicFramePr>
            <a:graphicFrameLocks/>
          </p:cNvGraphicFramePr>
          <p:nvPr/>
        </p:nvGraphicFramePr>
        <p:xfrm>
          <a:off x="4342992" y="3214897"/>
          <a:ext cx="336708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1B6B646-3AE5-4C7A-9359-7EC11267DB9B}"/>
              </a:ext>
            </a:extLst>
          </p:cNvPr>
          <p:cNvCxnSpPr/>
          <p:nvPr/>
        </p:nvCxnSpPr>
        <p:spPr>
          <a:xfrm>
            <a:off x="5062701" y="1786416"/>
            <a:ext cx="2520000" cy="0"/>
          </a:xfrm>
          <a:prstGeom prst="line">
            <a:avLst/>
          </a:prstGeom>
          <a:ln w="9525">
            <a:solidFill>
              <a:srgbClr val="FF0000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2AEF55D-323C-4414-A67A-80BDCB39D411}"/>
              </a:ext>
            </a:extLst>
          </p:cNvPr>
          <p:cNvSpPr txBox="1"/>
          <p:nvPr/>
        </p:nvSpPr>
        <p:spPr>
          <a:xfrm>
            <a:off x="5978844" y="1118457"/>
            <a:ext cx="2648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AA05FA4-C60E-420E-9D02-2A076C5A9F48}"/>
              </a:ext>
            </a:extLst>
          </p:cNvPr>
          <p:cNvSpPr txBox="1"/>
          <p:nvPr/>
        </p:nvSpPr>
        <p:spPr>
          <a:xfrm>
            <a:off x="6814205" y="604076"/>
            <a:ext cx="2648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106489" y="1052186"/>
            <a:ext cx="43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EAA05FA4-C60E-420E-9D02-2A076C5A9F48}"/>
              </a:ext>
            </a:extLst>
          </p:cNvPr>
          <p:cNvSpPr txBox="1"/>
          <p:nvPr/>
        </p:nvSpPr>
        <p:spPr>
          <a:xfrm>
            <a:off x="6190308" y="832684"/>
            <a:ext cx="2648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1B6B646-3AE5-4C7A-9359-7EC11267DB9B}"/>
              </a:ext>
            </a:extLst>
          </p:cNvPr>
          <p:cNvCxnSpPr/>
          <p:nvPr/>
        </p:nvCxnSpPr>
        <p:spPr>
          <a:xfrm>
            <a:off x="5130729" y="4996042"/>
            <a:ext cx="2376000" cy="0"/>
          </a:xfrm>
          <a:prstGeom prst="line">
            <a:avLst/>
          </a:prstGeom>
          <a:ln w="9525">
            <a:solidFill>
              <a:srgbClr val="FF0000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A2AEF55D-323C-4414-A67A-80BDCB39D411}"/>
              </a:ext>
            </a:extLst>
          </p:cNvPr>
          <p:cNvSpPr txBox="1"/>
          <p:nvPr/>
        </p:nvSpPr>
        <p:spPr>
          <a:xfrm>
            <a:off x="6018294" y="4570972"/>
            <a:ext cx="2648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AA05FA4-C60E-420E-9D02-2A076C5A9F48}"/>
              </a:ext>
            </a:extLst>
          </p:cNvPr>
          <p:cNvSpPr txBox="1"/>
          <p:nvPr/>
        </p:nvSpPr>
        <p:spPr>
          <a:xfrm>
            <a:off x="6829840" y="4294723"/>
            <a:ext cx="2648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6160228" y="4076069"/>
            <a:ext cx="396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EAA05FA4-C60E-420E-9D02-2A076C5A9F48}"/>
              </a:ext>
            </a:extLst>
          </p:cNvPr>
          <p:cNvSpPr txBox="1"/>
          <p:nvPr/>
        </p:nvSpPr>
        <p:spPr>
          <a:xfrm>
            <a:off x="6191654" y="3856567"/>
            <a:ext cx="3449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2AEF55D-323C-4414-A67A-80BDCB39D411}"/>
              </a:ext>
            </a:extLst>
          </p:cNvPr>
          <p:cNvSpPr txBox="1"/>
          <p:nvPr/>
        </p:nvSpPr>
        <p:spPr>
          <a:xfrm>
            <a:off x="5208661" y="4942446"/>
            <a:ext cx="2648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6969855" y="3399780"/>
            <a:ext cx="396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EAA05FA4-C60E-420E-9D02-2A076C5A9F48}"/>
              </a:ext>
            </a:extLst>
          </p:cNvPr>
          <p:cNvSpPr txBox="1"/>
          <p:nvPr/>
        </p:nvSpPr>
        <p:spPr>
          <a:xfrm>
            <a:off x="6969855" y="3180278"/>
            <a:ext cx="3763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3DBDD6C-68A5-456F-90F2-0A8DDE0D5083}"/>
              </a:ext>
            </a:extLst>
          </p:cNvPr>
          <p:cNvSpPr txBox="1"/>
          <p:nvPr/>
        </p:nvSpPr>
        <p:spPr>
          <a:xfrm>
            <a:off x="4162225" y="105197"/>
            <a:ext cx="3321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 rotWithShape="1">
          <a:blip r:embed="rId4"/>
          <a:srcRect l="15476" t="27816" r="16697" b="51159"/>
          <a:stretch/>
        </p:blipFill>
        <p:spPr>
          <a:xfrm>
            <a:off x="517662" y="1934054"/>
            <a:ext cx="2160000" cy="43685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5"/>
          <a:srcRect l="13743" t="29758" r="15397" b="45245"/>
          <a:stretch/>
        </p:blipFill>
        <p:spPr>
          <a:xfrm>
            <a:off x="519886" y="2433657"/>
            <a:ext cx="2160000" cy="48508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6"/>
          <a:srcRect l="19420" t="43799" r="16011" b="37836"/>
          <a:stretch/>
        </p:blipFill>
        <p:spPr>
          <a:xfrm>
            <a:off x="517662" y="2993044"/>
            <a:ext cx="2160000" cy="410127"/>
          </a:xfrm>
          <a:prstGeom prst="rect">
            <a:avLst/>
          </a:prstGeom>
        </p:spPr>
      </p:pic>
      <p:graphicFrame>
        <p:nvGraphicFramePr>
          <p:cNvPr id="31" name="Chart 30"/>
          <p:cNvGraphicFramePr>
            <a:graphicFrameLocks/>
          </p:cNvGraphicFramePr>
          <p:nvPr/>
        </p:nvGraphicFramePr>
        <p:xfrm>
          <a:off x="261376" y="3570846"/>
          <a:ext cx="329415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83C5FF8-F192-49B0-A759-7CB20B4A808B}"/>
              </a:ext>
            </a:extLst>
          </p:cNvPr>
          <p:cNvCxnSpPr/>
          <p:nvPr/>
        </p:nvCxnSpPr>
        <p:spPr>
          <a:xfrm>
            <a:off x="1079033" y="4006937"/>
            <a:ext cx="2377440" cy="0"/>
          </a:xfrm>
          <a:prstGeom prst="line">
            <a:avLst/>
          </a:prstGeom>
          <a:ln w="9525">
            <a:solidFill>
              <a:srgbClr val="FF0000"/>
            </a:solidFill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8C9F188F-4551-4013-86BD-8E69123E749E}"/>
              </a:ext>
            </a:extLst>
          </p:cNvPr>
          <p:cNvSpPr txBox="1"/>
          <p:nvPr/>
        </p:nvSpPr>
        <p:spPr>
          <a:xfrm>
            <a:off x="1115751" y="4394873"/>
            <a:ext cx="3763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D464905-8774-488B-9370-46E98EB7E050}"/>
              </a:ext>
            </a:extLst>
          </p:cNvPr>
          <p:cNvSpPr txBox="1"/>
          <p:nvPr/>
        </p:nvSpPr>
        <p:spPr>
          <a:xfrm>
            <a:off x="1882917" y="3931436"/>
            <a:ext cx="3763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B4EA863-0849-42A7-A8EA-1E51DB347A64}"/>
              </a:ext>
            </a:extLst>
          </p:cNvPr>
          <p:cNvSpPr txBox="1"/>
          <p:nvPr/>
        </p:nvSpPr>
        <p:spPr>
          <a:xfrm>
            <a:off x="2267398" y="3841663"/>
            <a:ext cx="3763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3A657D0-C00B-4B51-B3DE-DC3D43753E1B}"/>
              </a:ext>
            </a:extLst>
          </p:cNvPr>
          <p:cNvSpPr txBox="1"/>
          <p:nvPr/>
        </p:nvSpPr>
        <p:spPr>
          <a:xfrm>
            <a:off x="2656756" y="4077169"/>
            <a:ext cx="3763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8B4A96B-2132-4321-A8C2-2BD2F32D931A}"/>
              </a:ext>
            </a:extLst>
          </p:cNvPr>
          <p:cNvSpPr txBox="1"/>
          <p:nvPr/>
        </p:nvSpPr>
        <p:spPr>
          <a:xfrm>
            <a:off x="3043563" y="4352414"/>
            <a:ext cx="3763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A39624B-1C1B-4750-A3A9-149304529842}"/>
              </a:ext>
            </a:extLst>
          </p:cNvPr>
          <p:cNvSpPr txBox="1"/>
          <p:nvPr/>
        </p:nvSpPr>
        <p:spPr>
          <a:xfrm>
            <a:off x="5290227" y="6309554"/>
            <a:ext cx="1052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/>
              <a:t>Figure S5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F7370FCF-9978-4E4F-883A-51E1B6BA6610}"/>
              </a:ext>
            </a:extLst>
          </p:cNvPr>
          <p:cNvCxnSpPr>
            <a:cxnSpLocks/>
          </p:cNvCxnSpPr>
          <p:nvPr/>
        </p:nvCxnSpPr>
        <p:spPr>
          <a:xfrm>
            <a:off x="5953162" y="2976721"/>
            <a:ext cx="1580975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6ABB8E56-4623-4247-85DE-A696775776B8}"/>
              </a:ext>
            </a:extLst>
          </p:cNvPr>
          <p:cNvSpPr txBox="1"/>
          <p:nvPr/>
        </p:nvSpPr>
        <p:spPr>
          <a:xfrm>
            <a:off x="6153175" y="2955786"/>
            <a:ext cx="9637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TNF/IFN + #7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79D5ED8-ED09-4651-B8BF-9709F03EF216}"/>
              </a:ext>
            </a:extLst>
          </p:cNvPr>
          <p:cNvCxnSpPr>
            <a:cxnSpLocks/>
          </p:cNvCxnSpPr>
          <p:nvPr/>
        </p:nvCxnSpPr>
        <p:spPr>
          <a:xfrm>
            <a:off x="5977832" y="5902121"/>
            <a:ext cx="1580975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C7727165-B21B-45B3-9848-45DE1FE2FA66}"/>
              </a:ext>
            </a:extLst>
          </p:cNvPr>
          <p:cNvSpPr txBox="1"/>
          <p:nvPr/>
        </p:nvSpPr>
        <p:spPr>
          <a:xfrm>
            <a:off x="6177845" y="5881186"/>
            <a:ext cx="9637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>
                <a:latin typeface="Arial" panose="020B0604020202020204" pitchFamily="34" charset="0"/>
                <a:cs typeface="Arial" panose="020B0604020202020204" pitchFamily="34" charset="0"/>
              </a:rPr>
              <a:t>TNF/IFN + #7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453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/>
          <p:cNvGraphicFramePr>
            <a:graphicFrameLocks/>
          </p:cNvGraphicFramePr>
          <p:nvPr/>
        </p:nvGraphicFramePr>
        <p:xfrm>
          <a:off x="4247322" y="552639"/>
          <a:ext cx="33528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/>
        </p:nvGraphicFramePr>
        <p:xfrm>
          <a:off x="628650" y="552639"/>
          <a:ext cx="332422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/>
          <p:cNvGraphicFramePr>
            <a:graphicFrameLocks/>
          </p:cNvGraphicFramePr>
          <p:nvPr/>
        </p:nvGraphicFramePr>
        <p:xfrm>
          <a:off x="609599" y="3031931"/>
          <a:ext cx="336232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/>
          <p:cNvGraphicFramePr>
            <a:graphicFrameLocks/>
          </p:cNvGraphicFramePr>
          <p:nvPr/>
        </p:nvGraphicFramePr>
        <p:xfrm>
          <a:off x="4248565" y="3031931"/>
          <a:ext cx="338137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A39624B-1C1B-4750-A3A9-149304529842}"/>
              </a:ext>
            </a:extLst>
          </p:cNvPr>
          <p:cNvSpPr txBox="1"/>
          <p:nvPr/>
        </p:nvSpPr>
        <p:spPr>
          <a:xfrm>
            <a:off x="5290227" y="6309554"/>
            <a:ext cx="1052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/>
              <a:t>Figure S6</a:t>
            </a:r>
          </a:p>
        </p:txBody>
      </p:sp>
    </p:spTree>
    <p:extLst>
      <p:ext uri="{BB962C8B-B14F-4D97-AF65-F5344CB8AC3E}">
        <p14:creationId xmlns:p14="http://schemas.microsoft.com/office/powerpoint/2010/main" val="1393032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A39624B-1C1B-4750-A3A9-149304529842}"/>
              </a:ext>
            </a:extLst>
          </p:cNvPr>
          <p:cNvSpPr txBox="1"/>
          <p:nvPr/>
        </p:nvSpPr>
        <p:spPr>
          <a:xfrm>
            <a:off x="5290227" y="6309554"/>
            <a:ext cx="1052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/>
              <a:t>Figure S7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9217" t="31277" r="34828" b="25690"/>
          <a:stretch/>
        </p:blipFill>
        <p:spPr>
          <a:xfrm>
            <a:off x="2811411" y="2765765"/>
            <a:ext cx="1440000" cy="5934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21103" y="2832044"/>
            <a:ext cx="15824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>
                <a:latin typeface="Arial" panose="020B0604020202020204" pitchFamily="34" charset="0"/>
                <a:cs typeface="Arial" panose="020B0604020202020204" pitchFamily="34" charset="0"/>
              </a:rPr>
              <a:t>ACE2 </a:t>
            </a: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(glycosylated)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14122" t="45804" r="37779" b="22178"/>
          <a:stretch/>
        </p:blipFill>
        <p:spPr>
          <a:xfrm>
            <a:off x="2811411" y="3454163"/>
            <a:ext cx="1440000" cy="49745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213481" y="3555949"/>
            <a:ext cx="7393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>
                <a:latin typeface="Arial" panose="020B0604020202020204" pitchFamily="34" charset="0"/>
                <a:cs typeface="Arial" panose="020B0604020202020204" pitchFamily="34" charset="0"/>
              </a:rPr>
              <a:t>GAPDH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2795439" y="1312664"/>
            <a:ext cx="142218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Hep G2_ACE2+/+</a:t>
            </a:r>
          </a:p>
          <a:p>
            <a:pPr>
              <a:lnSpc>
                <a:spcPct val="200000"/>
              </a:lnSpc>
            </a:pP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Hep G2_ACE2-/-</a:t>
            </a:r>
          </a:p>
          <a:p>
            <a:pPr>
              <a:lnSpc>
                <a:spcPct val="200000"/>
              </a:lnSpc>
            </a:pP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WI-38_#1</a:t>
            </a:r>
          </a:p>
          <a:p>
            <a:pPr>
              <a:lnSpc>
                <a:spcPct val="200000"/>
              </a:lnSpc>
            </a:pP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WI-38_#10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21095" y="3122561"/>
            <a:ext cx="18886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b="1" dirty="0">
                <a:latin typeface="Arial" panose="020B0604020202020204" pitchFamily="34" charset="0"/>
                <a:cs typeface="Arial" panose="020B0604020202020204" pitchFamily="34" charset="0"/>
              </a:rPr>
              <a:t>ACE2 </a:t>
            </a:r>
            <a:r>
              <a:rPr lang="en-CA" sz="1200" dirty="0">
                <a:latin typeface="Arial" panose="020B0604020202020204" pitchFamily="34" charset="0"/>
                <a:cs typeface="Arial" panose="020B0604020202020204" pitchFamily="34" charset="0"/>
              </a:rPr>
              <a:t>(non-glycosylated)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59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296</TotalTime>
  <Words>451</Words>
  <Application>Microsoft Office PowerPoint</Application>
  <PresentationFormat>On-screen Show (4:3)</PresentationFormat>
  <Paragraphs>178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Lethbridge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Wang, Bo</dc:creator>
  <cp:lastModifiedBy>Kovalchuk, Olga</cp:lastModifiedBy>
  <cp:revision>18</cp:revision>
  <dcterms:created xsi:type="dcterms:W3CDTF">2021-02-03T18:45:58Z</dcterms:created>
  <dcterms:modified xsi:type="dcterms:W3CDTF">2022-01-02T04:59:04Z</dcterms:modified>
</cp:coreProperties>
</file>