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60" r:id="rId4"/>
    <p:sldId id="267" r:id="rId5"/>
    <p:sldId id="269" r:id="rId6"/>
    <p:sldId id="270" r:id="rId7"/>
    <p:sldId id="264" r:id="rId8"/>
    <p:sldId id="262" r:id="rId9"/>
    <p:sldId id="273" r:id="rId10"/>
    <p:sldId id="263" r:id="rId11"/>
    <p:sldId id="261" r:id="rId12"/>
    <p:sldId id="271" r:id="rId13"/>
    <p:sldId id="266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37EB9-571E-40F1-9735-7B9D67BA09E7}" v="2" dt="2024-11-07T15:35:32.4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75" autoAdjust="0"/>
    <p:restoredTop sz="94653"/>
  </p:normalViewPr>
  <p:slideViewPr>
    <p:cSldViewPr snapToGrid="0">
      <p:cViewPr varScale="1">
        <p:scale>
          <a:sx n="93" d="100"/>
          <a:sy n="93" d="100"/>
        </p:scale>
        <p:origin x="84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itlyn Norman" userId="5bf7424e-b4a8-4aaf-b500-fc902320a08b" providerId="ADAL" clId="{0A437EB9-571E-40F1-9735-7B9D67BA09E7}"/>
    <pc:docChg chg="custSel modSld">
      <pc:chgData name="Caitlyn Norman" userId="5bf7424e-b4a8-4aaf-b500-fc902320a08b" providerId="ADAL" clId="{0A437EB9-571E-40F1-9735-7B9D67BA09E7}" dt="2025-01-15T15:15:51.231" v="209" actId="20577"/>
      <pc:docMkLst>
        <pc:docMk/>
      </pc:docMkLst>
      <pc:sldChg chg="modSp mod">
        <pc:chgData name="Caitlyn Norman" userId="5bf7424e-b4a8-4aaf-b500-fc902320a08b" providerId="ADAL" clId="{0A437EB9-571E-40F1-9735-7B9D67BA09E7}" dt="2024-11-04T15:26:07.724" v="133" actId="20577"/>
        <pc:sldMkLst>
          <pc:docMk/>
          <pc:sldMk cId="2547318218" sldId="256"/>
        </pc:sldMkLst>
        <pc:spChg chg="mod">
          <ac:chgData name="Caitlyn Norman" userId="5bf7424e-b4a8-4aaf-b500-fc902320a08b" providerId="ADAL" clId="{0A437EB9-571E-40F1-9735-7B9D67BA09E7}" dt="2024-11-04T15:26:07.724" v="133" actId="20577"/>
          <ac:spMkLst>
            <pc:docMk/>
            <pc:sldMk cId="2547318218" sldId="256"/>
            <ac:spMk id="3" creationId="{9871C492-68D9-4F84-91FE-3807ED527F68}"/>
          </ac:spMkLst>
        </pc:spChg>
      </pc:sldChg>
      <pc:sldChg chg="addSp delSp modSp mod">
        <pc:chgData name="Caitlyn Norman" userId="5bf7424e-b4a8-4aaf-b500-fc902320a08b" providerId="ADAL" clId="{0A437EB9-571E-40F1-9735-7B9D67BA09E7}" dt="2025-01-15T15:15:51.231" v="209" actId="20577"/>
        <pc:sldMkLst>
          <pc:docMk/>
          <pc:sldMk cId="1971086530" sldId="258"/>
        </pc:sldMkLst>
        <pc:spChg chg="mod">
          <ac:chgData name="Caitlyn Norman" userId="5bf7424e-b4a8-4aaf-b500-fc902320a08b" providerId="ADAL" clId="{0A437EB9-571E-40F1-9735-7B9D67BA09E7}" dt="2025-01-15T15:15:51.231" v="209" actId="20577"/>
          <ac:spMkLst>
            <pc:docMk/>
            <pc:sldMk cId="1971086530" sldId="258"/>
            <ac:spMk id="2" creationId="{0B0A7A94-7B11-4D17-96A1-5F978CCFB60D}"/>
          </ac:spMkLst>
        </pc:spChg>
        <pc:spChg chg="add mod">
          <ac:chgData name="Caitlyn Norman" userId="5bf7424e-b4a8-4aaf-b500-fc902320a08b" providerId="ADAL" clId="{0A437EB9-571E-40F1-9735-7B9D67BA09E7}" dt="2024-11-04T10:33:24.212" v="33" actId="20577"/>
          <ac:spMkLst>
            <pc:docMk/>
            <pc:sldMk cId="1971086530" sldId="258"/>
            <ac:spMk id="5" creationId="{003B9260-8FEF-BC38-5234-0248205B716E}"/>
          </ac:spMkLst>
        </pc:spChg>
      </pc:sldChg>
      <pc:sldChg chg="delSp modSp mod">
        <pc:chgData name="Caitlyn Norman" userId="5bf7424e-b4a8-4aaf-b500-fc902320a08b" providerId="ADAL" clId="{0A437EB9-571E-40F1-9735-7B9D67BA09E7}" dt="2024-11-04T10:34:08.160" v="37" actId="20577"/>
        <pc:sldMkLst>
          <pc:docMk/>
          <pc:sldMk cId="3258556746" sldId="260"/>
        </pc:sldMkLst>
        <pc:spChg chg="mod">
          <ac:chgData name="Caitlyn Norman" userId="5bf7424e-b4a8-4aaf-b500-fc902320a08b" providerId="ADAL" clId="{0A437EB9-571E-40F1-9735-7B9D67BA09E7}" dt="2024-11-04T10:34:08.160" v="37" actId="20577"/>
          <ac:spMkLst>
            <pc:docMk/>
            <pc:sldMk cId="3258556746" sldId="260"/>
            <ac:spMk id="36" creationId="{727495B6-B506-4C0C-9749-BFA2DDEE70C2}"/>
          </ac:spMkLst>
        </pc:spChg>
      </pc:sldChg>
      <pc:sldChg chg="modSp mod">
        <pc:chgData name="Caitlyn Norman" userId="5bf7424e-b4a8-4aaf-b500-fc902320a08b" providerId="ADAL" clId="{0A437EB9-571E-40F1-9735-7B9D67BA09E7}" dt="2024-11-04T10:35:12.992" v="63" actId="20577"/>
        <pc:sldMkLst>
          <pc:docMk/>
          <pc:sldMk cId="3950744377" sldId="261"/>
        </pc:sldMkLst>
        <pc:spChg chg="mod">
          <ac:chgData name="Caitlyn Norman" userId="5bf7424e-b4a8-4aaf-b500-fc902320a08b" providerId="ADAL" clId="{0A437EB9-571E-40F1-9735-7B9D67BA09E7}" dt="2024-11-04T10:35:12.992" v="63" actId="20577"/>
          <ac:spMkLst>
            <pc:docMk/>
            <pc:sldMk cId="3950744377" sldId="261"/>
            <ac:spMk id="5" creationId="{31C99137-6396-46A1-A383-87E206120DAB}"/>
          </ac:spMkLst>
        </pc:spChg>
      </pc:sldChg>
      <pc:sldChg chg="modSp mod">
        <pc:chgData name="Caitlyn Norman" userId="5bf7424e-b4a8-4aaf-b500-fc902320a08b" providerId="ADAL" clId="{0A437EB9-571E-40F1-9735-7B9D67BA09E7}" dt="2024-11-04T10:34:31.226" v="49" actId="20577"/>
        <pc:sldMkLst>
          <pc:docMk/>
          <pc:sldMk cId="344038342" sldId="262"/>
        </pc:sldMkLst>
        <pc:spChg chg="mod">
          <ac:chgData name="Caitlyn Norman" userId="5bf7424e-b4a8-4aaf-b500-fc902320a08b" providerId="ADAL" clId="{0A437EB9-571E-40F1-9735-7B9D67BA09E7}" dt="2024-11-04T10:34:31.226" v="49" actId="20577"/>
          <ac:spMkLst>
            <pc:docMk/>
            <pc:sldMk cId="344038342" sldId="262"/>
            <ac:spMk id="5" creationId="{EEE8AD2A-1F12-49E5-9D84-B879F99241E9}"/>
          </ac:spMkLst>
        </pc:spChg>
      </pc:sldChg>
      <pc:sldChg chg="delSp modSp mod">
        <pc:chgData name="Caitlyn Norman" userId="5bf7424e-b4a8-4aaf-b500-fc902320a08b" providerId="ADAL" clId="{0A437EB9-571E-40F1-9735-7B9D67BA09E7}" dt="2024-11-04T10:34:43.007" v="55" actId="20577"/>
        <pc:sldMkLst>
          <pc:docMk/>
          <pc:sldMk cId="1393493872" sldId="263"/>
        </pc:sldMkLst>
        <pc:spChg chg="mod">
          <ac:chgData name="Caitlyn Norman" userId="5bf7424e-b4a8-4aaf-b500-fc902320a08b" providerId="ADAL" clId="{0A437EB9-571E-40F1-9735-7B9D67BA09E7}" dt="2024-11-04T10:34:43.007" v="55" actId="20577"/>
          <ac:spMkLst>
            <pc:docMk/>
            <pc:sldMk cId="1393493872" sldId="263"/>
            <ac:spMk id="5" creationId="{F164D74C-ECDF-4E08-81F3-6B912D00219D}"/>
          </ac:spMkLst>
        </pc:spChg>
      </pc:sldChg>
      <pc:sldChg chg="addSp delSp modSp mod">
        <pc:chgData name="Caitlyn Norman" userId="5bf7424e-b4a8-4aaf-b500-fc902320a08b" providerId="ADAL" clId="{0A437EB9-571E-40F1-9735-7B9D67BA09E7}" dt="2024-11-07T15:35:57.207" v="207" actId="1076"/>
        <pc:sldMkLst>
          <pc:docMk/>
          <pc:sldMk cId="3984797155" sldId="266"/>
        </pc:sldMkLst>
        <pc:spChg chg="mod">
          <ac:chgData name="Caitlyn Norman" userId="5bf7424e-b4a8-4aaf-b500-fc902320a08b" providerId="ADAL" clId="{0A437EB9-571E-40F1-9735-7B9D67BA09E7}" dt="2024-11-04T10:34:57.837" v="61" actId="20577"/>
          <ac:spMkLst>
            <pc:docMk/>
            <pc:sldMk cId="3984797155" sldId="266"/>
            <ac:spMk id="6" creationId="{A935833D-DA03-46D8-B105-964ECEB38B1B}"/>
          </ac:spMkLst>
        </pc:spChg>
        <pc:spChg chg="add mod">
          <ac:chgData name="Caitlyn Norman" userId="5bf7424e-b4a8-4aaf-b500-fc902320a08b" providerId="ADAL" clId="{0A437EB9-571E-40F1-9735-7B9D67BA09E7}" dt="2024-11-07T15:35:57.207" v="207" actId="1076"/>
          <ac:spMkLst>
            <pc:docMk/>
            <pc:sldMk cId="3984797155" sldId="266"/>
            <ac:spMk id="21" creationId="{8CB02858-FA41-D867-7AFB-26D15B437868}"/>
          </ac:spMkLst>
        </pc:spChg>
        <pc:cxnChg chg="add mod">
          <ac:chgData name="Caitlyn Norman" userId="5bf7424e-b4a8-4aaf-b500-fc902320a08b" providerId="ADAL" clId="{0A437EB9-571E-40F1-9735-7B9D67BA09E7}" dt="2024-11-07T15:35:29.493" v="138" actId="208"/>
          <ac:cxnSpMkLst>
            <pc:docMk/>
            <pc:sldMk cId="3984797155" sldId="266"/>
            <ac:cxnSpMk id="11" creationId="{D3DFF7AD-E259-E6AC-C668-D9301501F81B}"/>
          </ac:cxnSpMkLst>
        </pc:cxnChg>
      </pc:sldChg>
      <pc:sldChg chg="modSp mod">
        <pc:chgData name="Caitlyn Norman" userId="5bf7424e-b4a8-4aaf-b500-fc902320a08b" providerId="ADAL" clId="{0A437EB9-571E-40F1-9735-7B9D67BA09E7}" dt="2024-11-04T10:34:12.545" v="41" actId="20577"/>
        <pc:sldMkLst>
          <pc:docMk/>
          <pc:sldMk cId="1078924132" sldId="267"/>
        </pc:sldMkLst>
        <pc:spChg chg="mod">
          <ac:chgData name="Caitlyn Norman" userId="5bf7424e-b4a8-4aaf-b500-fc902320a08b" providerId="ADAL" clId="{0A437EB9-571E-40F1-9735-7B9D67BA09E7}" dt="2024-11-04T10:34:12.545" v="41" actId="20577"/>
          <ac:spMkLst>
            <pc:docMk/>
            <pc:sldMk cId="1078924132" sldId="267"/>
            <ac:spMk id="6" creationId="{136DAF3D-895C-4C40-8176-98478410481D}"/>
          </ac:spMkLst>
        </pc:spChg>
      </pc:sldChg>
      <pc:sldChg chg="modSp mod">
        <pc:chgData name="Caitlyn Norman" userId="5bf7424e-b4a8-4aaf-b500-fc902320a08b" providerId="ADAL" clId="{0A437EB9-571E-40F1-9735-7B9D67BA09E7}" dt="2024-11-04T10:34:18.785" v="43" actId="20577"/>
        <pc:sldMkLst>
          <pc:docMk/>
          <pc:sldMk cId="266097933" sldId="269"/>
        </pc:sldMkLst>
        <pc:spChg chg="mod">
          <ac:chgData name="Caitlyn Norman" userId="5bf7424e-b4a8-4aaf-b500-fc902320a08b" providerId="ADAL" clId="{0A437EB9-571E-40F1-9735-7B9D67BA09E7}" dt="2024-11-04T10:34:18.785" v="43" actId="20577"/>
          <ac:spMkLst>
            <pc:docMk/>
            <pc:sldMk cId="266097933" sldId="269"/>
            <ac:spMk id="5" creationId="{522695A6-6339-4E40-BAD4-74009F87A2B7}"/>
          </ac:spMkLst>
        </pc:spChg>
      </pc:sldChg>
      <pc:sldChg chg="modSp mod">
        <pc:chgData name="Caitlyn Norman" userId="5bf7424e-b4a8-4aaf-b500-fc902320a08b" providerId="ADAL" clId="{0A437EB9-571E-40F1-9735-7B9D67BA09E7}" dt="2024-11-04T10:34:24.180" v="45" actId="20577"/>
        <pc:sldMkLst>
          <pc:docMk/>
          <pc:sldMk cId="543039924" sldId="270"/>
        </pc:sldMkLst>
        <pc:spChg chg="mod">
          <ac:chgData name="Caitlyn Norman" userId="5bf7424e-b4a8-4aaf-b500-fc902320a08b" providerId="ADAL" clId="{0A437EB9-571E-40F1-9735-7B9D67BA09E7}" dt="2024-11-04T10:34:24.180" v="45" actId="20577"/>
          <ac:spMkLst>
            <pc:docMk/>
            <pc:sldMk cId="543039924" sldId="270"/>
            <ac:spMk id="5" creationId="{3307BD71-01E8-476D-9D20-45621BF4A76E}"/>
          </ac:spMkLst>
        </pc:spChg>
      </pc:sldChg>
      <pc:sldChg chg="delSp modSp mod">
        <pc:chgData name="Caitlyn Norman" userId="5bf7424e-b4a8-4aaf-b500-fc902320a08b" providerId="ADAL" clId="{0A437EB9-571E-40F1-9735-7B9D67BA09E7}" dt="2024-11-04T10:36:19.044" v="65" actId="20577"/>
        <pc:sldMkLst>
          <pc:docMk/>
          <pc:sldMk cId="894191104" sldId="271"/>
        </pc:sldMkLst>
        <pc:spChg chg="mod">
          <ac:chgData name="Caitlyn Norman" userId="5bf7424e-b4a8-4aaf-b500-fc902320a08b" providerId="ADAL" clId="{0A437EB9-571E-40F1-9735-7B9D67BA09E7}" dt="2024-11-04T10:36:19.044" v="65" actId="20577"/>
          <ac:spMkLst>
            <pc:docMk/>
            <pc:sldMk cId="894191104" sldId="271"/>
            <ac:spMk id="9" creationId="{E2904EC2-98A0-46A5-AAC1-FB773E6437CD}"/>
          </ac:spMkLst>
        </pc:spChg>
      </pc:sldChg>
      <pc:sldChg chg="modSp mod">
        <pc:chgData name="Caitlyn Norman" userId="5bf7424e-b4a8-4aaf-b500-fc902320a08b" providerId="ADAL" clId="{0A437EB9-571E-40F1-9735-7B9D67BA09E7}" dt="2024-11-04T10:34:53.500" v="57" actId="20577"/>
        <pc:sldMkLst>
          <pc:docMk/>
          <pc:sldMk cId="946330693" sldId="272"/>
        </pc:sldMkLst>
        <pc:spChg chg="mod">
          <ac:chgData name="Caitlyn Norman" userId="5bf7424e-b4a8-4aaf-b500-fc902320a08b" providerId="ADAL" clId="{0A437EB9-571E-40F1-9735-7B9D67BA09E7}" dt="2024-11-04T10:34:53.500" v="57" actId="20577"/>
          <ac:spMkLst>
            <pc:docMk/>
            <pc:sldMk cId="946330693" sldId="272"/>
            <ac:spMk id="9" creationId="{2E167ACD-5CAE-4FEC-BAA8-202436E5B7FA}"/>
          </ac:spMkLst>
        </pc:spChg>
      </pc:sldChg>
      <pc:sldChg chg="delSp modSp mod">
        <pc:chgData name="Caitlyn Norman" userId="5bf7424e-b4a8-4aaf-b500-fc902320a08b" providerId="ADAL" clId="{0A437EB9-571E-40F1-9735-7B9D67BA09E7}" dt="2024-11-04T10:46:47.597" v="66" actId="478"/>
        <pc:sldMkLst>
          <pc:docMk/>
          <pc:sldMk cId="3831611626" sldId="273"/>
        </pc:sldMkLst>
        <pc:spChg chg="mod">
          <ac:chgData name="Caitlyn Norman" userId="5bf7424e-b4a8-4aaf-b500-fc902320a08b" providerId="ADAL" clId="{0A437EB9-571E-40F1-9735-7B9D67BA09E7}" dt="2024-11-04T10:34:36.848" v="53" actId="20577"/>
          <ac:spMkLst>
            <pc:docMk/>
            <pc:sldMk cId="3831611626" sldId="273"/>
            <ac:spMk id="13" creationId="{E278CE4D-861C-4E3F-8338-9DFAA27B0BA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0FA3D-77C2-412E-B5F2-6C2C8924EF80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3D1E6-2454-4F2C-8BE2-189D44093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145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3D1E6-2454-4F2C-8BE2-189D4409384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311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3D1E6-2454-4F2C-8BE2-189D4409384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221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B8DA7-DC92-4CD1-B576-16C803008B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BF387F-7C7D-42AD-B9BE-B47ED55624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9F7A2-E12E-43AE-A805-500ED7D6D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79F6-78B9-4C05-90E6-5B43B7FD9382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16172-22F9-450D-8502-B79F5483E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86B97-EF82-4387-8521-1B55099A1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E922-7735-4462-9AD9-BDA2621489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409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E77C2-ECBC-4A76-A74C-9AA39D997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AC0F22-3796-42DA-9F76-C1C95B6DF6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2B72B-B1A0-476B-8193-FD03136B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79F6-78B9-4C05-90E6-5B43B7FD9382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30FE3-91C6-4EF0-AE19-D278CB90B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0BB57-8F4B-460E-AF90-E1C6D7138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E922-7735-4462-9AD9-BDA2621489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828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DCDD10-4A3A-4C44-8DF6-3BCC65D3F8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09151F-2EB5-4726-9E39-19C0EC8A0B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A51BF-F081-4283-9F6F-E63FCC5E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79F6-78B9-4C05-90E6-5B43B7FD9382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383C4-BB8B-41F7-AD77-55C0BC6B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67E29-9135-4F5C-939D-0940E8ADD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E922-7735-4462-9AD9-BDA2621489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678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27A0F-EF45-4332-8E04-9B612820E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D6EE8-DC1E-46C6-B09F-3492192FD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15879-E67D-470D-8263-C8693A82A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79F6-78B9-4C05-90E6-5B43B7FD9382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2728E-CD13-4C75-A64A-309231E02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9E4F71-F712-4428-A3FF-C3B4864E1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E922-7735-4462-9AD9-BDA2621489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777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C19EF-4ACE-4A29-AE57-6F485347E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7F319-C0D8-4A2D-A778-BF04488BD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875DA-70BE-4E4D-AA11-62FDC0CF2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79F6-78B9-4C05-90E6-5B43B7FD9382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CECC2-E2D8-40D3-8340-0A70BF3FC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86D49-105A-49E6-889E-0F67CE0EF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E922-7735-4462-9AD9-BDA2621489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390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641E3-229C-48CB-A5AE-4098581ED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15833-1BFB-4991-A506-DBE012681A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5EA8F1-7C41-43A7-A128-BF6C8B38CB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C718D7-AD8F-406B-B910-1E28EF0C4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79F6-78B9-4C05-90E6-5B43B7FD9382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73EC2D-2804-4AA3-8E27-D53A19CD8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A81F8-9E86-47C3-9FF3-6A3DCE2B0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E922-7735-4462-9AD9-BDA2621489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839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FBDC0-4463-4105-983D-767B7DDF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B1B22-19CC-4FFF-A80C-8FE7ABCE51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BEC6C-D9BF-4813-A938-6D9174B485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0674BD-690F-4EBB-9177-6B47BA0817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1B4879-4A36-495B-86B6-686C8D4925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945C16-BC3D-4D34-9C76-4ECF94E88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79F6-78B9-4C05-90E6-5B43B7FD9382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72135B-A38E-4C2A-9B7F-679BF00B1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76E136-EFFB-4236-B900-088EB43C8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E922-7735-4462-9AD9-BDA2621489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397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6DF5E-2EBA-4047-BB5E-FFFED6E09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59F6E-B7BD-4CE2-A136-C0749648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79F6-78B9-4C05-90E6-5B43B7FD9382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426CF3-1303-4011-9C96-98419A3AF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16F001-FCF3-462E-BD96-4C99629BB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E922-7735-4462-9AD9-BDA2621489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74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0E766F-DECC-4E33-98A2-A5FC3D714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79F6-78B9-4C05-90E6-5B43B7FD9382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F2F824-3D03-4252-90BA-444AE79C2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001C4E-5D0A-498F-8ED9-B7C8FFBCC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E922-7735-4462-9AD9-BDA2621489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32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69593-7AE3-45E2-9F88-4B15CDAB5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1736B-E9B3-486E-9529-D1347FBAB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906A4C-ED69-4E0F-9F44-E6B8E9A8D3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C71B5-BE67-4D06-AE3D-FD4120188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79F6-78B9-4C05-90E6-5B43B7FD9382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15A071-DD51-4897-B8EE-8510930C0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28AAE-7CFB-408F-B4BF-6E9546E55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E922-7735-4462-9AD9-BDA2621489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25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37658-2F6A-4C90-A475-1A1F1B9DC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C9D300-4B3D-4987-8E22-1F74D16220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53608E-4098-4967-A72E-859379FAD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855999-4C17-48CA-A5BC-76AB12B78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79F6-78B9-4C05-90E6-5B43B7FD9382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614ED9-971C-4F80-8097-E6586F8D6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E5F9E-8DE7-4458-B7DB-CC81A0772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E922-7735-4462-9AD9-BDA2621489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892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9D8443-9280-4258-829D-4C4FDD961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69E5DD-D4DA-471D-BF81-CD81DD665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F9975-A430-43E2-9B87-2E3775DA78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C79F6-78B9-4C05-90E6-5B43B7FD9382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739281-A8F2-4128-83C8-3859141D20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68951-AD9E-4F05-A0CB-E276D79832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3E922-7735-4462-9AD9-BDA2621489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96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emf"/><Relationship Id="rId5" Type="http://schemas.openxmlformats.org/officeDocument/2006/relationships/image" Target="../media/image35.emf"/><Relationship Id="rId4" Type="http://schemas.openxmlformats.org/officeDocument/2006/relationships/image" Target="../media/image3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image" Target="../media/image40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emf"/><Relationship Id="rId5" Type="http://schemas.openxmlformats.org/officeDocument/2006/relationships/image" Target="../media/image38.emf"/><Relationship Id="rId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emf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emf"/><Relationship Id="rId5" Type="http://schemas.openxmlformats.org/officeDocument/2006/relationships/image" Target="../media/image46.emf"/><Relationship Id="rId4" Type="http://schemas.openxmlformats.org/officeDocument/2006/relationships/image" Target="../media/image4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emf"/><Relationship Id="rId5" Type="http://schemas.openxmlformats.org/officeDocument/2006/relationships/image" Target="../media/image50.wmf"/><Relationship Id="rId4" Type="http://schemas.openxmlformats.org/officeDocument/2006/relationships/oleObject" Target="../embeddings/oleObject1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image" Target="../media/image15.w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20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emf"/><Relationship Id="rId5" Type="http://schemas.openxmlformats.org/officeDocument/2006/relationships/image" Target="../media/image23.emf"/><Relationship Id="rId4" Type="http://schemas.openxmlformats.org/officeDocument/2006/relationships/image" Target="../media/image2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emf"/><Relationship Id="rId5" Type="http://schemas.openxmlformats.org/officeDocument/2006/relationships/image" Target="../media/image27.emf"/><Relationship Id="rId4" Type="http://schemas.openxmlformats.org/officeDocument/2006/relationships/image" Target="../media/image2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emf"/><Relationship Id="rId5" Type="http://schemas.openxmlformats.org/officeDocument/2006/relationships/image" Target="../media/image31.emf"/><Relationship Id="rId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871C492-68D9-4F84-91FE-3807ED527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689430"/>
            <a:ext cx="11125200" cy="5929083"/>
          </a:xfrm>
        </p:spPr>
        <p:txBody>
          <a:bodyPr>
            <a:noAutofit/>
          </a:bodyPr>
          <a:lstStyle/>
          <a:p>
            <a:pPr algn="ctr"/>
            <a:r>
              <a:rPr lang="en-GB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vitro </a:t>
            </a:r>
            <a:r>
              <a:rPr lang="en-GB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metabolism of Benzyl-4CN-BUTINACA and MDMB-4CN-BUTINACA using human hepatocytes and LC-</a:t>
            </a:r>
            <a:r>
              <a:rPr lang="en-GB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QToF</a:t>
            </a:r>
            <a:r>
              <a:rPr lang="en-GB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-MS analysis</a:t>
            </a:r>
          </a:p>
          <a:p>
            <a:pPr algn="ctr"/>
            <a:endParaRPr lang="en-GB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Information A: MDMB-4CN-BUTINACA</a:t>
            </a:r>
            <a:endParaRPr lang="en-GB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Caitlyn Norman</a:t>
            </a:r>
            <a:r>
              <a:rPr lang="en-GB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GB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Kristin Webling</a:t>
            </a:r>
            <a:r>
              <a:rPr lang="en-GB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Dārta</a:t>
            </a:r>
            <a:r>
              <a:rPr lang="en-GB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Štālberga</a:t>
            </a:r>
            <a:r>
              <a:rPr lang="en-GB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GB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Lisa Maas</a:t>
            </a:r>
            <a:r>
              <a:rPr lang="en-GB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GB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Johannes Tveit</a:t>
            </a:r>
            <a:r>
              <a:rPr lang="en-GB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Huiling</a:t>
            </a:r>
            <a:r>
              <a:rPr lang="en-GB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Liu</a:t>
            </a:r>
            <a:r>
              <a:rPr lang="en-GB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Shimpei</a:t>
            </a:r>
            <a:r>
              <a:rPr lang="en-GB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Watanabe</a:t>
            </a:r>
            <a:r>
              <a:rPr lang="en-GB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1,3,4</a:t>
            </a:r>
            <a:r>
              <a:rPr lang="en-GB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Svante Vikingsson</a:t>
            </a:r>
            <a:r>
              <a:rPr lang="en-GB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1,3,5</a:t>
            </a:r>
            <a:r>
              <a:rPr lang="en-GB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Henrik Green</a:t>
            </a:r>
            <a:r>
              <a:rPr lang="en-GB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1,3,*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 of Biomedical and Clinical Science, Division of Clinical Chemistry and Pharmacology, Linköping University, Linköping, Sweden.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Chiron AS, Trondheim, Norway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 of Forensic Genetics and Forensic Toxicology, National Board of Forensic Medicine, Linköping University, Linköping, Sweden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Forensic Science Group, Photon Science Research Division, RIKEN SPring-8 Center, Hyogo, Japan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Center for Forensic Science Advancement and Application, RTI International, Research Triangle Park, North Carolina, USA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*Corresponding author: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Henrik.Green@liu.se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547318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C86CF20-E6DC-45D1-9063-18BAD2CBA3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2643608"/>
              </p:ext>
            </p:extLst>
          </p:nvPr>
        </p:nvGraphicFramePr>
        <p:xfrm>
          <a:off x="9550400" y="231775"/>
          <a:ext cx="2203450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1686240" imgH="2603160" progId="ACD.ChemSketch.20">
                  <p:embed/>
                </p:oleObj>
              </mc:Choice>
              <mc:Fallback>
                <p:oleObj name="ChemSketch" r:id="rId2" imgW="1686240" imgH="2603160" progId="ACD.ChemSketch.20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C86CF20-E6DC-45D1-9063-18BAD2CBA3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550400" y="231775"/>
                        <a:ext cx="2203450" cy="340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8B5151C-0064-48A5-BCEC-4894AB9CD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Carboxylation (M8)</a:t>
            </a:r>
            <a:br>
              <a:rPr lang="en-GB" dirty="0"/>
            </a:br>
            <a:r>
              <a:rPr lang="en-GB" b="1" dirty="0"/>
              <a:t>RT 6.67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64D74C-ECDF-4E08-81F3-6B912D00219D}"/>
              </a:ext>
            </a:extLst>
          </p:cNvPr>
          <p:cNvSpPr txBox="1"/>
          <p:nvPr/>
        </p:nvSpPr>
        <p:spPr>
          <a:xfrm>
            <a:off x="10048494" y="3805032"/>
            <a:ext cx="1705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401.1819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C783F8C-386F-4A1F-8A84-FF9E776379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12" y="2552699"/>
            <a:ext cx="9681417" cy="172114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6CEB06-2B7E-4160-AF67-3553BFBD28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512" y="4540879"/>
            <a:ext cx="11242288" cy="2085526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7F7B5B8-F254-4C4D-BF46-9F63056AD271}"/>
              </a:ext>
            </a:extLst>
          </p:cNvPr>
          <p:cNvCxnSpPr>
            <a:cxnSpLocks/>
          </p:cNvCxnSpPr>
          <p:nvPr/>
        </p:nvCxnSpPr>
        <p:spPr>
          <a:xfrm flipH="1">
            <a:off x="8746704" y="646089"/>
            <a:ext cx="903611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A1DDFFB-E70C-4749-AC57-E65288AC6652}"/>
              </a:ext>
            </a:extLst>
          </p:cNvPr>
          <p:cNvCxnSpPr>
            <a:cxnSpLocks/>
          </p:cNvCxnSpPr>
          <p:nvPr/>
        </p:nvCxnSpPr>
        <p:spPr>
          <a:xfrm>
            <a:off x="9908287" y="1022123"/>
            <a:ext cx="1037734" cy="96864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FCC2B1C-918B-4DB1-B148-192447F39D7C}"/>
              </a:ext>
            </a:extLst>
          </p:cNvPr>
          <p:cNvCxnSpPr>
            <a:cxnSpLocks/>
          </p:cNvCxnSpPr>
          <p:nvPr/>
        </p:nvCxnSpPr>
        <p:spPr>
          <a:xfrm>
            <a:off x="9650315" y="646089"/>
            <a:ext cx="1536321" cy="145418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0926888-6D5C-48D6-90DD-8371340F0C9E}"/>
              </a:ext>
            </a:extLst>
          </p:cNvPr>
          <p:cNvCxnSpPr>
            <a:cxnSpLocks/>
          </p:cNvCxnSpPr>
          <p:nvPr/>
        </p:nvCxnSpPr>
        <p:spPr>
          <a:xfrm flipH="1">
            <a:off x="9004676" y="1022123"/>
            <a:ext cx="903611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44C0E63-CABF-47E0-8C46-B8AA4D1F56D9}"/>
              </a:ext>
            </a:extLst>
          </p:cNvPr>
          <p:cNvCxnSpPr>
            <a:cxnSpLocks/>
          </p:cNvCxnSpPr>
          <p:nvPr/>
        </p:nvCxnSpPr>
        <p:spPr>
          <a:xfrm flipV="1">
            <a:off x="10236162" y="1974561"/>
            <a:ext cx="709859" cy="484003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EAD624B-85B2-4392-8217-90FB5C8E74C6}"/>
              </a:ext>
            </a:extLst>
          </p:cNvPr>
          <p:cNvSpPr txBox="1"/>
          <p:nvPr/>
        </p:nvSpPr>
        <p:spPr>
          <a:xfrm>
            <a:off x="8030803" y="859656"/>
            <a:ext cx="1138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145.0396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15742B0-B64E-4B08-8C7B-24A2299EAD25}"/>
              </a:ext>
            </a:extLst>
          </p:cNvPr>
          <p:cNvSpPr txBox="1"/>
          <p:nvPr/>
        </p:nvSpPr>
        <p:spPr>
          <a:xfrm>
            <a:off x="7741229" y="468126"/>
            <a:ext cx="147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226.0975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6F49CD-A4CA-4B7A-B9C6-6257221ABEA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48853"/>
          <a:stretch/>
        </p:blipFill>
        <p:spPr>
          <a:xfrm>
            <a:off x="6511719" y="2650930"/>
            <a:ext cx="3038168" cy="82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493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86D0CA7-E3E0-4A79-8E60-4C9ED470D8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1049725"/>
              </p:ext>
            </p:extLst>
          </p:nvPr>
        </p:nvGraphicFramePr>
        <p:xfrm>
          <a:off x="9853540" y="110375"/>
          <a:ext cx="2001735" cy="3161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3" imgW="1431000" imgH="2259720" progId="ACD.ChemSketch.20">
                  <p:embed/>
                </p:oleObj>
              </mc:Choice>
              <mc:Fallback>
                <p:oleObj name="ChemSketch" r:id="rId3" imgW="1431000" imgH="2259720" progId="ACD.ChemSketch.20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586D0CA7-E3E0-4A79-8E60-4C9ED470D8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53540" y="110375"/>
                        <a:ext cx="2001735" cy="31614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938D97D-08B4-439E-85D8-DF0D1615B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376" y="267545"/>
            <a:ext cx="6882579" cy="2117366"/>
          </a:xfrm>
        </p:spPr>
        <p:txBody>
          <a:bodyPr/>
          <a:lstStyle/>
          <a:p>
            <a:r>
              <a:rPr lang="en-GB" dirty="0"/>
              <a:t>Ester hydrolysis + </a:t>
            </a:r>
            <a:r>
              <a:rPr lang="en-GB" dirty="0" err="1"/>
              <a:t>decyanation</a:t>
            </a:r>
            <a:r>
              <a:rPr lang="en-GB" dirty="0"/>
              <a:t> to alcohol (M9)</a:t>
            </a:r>
            <a:br>
              <a:rPr lang="en-GB" dirty="0"/>
            </a:br>
            <a:r>
              <a:rPr lang="en-GB" b="1" dirty="0"/>
              <a:t>RT 6.21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C99137-6396-46A1-A383-87E206120DAB}"/>
              </a:ext>
            </a:extLst>
          </p:cNvPr>
          <p:cNvSpPr txBox="1"/>
          <p:nvPr/>
        </p:nvSpPr>
        <p:spPr>
          <a:xfrm>
            <a:off x="10327023" y="3807455"/>
            <a:ext cx="1705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b="1" dirty="0"/>
              <a:t>348.19</a:t>
            </a:r>
            <a:r>
              <a:rPr lang="sv-SE" sz="2400" b="1" dirty="0"/>
              <a:t>1</a:t>
            </a:r>
            <a:r>
              <a:rPr lang="lv-LV" sz="2400" b="1" dirty="0"/>
              <a:t>8</a:t>
            </a:r>
            <a:endParaRPr lang="en-GB" sz="24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A1AB9A6-5F19-4CC9-A565-D5BD78FE4B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4425" y="2387573"/>
            <a:ext cx="9858375" cy="21431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DFC562C-DAEF-45E3-9A01-055C41F6475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4565279"/>
            <a:ext cx="11569570" cy="2266950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7506728-A272-47E0-852C-6797251F9DC7}"/>
              </a:ext>
            </a:extLst>
          </p:cNvPr>
          <p:cNvCxnSpPr>
            <a:cxnSpLocks/>
          </p:cNvCxnSpPr>
          <p:nvPr/>
        </p:nvCxnSpPr>
        <p:spPr>
          <a:xfrm flipH="1" flipV="1">
            <a:off x="9634608" y="858071"/>
            <a:ext cx="666830" cy="1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12A7C0B-6123-4049-9CDE-4322A87C7BEC}"/>
              </a:ext>
            </a:extLst>
          </p:cNvPr>
          <p:cNvCxnSpPr>
            <a:cxnSpLocks/>
          </p:cNvCxnSpPr>
          <p:nvPr/>
        </p:nvCxnSpPr>
        <p:spPr>
          <a:xfrm flipH="1">
            <a:off x="10578063" y="1657195"/>
            <a:ext cx="724173" cy="71371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860A36-9D5E-417F-8A49-BB0CFB6AF82A}"/>
              </a:ext>
            </a:extLst>
          </p:cNvPr>
          <p:cNvCxnSpPr>
            <a:cxnSpLocks/>
          </p:cNvCxnSpPr>
          <p:nvPr/>
        </p:nvCxnSpPr>
        <p:spPr>
          <a:xfrm>
            <a:off x="10309530" y="838526"/>
            <a:ext cx="1014487" cy="83162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B5DF7DD-3E60-45AE-ABB7-7D491F2CE1F2}"/>
              </a:ext>
            </a:extLst>
          </p:cNvPr>
          <p:cNvSpPr txBox="1"/>
          <p:nvPr/>
        </p:nvSpPr>
        <p:spPr>
          <a:xfrm>
            <a:off x="8643210" y="690974"/>
            <a:ext cx="1138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145.0396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1677147-2D77-4EF8-8E4D-A3EA1D937AA0}"/>
              </a:ext>
            </a:extLst>
          </p:cNvPr>
          <p:cNvCxnSpPr>
            <a:cxnSpLocks/>
          </p:cNvCxnSpPr>
          <p:nvPr/>
        </p:nvCxnSpPr>
        <p:spPr>
          <a:xfrm flipH="1">
            <a:off x="10515269" y="1915653"/>
            <a:ext cx="664739" cy="65481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A21E4F5-C0EC-4692-9AB8-A617A95D8096}"/>
              </a:ext>
            </a:extLst>
          </p:cNvPr>
          <p:cNvCxnSpPr>
            <a:cxnSpLocks/>
          </p:cNvCxnSpPr>
          <p:nvPr/>
        </p:nvCxnSpPr>
        <p:spPr>
          <a:xfrm flipV="1">
            <a:off x="11056275" y="376466"/>
            <a:ext cx="742040" cy="930733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397866C-A13F-4BC2-B4D4-91E166B54CDE}"/>
              </a:ext>
            </a:extLst>
          </p:cNvPr>
          <p:cNvCxnSpPr>
            <a:cxnSpLocks/>
          </p:cNvCxnSpPr>
          <p:nvPr/>
        </p:nvCxnSpPr>
        <p:spPr>
          <a:xfrm>
            <a:off x="11186087" y="1937960"/>
            <a:ext cx="374533" cy="226055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07B4A1A-44DA-4B38-B495-8189D91956F3}"/>
              </a:ext>
            </a:extLst>
          </p:cNvPr>
          <p:cNvSpPr txBox="1"/>
          <p:nvPr/>
        </p:nvSpPr>
        <p:spPr>
          <a:xfrm>
            <a:off x="9992800" y="2521351"/>
            <a:ext cx="1138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73.0648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A55CB4F-EC00-456D-93D1-67B4356D4405}"/>
              </a:ext>
            </a:extLst>
          </p:cNvPr>
          <p:cNvCxnSpPr>
            <a:cxnSpLocks/>
          </p:cNvCxnSpPr>
          <p:nvPr/>
        </p:nvCxnSpPr>
        <p:spPr>
          <a:xfrm>
            <a:off x="9968967" y="493236"/>
            <a:ext cx="2048832" cy="1696387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6BD6189-2782-4667-A797-BF57E142C66B}"/>
              </a:ext>
            </a:extLst>
          </p:cNvPr>
          <p:cNvCxnSpPr>
            <a:cxnSpLocks/>
          </p:cNvCxnSpPr>
          <p:nvPr/>
        </p:nvCxnSpPr>
        <p:spPr>
          <a:xfrm flipH="1" flipV="1">
            <a:off x="8627480" y="495065"/>
            <a:ext cx="1329272" cy="10209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9688AA6-9031-407E-AA2F-90223978D5BB}"/>
              </a:ext>
            </a:extLst>
          </p:cNvPr>
          <p:cNvSpPr txBox="1"/>
          <p:nvPr/>
        </p:nvSpPr>
        <p:spPr>
          <a:xfrm>
            <a:off x="7609821" y="323241"/>
            <a:ext cx="1138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217.0972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825E0D9-7DEC-4404-A7B7-8EC262B53F9B}"/>
              </a:ext>
            </a:extLst>
          </p:cNvPr>
          <p:cNvCxnSpPr>
            <a:cxnSpLocks/>
          </p:cNvCxnSpPr>
          <p:nvPr/>
        </p:nvCxnSpPr>
        <p:spPr>
          <a:xfrm>
            <a:off x="10539035" y="874163"/>
            <a:ext cx="492810" cy="44792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91CF9FC7-F2C3-4237-AE3C-4FF1FB22D4B8}"/>
              </a:ext>
            </a:extLst>
          </p:cNvPr>
          <p:cNvSpPr txBox="1"/>
          <p:nvPr/>
        </p:nvSpPr>
        <p:spPr>
          <a:xfrm>
            <a:off x="11330850" y="40758"/>
            <a:ext cx="1138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86.0964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FB406FA-E7DA-4D38-A9E8-71A811DD6A7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34791"/>
          <a:stretch/>
        </p:blipFill>
        <p:spPr>
          <a:xfrm>
            <a:off x="5400842" y="2661505"/>
            <a:ext cx="4435389" cy="946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744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F4EF3-702E-4764-86E6-CF5556F89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952" y="281126"/>
            <a:ext cx="8070368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Hydroxylation + glucuronidation (M10)</a:t>
            </a:r>
            <a:br>
              <a:rPr lang="en-GB" dirty="0"/>
            </a:br>
            <a:r>
              <a:rPr lang="en-GB" b="1" dirty="0"/>
              <a:t>RT 5.23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1E7FF3-16FF-405E-98D2-8AF281C726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1" y="2802553"/>
            <a:ext cx="9858375" cy="15335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E362A59-9C26-45B4-91EB-7E681A14C4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472437"/>
            <a:ext cx="11048217" cy="222031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2904EC2-98A0-46A5-AAC1-FB773E6437CD}"/>
              </a:ext>
            </a:extLst>
          </p:cNvPr>
          <p:cNvSpPr txBox="1"/>
          <p:nvPr/>
        </p:nvSpPr>
        <p:spPr>
          <a:xfrm>
            <a:off x="10410002" y="3879724"/>
            <a:ext cx="1705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563.2348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A725789-D798-4EA6-9EB9-C96EF470D2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624560"/>
              </p:ext>
            </p:extLst>
          </p:nvPr>
        </p:nvGraphicFramePr>
        <p:xfrm>
          <a:off x="9967913" y="540489"/>
          <a:ext cx="2224087" cy="320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4" imgW="1686240" imgH="2427840" progId="ACD.ChemSketch.20">
                  <p:embed/>
                </p:oleObj>
              </mc:Choice>
              <mc:Fallback>
                <p:oleObj name="ChemSketch" r:id="rId4" imgW="1686240" imgH="2427840" progId="ACD.ChemSketch.20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A725789-D798-4EA6-9EB9-C96EF470D2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67913" y="540489"/>
                        <a:ext cx="2224087" cy="320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1DB8C36-FE23-474F-92B2-EECFF460AA72}"/>
              </a:ext>
            </a:extLst>
          </p:cNvPr>
          <p:cNvCxnSpPr>
            <a:cxnSpLocks/>
          </p:cNvCxnSpPr>
          <p:nvPr/>
        </p:nvCxnSpPr>
        <p:spPr>
          <a:xfrm flipH="1" flipV="1">
            <a:off x="9634618" y="644479"/>
            <a:ext cx="644941" cy="174352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6379076-4468-4742-8BDD-558EA6C15E0E}"/>
              </a:ext>
            </a:extLst>
          </p:cNvPr>
          <p:cNvCxnSpPr>
            <a:cxnSpLocks/>
          </p:cNvCxnSpPr>
          <p:nvPr/>
        </p:nvCxnSpPr>
        <p:spPr>
          <a:xfrm>
            <a:off x="10538962" y="1284585"/>
            <a:ext cx="686447" cy="85689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BE7C107-E746-4142-9793-C63A23075276}"/>
              </a:ext>
            </a:extLst>
          </p:cNvPr>
          <p:cNvCxnSpPr>
            <a:cxnSpLocks/>
          </p:cNvCxnSpPr>
          <p:nvPr/>
        </p:nvCxnSpPr>
        <p:spPr>
          <a:xfrm>
            <a:off x="10279558" y="818831"/>
            <a:ext cx="1316724" cy="1672183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8C5406F-6ABD-4DE6-96B3-02E344CD6AA9}"/>
              </a:ext>
            </a:extLst>
          </p:cNvPr>
          <p:cNvSpPr txBox="1"/>
          <p:nvPr/>
        </p:nvSpPr>
        <p:spPr>
          <a:xfrm>
            <a:off x="8620561" y="477185"/>
            <a:ext cx="147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226.0975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9B4E4D-AFD5-40F6-9A5F-4E7AC25466A7}"/>
              </a:ext>
            </a:extLst>
          </p:cNvPr>
          <p:cNvSpPr txBox="1"/>
          <p:nvPr/>
        </p:nvSpPr>
        <p:spPr>
          <a:xfrm>
            <a:off x="8826335" y="997841"/>
            <a:ext cx="147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145.0396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3676F97-6D01-4952-A050-B1C86A6C312A}"/>
              </a:ext>
            </a:extLst>
          </p:cNvPr>
          <p:cNvCxnSpPr>
            <a:cxnSpLocks/>
          </p:cNvCxnSpPr>
          <p:nvPr/>
        </p:nvCxnSpPr>
        <p:spPr>
          <a:xfrm flipH="1" flipV="1">
            <a:off x="9828986" y="1172564"/>
            <a:ext cx="720256" cy="112021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D9BDABE-82D3-4E04-A15C-251DD81C44C2}"/>
              </a:ext>
            </a:extLst>
          </p:cNvPr>
          <p:cNvCxnSpPr>
            <a:cxnSpLocks/>
          </p:cNvCxnSpPr>
          <p:nvPr/>
        </p:nvCxnSpPr>
        <p:spPr>
          <a:xfrm flipV="1">
            <a:off x="10710882" y="2154009"/>
            <a:ext cx="527053" cy="37204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19D619BB-2E4B-4892-8D50-E74355263124}"/>
              </a:ext>
            </a:extLst>
          </p:cNvPr>
          <p:cNvSpPr/>
          <p:nvPr/>
        </p:nvSpPr>
        <p:spPr>
          <a:xfrm rot="763250">
            <a:off x="10279409" y="475316"/>
            <a:ext cx="1411478" cy="699136"/>
          </a:xfrm>
          <a:prstGeom prst="ellipse">
            <a:avLst/>
          </a:prstGeom>
          <a:solidFill>
            <a:schemeClr val="accent1">
              <a:lumMod val="20000"/>
              <a:lumOff val="80000"/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3EC4DA2-C8E7-4FC6-89D3-24940D5B3AD2}"/>
              </a:ext>
            </a:extLst>
          </p:cNvPr>
          <p:cNvCxnSpPr>
            <a:cxnSpLocks/>
          </p:cNvCxnSpPr>
          <p:nvPr/>
        </p:nvCxnSpPr>
        <p:spPr>
          <a:xfrm flipV="1">
            <a:off x="11262987" y="305974"/>
            <a:ext cx="179121" cy="2489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42E35C8-B64A-45E6-A81C-EDCF94C432D4}"/>
              </a:ext>
            </a:extLst>
          </p:cNvPr>
          <p:cNvSpPr txBox="1"/>
          <p:nvPr/>
        </p:nvSpPr>
        <p:spPr>
          <a:xfrm>
            <a:off x="10797890" y="-19953"/>
            <a:ext cx="147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+ OH + GLUC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5BE88B-477F-4A48-A4CF-844C5C4EDD7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33893"/>
          <a:stretch/>
        </p:blipFill>
        <p:spPr>
          <a:xfrm>
            <a:off x="5911581" y="3087257"/>
            <a:ext cx="3701846" cy="77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91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2C44E-E65F-4931-B219-CBC024355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Dihydrodiol</a:t>
            </a:r>
            <a:r>
              <a:rPr lang="en-GB" dirty="0"/>
              <a:t> (M11) </a:t>
            </a:r>
            <a:br>
              <a:rPr lang="en-GB" dirty="0"/>
            </a:br>
            <a:r>
              <a:rPr lang="en-GB" b="1" dirty="0"/>
              <a:t>RT 5.73</a:t>
            </a:r>
            <a:endParaRPr lang="en-GB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416641F-1435-40A1-852B-C3B9BFDD83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9224990"/>
              </p:ext>
            </p:extLst>
          </p:nvPr>
        </p:nvGraphicFramePr>
        <p:xfrm>
          <a:off x="9502775" y="227013"/>
          <a:ext cx="2581275" cy="320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1956600" imgH="2427840" progId="ACD.ChemSketch.20">
                  <p:embed/>
                </p:oleObj>
              </mc:Choice>
              <mc:Fallback>
                <p:oleObj name="ChemSketch" r:id="rId2" imgW="1956600" imgH="2427840" progId="ACD.ChemSketch.20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416641F-1435-40A1-852B-C3B9BFDD83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502775" y="227013"/>
                        <a:ext cx="2581275" cy="3201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935833D-DA03-46D8-B105-964ECEB38B1B}"/>
              </a:ext>
            </a:extLst>
          </p:cNvPr>
          <p:cNvSpPr txBox="1"/>
          <p:nvPr/>
        </p:nvSpPr>
        <p:spPr>
          <a:xfrm>
            <a:off x="10378080" y="3531024"/>
            <a:ext cx="1705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405.2132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5AAA6B8-FD3F-494B-B41D-28F5D002E57C}"/>
              </a:ext>
            </a:extLst>
          </p:cNvPr>
          <p:cNvCxnSpPr>
            <a:cxnSpLocks/>
          </p:cNvCxnSpPr>
          <p:nvPr/>
        </p:nvCxnSpPr>
        <p:spPr>
          <a:xfrm flipH="1" flipV="1">
            <a:off x="9350375" y="421370"/>
            <a:ext cx="737523" cy="369332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2DAA75B-44BB-49B9-B28F-DDC61B2DBEC1}"/>
              </a:ext>
            </a:extLst>
          </p:cNvPr>
          <p:cNvCxnSpPr>
            <a:cxnSpLocks/>
          </p:cNvCxnSpPr>
          <p:nvPr/>
        </p:nvCxnSpPr>
        <p:spPr>
          <a:xfrm>
            <a:off x="10087897" y="790702"/>
            <a:ext cx="1710813" cy="112185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D0A0901-EC15-4908-B9A4-34917ED514A0}"/>
              </a:ext>
            </a:extLst>
          </p:cNvPr>
          <p:cNvSpPr txBox="1"/>
          <p:nvPr/>
        </p:nvSpPr>
        <p:spPr>
          <a:xfrm>
            <a:off x="8354190" y="175578"/>
            <a:ext cx="147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260.1030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18C1063-BCD6-43EF-8B2D-ED23680C50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652874"/>
            <a:ext cx="11033391" cy="214271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27AD015-4AFC-4774-AF4B-3B2D151E95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976601"/>
            <a:ext cx="9858375" cy="1552575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E5246C7-9F7F-4856-96C9-08008407B0C8}"/>
              </a:ext>
            </a:extLst>
          </p:cNvPr>
          <p:cNvCxnSpPr>
            <a:cxnSpLocks/>
          </p:cNvCxnSpPr>
          <p:nvPr/>
        </p:nvCxnSpPr>
        <p:spPr>
          <a:xfrm>
            <a:off x="10240297" y="943102"/>
            <a:ext cx="973393" cy="63137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6D0B87-39C0-4E3E-A758-9E219CEE7198}"/>
              </a:ext>
            </a:extLst>
          </p:cNvPr>
          <p:cNvCxnSpPr>
            <a:cxnSpLocks/>
          </p:cNvCxnSpPr>
          <p:nvPr/>
        </p:nvCxnSpPr>
        <p:spPr>
          <a:xfrm flipV="1">
            <a:off x="10538579" y="1592567"/>
            <a:ext cx="675111" cy="758307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CD2D8D7-BB94-409B-B2B2-D781ACEACBD6}"/>
              </a:ext>
            </a:extLst>
          </p:cNvPr>
          <p:cNvCxnSpPr>
            <a:cxnSpLocks/>
          </p:cNvCxnSpPr>
          <p:nvPr/>
        </p:nvCxnSpPr>
        <p:spPr>
          <a:xfrm flipH="1">
            <a:off x="9272337" y="943102"/>
            <a:ext cx="967961" cy="315686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42B8458-5A99-4F0B-BC4E-98EB0175D2A5}"/>
              </a:ext>
            </a:extLst>
          </p:cNvPr>
          <p:cNvSpPr txBox="1"/>
          <p:nvPr/>
        </p:nvSpPr>
        <p:spPr>
          <a:xfrm>
            <a:off x="8258520" y="1103015"/>
            <a:ext cx="1175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161.0346 –H2O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3BD3AD-BD5A-4422-AB38-86E08A366878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43916"/>
          <a:stretch/>
        </p:blipFill>
        <p:spPr>
          <a:xfrm>
            <a:off x="6323642" y="3090220"/>
            <a:ext cx="3229898" cy="801259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95D5C26-4C8F-4AAC-8C02-1A6560731A33}"/>
              </a:ext>
            </a:extLst>
          </p:cNvPr>
          <p:cNvCxnSpPr>
            <a:cxnSpLocks/>
          </p:cNvCxnSpPr>
          <p:nvPr/>
        </p:nvCxnSpPr>
        <p:spPr>
          <a:xfrm flipH="1">
            <a:off x="8540013" y="634738"/>
            <a:ext cx="1175913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6D10D31E-13C8-498B-B39E-894A9036D32F}"/>
              </a:ext>
            </a:extLst>
          </p:cNvPr>
          <p:cNvSpPr txBox="1"/>
          <p:nvPr/>
        </p:nvSpPr>
        <p:spPr>
          <a:xfrm>
            <a:off x="7536727" y="454614"/>
            <a:ext cx="1474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242.0924</a:t>
            </a:r>
          </a:p>
          <a:p>
            <a:r>
              <a:rPr lang="en-GB" dirty="0"/>
              <a:t>–H2O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71C1833-96D3-4265-B6D8-1970F3EDD0FF}"/>
              </a:ext>
            </a:extLst>
          </p:cNvPr>
          <p:cNvSpPr/>
          <p:nvPr/>
        </p:nvSpPr>
        <p:spPr>
          <a:xfrm rot="21398275">
            <a:off x="9641558" y="1373446"/>
            <a:ext cx="1432531" cy="867177"/>
          </a:xfrm>
          <a:prstGeom prst="ellipse">
            <a:avLst/>
          </a:prstGeom>
          <a:solidFill>
            <a:schemeClr val="accent1">
              <a:lumMod val="20000"/>
              <a:lumOff val="80000"/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3DFF7AD-E259-E6AC-C668-D9301501F81B}"/>
              </a:ext>
            </a:extLst>
          </p:cNvPr>
          <p:cNvCxnSpPr>
            <a:cxnSpLocks/>
          </p:cNvCxnSpPr>
          <p:nvPr/>
        </p:nvCxnSpPr>
        <p:spPr>
          <a:xfrm>
            <a:off x="4403034" y="2439947"/>
            <a:ext cx="0" cy="4472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8CB02858-FA41-D867-7AFB-26D15B437868}"/>
              </a:ext>
            </a:extLst>
          </p:cNvPr>
          <p:cNvSpPr txBox="1"/>
          <p:nvPr/>
        </p:nvSpPr>
        <p:spPr>
          <a:xfrm>
            <a:off x="2935358" y="1762089"/>
            <a:ext cx="3160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The </a:t>
            </a:r>
            <a:r>
              <a:rPr lang="sv-SE" dirty="0" err="1"/>
              <a:t>peak</a:t>
            </a:r>
            <a:r>
              <a:rPr lang="sv-SE" dirty="0"/>
              <a:t> at 7.916 min </a:t>
            </a:r>
            <a:r>
              <a:rPr lang="sv-SE" dirty="0" err="1"/>
              <a:t>was</a:t>
            </a:r>
            <a:r>
              <a:rPr lang="sv-SE" dirty="0"/>
              <a:t> </a:t>
            </a:r>
            <a:r>
              <a:rPr lang="sv-SE" dirty="0" err="1"/>
              <a:t>also</a:t>
            </a:r>
            <a:r>
              <a:rPr lang="sv-SE" dirty="0"/>
              <a:t> </a:t>
            </a:r>
            <a:r>
              <a:rPr lang="sv-SE" dirty="0" err="1"/>
              <a:t>seen</a:t>
            </a:r>
            <a:r>
              <a:rPr lang="sv-SE" dirty="0"/>
              <a:t> in the negative </a:t>
            </a:r>
            <a:r>
              <a:rPr lang="sv-SE" dirty="0" err="1"/>
              <a:t>controls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4797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64DDA-7D53-4D14-85A1-6E29BFDC7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308" y="521655"/>
            <a:ext cx="8281755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N-dealkylation + ester hydrolysis (M12)</a:t>
            </a:r>
            <a:br>
              <a:rPr lang="en-GB" dirty="0"/>
            </a:br>
            <a:r>
              <a:rPr lang="en-GB" b="1" dirty="0"/>
              <a:t>RT 5.71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7E0E25C-2D41-4518-8CE5-AC2542B987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06" y="2918645"/>
            <a:ext cx="9858375" cy="15811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F6DB7EB-9668-48F8-85E9-2B6A072B50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05" y="4587874"/>
            <a:ext cx="10735137" cy="207442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E167ACD-5CAE-4FEC-BAA8-202436E5B7FA}"/>
              </a:ext>
            </a:extLst>
          </p:cNvPr>
          <p:cNvSpPr txBox="1"/>
          <p:nvPr/>
        </p:nvSpPr>
        <p:spPr>
          <a:xfrm>
            <a:off x="10475639" y="3129185"/>
            <a:ext cx="1705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276.1343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280811D-3215-4B13-8022-FD4FE4AE49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95438"/>
              </p:ext>
            </p:extLst>
          </p:nvPr>
        </p:nvGraphicFramePr>
        <p:xfrm>
          <a:off x="9434845" y="326257"/>
          <a:ext cx="2393361" cy="2568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4" imgW="1431000" imgH="1535760" progId="ACD.ChemSketch.20">
                  <p:embed/>
                </p:oleObj>
              </mc:Choice>
              <mc:Fallback>
                <p:oleObj name="ChemSketch" r:id="rId4" imgW="1431000" imgH="1535760" progId="ACD.ChemSketch.20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280811D-3215-4B13-8022-FD4FE4AE49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434845" y="326257"/>
                        <a:ext cx="2393361" cy="25680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EFD8E9-89AE-4A84-8EC0-FCD6B64EE1E8}"/>
              </a:ext>
            </a:extLst>
          </p:cNvPr>
          <p:cNvCxnSpPr>
            <a:cxnSpLocks/>
          </p:cNvCxnSpPr>
          <p:nvPr/>
        </p:nvCxnSpPr>
        <p:spPr>
          <a:xfrm>
            <a:off x="10197081" y="1173675"/>
            <a:ext cx="849461" cy="108282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6BB4349-BED8-42B2-81B4-6FCB73EC593A}"/>
              </a:ext>
            </a:extLst>
          </p:cNvPr>
          <p:cNvCxnSpPr>
            <a:cxnSpLocks/>
          </p:cNvCxnSpPr>
          <p:nvPr/>
        </p:nvCxnSpPr>
        <p:spPr>
          <a:xfrm>
            <a:off x="9712007" y="501961"/>
            <a:ext cx="1334535" cy="1461310"/>
          </a:xfrm>
          <a:prstGeom prst="line">
            <a:avLst/>
          </a:prstGeom>
          <a:ln>
            <a:prstDash val="lg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050F015-6F62-4608-873D-C3E91C259DFA}"/>
              </a:ext>
            </a:extLst>
          </p:cNvPr>
          <p:cNvSpPr txBox="1"/>
          <p:nvPr/>
        </p:nvSpPr>
        <p:spPr>
          <a:xfrm>
            <a:off x="8412174" y="1257616"/>
            <a:ext cx="147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145.0396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057B28D-B78A-41DC-96EB-BC30D6BFD482}"/>
              </a:ext>
            </a:extLst>
          </p:cNvPr>
          <p:cNvCxnSpPr>
            <a:cxnSpLocks/>
          </p:cNvCxnSpPr>
          <p:nvPr/>
        </p:nvCxnSpPr>
        <p:spPr>
          <a:xfrm flipH="1">
            <a:off x="9383447" y="1173675"/>
            <a:ext cx="786335" cy="256416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DD9993B8-D1DB-41FE-B23A-61AD9A3E5A2E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38680"/>
          <a:stretch/>
        </p:blipFill>
        <p:spPr>
          <a:xfrm>
            <a:off x="6096000" y="3139780"/>
            <a:ext cx="3640091" cy="825910"/>
          </a:xfrm>
          <a:prstGeom prst="rect">
            <a:avLst/>
          </a:prstGeom>
        </p:spPr>
      </p:pic>
      <p:sp>
        <p:nvSpPr>
          <p:cNvPr id="20" name="TextBox 15">
            <a:extLst>
              <a:ext uri="{FF2B5EF4-FFF2-40B4-BE49-F238E27FC236}">
                <a16:creationId xmlns:a16="http://schemas.microsoft.com/office/drawing/2014/main" id="{6050F015-6F62-4608-873D-C3E91C259DFA}"/>
              </a:ext>
            </a:extLst>
          </p:cNvPr>
          <p:cNvSpPr txBox="1"/>
          <p:nvPr/>
        </p:nvSpPr>
        <p:spPr>
          <a:xfrm>
            <a:off x="8435789" y="166115"/>
            <a:ext cx="203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86.0964 (–COOH)</a:t>
            </a:r>
          </a:p>
        </p:txBody>
      </p:sp>
    </p:spTree>
    <p:extLst>
      <p:ext uri="{BB962C8B-B14F-4D97-AF65-F5344CB8AC3E}">
        <p14:creationId xmlns:p14="http://schemas.microsoft.com/office/powerpoint/2010/main" val="946330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59D31B2-E58F-4794-BAA6-2B79CAD580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8306299"/>
              </p:ext>
            </p:extLst>
          </p:nvPr>
        </p:nvGraphicFramePr>
        <p:xfrm>
          <a:off x="9621838" y="152400"/>
          <a:ext cx="2224087" cy="320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1686240" imgH="2427840" progId="ACD.ChemSketch.20">
                  <p:embed/>
                </p:oleObj>
              </mc:Choice>
              <mc:Fallback>
                <p:oleObj name="ChemSketch" r:id="rId2" imgW="1686240" imgH="2427840" progId="ACD.ChemSketch.20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59D31B2-E58F-4794-BAA6-2B79CAD580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621838" y="152400"/>
                        <a:ext cx="2224087" cy="320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B0A7A94-7B11-4D17-96A1-5F978CCFB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MDMB-4CN-BUTINACA </a:t>
            </a:r>
            <a:br>
              <a:rPr lang="en-GB" dirty="0"/>
            </a:br>
            <a:r>
              <a:rPr lang="en-GB" b="1"/>
              <a:t>RT 9.33</a:t>
            </a:r>
            <a:endParaRPr lang="en-GB" b="1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3ED35CA-4258-4023-B063-76EE5A96589F}"/>
              </a:ext>
            </a:extLst>
          </p:cNvPr>
          <p:cNvCxnSpPr/>
          <p:nvPr/>
        </p:nvCxnSpPr>
        <p:spPr>
          <a:xfrm flipH="1" flipV="1">
            <a:off x="10279626" y="641350"/>
            <a:ext cx="454098" cy="89248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0945A2D-74C6-4AB7-8E34-9A14A5D962E7}"/>
              </a:ext>
            </a:extLst>
          </p:cNvPr>
          <p:cNvCxnSpPr>
            <a:cxnSpLocks/>
          </p:cNvCxnSpPr>
          <p:nvPr/>
        </p:nvCxnSpPr>
        <p:spPr>
          <a:xfrm flipH="1" flipV="1">
            <a:off x="9512710" y="641349"/>
            <a:ext cx="781664" cy="1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4BB7BCA-C072-4A67-80DA-7E0A1CCEDD7A}"/>
              </a:ext>
            </a:extLst>
          </p:cNvPr>
          <p:cNvSpPr txBox="1"/>
          <p:nvPr/>
        </p:nvSpPr>
        <p:spPr>
          <a:xfrm>
            <a:off x="8443388" y="456683"/>
            <a:ext cx="147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226.0975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7861F9-974F-4D1B-8DB9-AD62DC0D93CA}"/>
              </a:ext>
            </a:extLst>
          </p:cNvPr>
          <p:cNvSpPr txBox="1"/>
          <p:nvPr/>
        </p:nvSpPr>
        <p:spPr>
          <a:xfrm>
            <a:off x="8654845" y="1073685"/>
            <a:ext cx="147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145.0396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AF429B-FD05-4302-BB5D-D631C44A24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08" y="2507456"/>
            <a:ext cx="9858375" cy="1609725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9F3A764-8215-4E24-B117-F5B4176438CE}"/>
              </a:ext>
            </a:extLst>
          </p:cNvPr>
          <p:cNvCxnSpPr/>
          <p:nvPr/>
        </p:nvCxnSpPr>
        <p:spPr>
          <a:xfrm flipH="1">
            <a:off x="9716021" y="826015"/>
            <a:ext cx="530942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3D42AD0-BBBC-4D7E-987D-98F5CA0F2C10}"/>
              </a:ext>
            </a:extLst>
          </p:cNvPr>
          <p:cNvCxnSpPr>
            <a:cxnSpLocks/>
          </p:cNvCxnSpPr>
          <p:nvPr/>
        </p:nvCxnSpPr>
        <p:spPr>
          <a:xfrm flipH="1" flipV="1">
            <a:off x="10273358" y="826015"/>
            <a:ext cx="543355" cy="1049339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5487A03-4B96-4AD4-829A-6C98724BB199}"/>
              </a:ext>
            </a:extLst>
          </p:cNvPr>
          <p:cNvCxnSpPr>
            <a:cxnSpLocks/>
          </p:cNvCxnSpPr>
          <p:nvPr/>
        </p:nvCxnSpPr>
        <p:spPr>
          <a:xfrm flipH="1">
            <a:off x="10397613" y="1890351"/>
            <a:ext cx="417872" cy="30718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7BAF7D25-255D-4E27-A83A-BF678010BD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08" y="4171156"/>
            <a:ext cx="11568778" cy="204549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BB32CA3-AF54-4E6A-AF61-721F0793127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42719"/>
          <a:stretch/>
        </p:blipFill>
        <p:spPr>
          <a:xfrm>
            <a:off x="5914102" y="2596901"/>
            <a:ext cx="3707735" cy="90058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3B9260-8FEF-BC38-5234-0248205B716E}"/>
              </a:ext>
            </a:extLst>
          </p:cNvPr>
          <p:cNvSpPr txBox="1"/>
          <p:nvPr/>
        </p:nvSpPr>
        <p:spPr>
          <a:xfrm>
            <a:off x="10216601" y="3360725"/>
            <a:ext cx="1705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371.2078</a:t>
            </a:r>
          </a:p>
        </p:txBody>
      </p:sp>
    </p:spTree>
    <p:extLst>
      <p:ext uri="{BB962C8B-B14F-4D97-AF65-F5344CB8AC3E}">
        <p14:creationId xmlns:p14="http://schemas.microsoft.com/office/powerpoint/2010/main" val="1971086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85C1707-FAE8-443C-895F-A8A31D3E97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770134"/>
              </p:ext>
            </p:extLst>
          </p:nvPr>
        </p:nvGraphicFramePr>
        <p:xfrm>
          <a:off x="9729690" y="214533"/>
          <a:ext cx="1797980" cy="3051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1431000" imgH="2427840" progId="ACD.ChemSketch.20">
                  <p:embed/>
                </p:oleObj>
              </mc:Choice>
              <mc:Fallback>
                <p:oleObj name="ChemSketch" r:id="rId2" imgW="1431000" imgH="2427840" progId="ACD.ChemSketch.20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85C1707-FAE8-443C-895F-A8A31D3E97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29690" y="214533"/>
                        <a:ext cx="1797980" cy="30511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C6E1A8E-C770-471F-858A-E70AF5386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Ester hydrolysis (M1)</a:t>
            </a:r>
            <a:br>
              <a:rPr lang="en-GB" dirty="0"/>
            </a:br>
            <a:r>
              <a:rPr lang="en-GB" b="1" dirty="0"/>
              <a:t>RT 7.42</a:t>
            </a:r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82D6813-E229-4193-BE47-BD163D8D4A10}"/>
              </a:ext>
            </a:extLst>
          </p:cNvPr>
          <p:cNvSpPr txBox="1"/>
          <p:nvPr/>
        </p:nvSpPr>
        <p:spPr>
          <a:xfrm>
            <a:off x="7969486" y="403422"/>
            <a:ext cx="147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226.0975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1697572-5469-48CD-8FBA-CC40E134F456}"/>
              </a:ext>
            </a:extLst>
          </p:cNvPr>
          <p:cNvSpPr txBox="1"/>
          <p:nvPr/>
        </p:nvSpPr>
        <p:spPr>
          <a:xfrm>
            <a:off x="8789358" y="911879"/>
            <a:ext cx="1138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145.0396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C937D27-ACEC-4971-BC28-3244809A3098}"/>
              </a:ext>
            </a:extLst>
          </p:cNvPr>
          <p:cNvCxnSpPr>
            <a:cxnSpLocks/>
          </p:cNvCxnSpPr>
          <p:nvPr/>
        </p:nvCxnSpPr>
        <p:spPr>
          <a:xfrm flipH="1">
            <a:off x="9157009" y="589935"/>
            <a:ext cx="827649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34434B4-9968-4C9E-94AC-3E9985F66650}"/>
              </a:ext>
            </a:extLst>
          </p:cNvPr>
          <p:cNvCxnSpPr>
            <a:cxnSpLocks/>
          </p:cNvCxnSpPr>
          <p:nvPr/>
        </p:nvCxnSpPr>
        <p:spPr>
          <a:xfrm flipH="1">
            <a:off x="10560738" y="1642751"/>
            <a:ext cx="508848" cy="40977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B0B3999-0848-413E-90C8-A85F35DEB066}"/>
              </a:ext>
            </a:extLst>
          </p:cNvPr>
          <p:cNvCxnSpPr>
            <a:cxnSpLocks/>
          </p:cNvCxnSpPr>
          <p:nvPr/>
        </p:nvCxnSpPr>
        <p:spPr>
          <a:xfrm>
            <a:off x="9984658" y="589935"/>
            <a:ext cx="1543012" cy="135685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02E72A5-FD9D-4C70-BA7D-25900CAE8BAB}"/>
              </a:ext>
            </a:extLst>
          </p:cNvPr>
          <p:cNvCxnSpPr>
            <a:cxnSpLocks/>
          </p:cNvCxnSpPr>
          <p:nvPr/>
        </p:nvCxnSpPr>
        <p:spPr>
          <a:xfrm flipH="1">
            <a:off x="9443681" y="843240"/>
            <a:ext cx="701366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727495B6-B506-4C0C-9749-BFA2DDEE70C2}"/>
              </a:ext>
            </a:extLst>
          </p:cNvPr>
          <p:cNvSpPr txBox="1"/>
          <p:nvPr/>
        </p:nvSpPr>
        <p:spPr>
          <a:xfrm>
            <a:off x="10216601" y="3360725"/>
            <a:ext cx="1705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357.1921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29CDBAC-26B3-4454-BB2B-09E124B7D118}"/>
              </a:ext>
            </a:extLst>
          </p:cNvPr>
          <p:cNvCxnSpPr>
            <a:cxnSpLocks/>
          </p:cNvCxnSpPr>
          <p:nvPr/>
        </p:nvCxnSpPr>
        <p:spPr>
          <a:xfrm>
            <a:off x="10125914" y="843240"/>
            <a:ext cx="943672" cy="795596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>
            <a:extLst>
              <a:ext uri="{FF2B5EF4-FFF2-40B4-BE49-F238E27FC236}">
                <a16:creationId xmlns:a16="http://schemas.microsoft.com/office/drawing/2014/main" id="{97CF1414-C658-4E2B-8E98-BCF6DBCC3B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280029"/>
            <a:ext cx="9858375" cy="19431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59E9B84-C309-45B1-8AED-9A1FDF21E3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4380077"/>
            <a:ext cx="11353801" cy="230367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D857543-54A2-4C27-97FC-CBA8236C979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47656"/>
          <a:stretch/>
        </p:blipFill>
        <p:spPr>
          <a:xfrm>
            <a:off x="6392240" y="2416623"/>
            <a:ext cx="3194446" cy="84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556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680D3-1E9C-476F-90E1-1BFB174C7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998" y="381267"/>
            <a:ext cx="8443972" cy="1550769"/>
          </a:xfrm>
        </p:spPr>
        <p:txBody>
          <a:bodyPr>
            <a:normAutofit fontScale="90000"/>
          </a:bodyPr>
          <a:lstStyle/>
          <a:p>
            <a:r>
              <a:rPr lang="en-GB" dirty="0"/>
              <a:t>Ester hydrolysis + dehydrogenation (M2)</a:t>
            </a:r>
            <a:br>
              <a:rPr lang="en-GB" dirty="0"/>
            </a:br>
            <a:r>
              <a:rPr lang="en-GB" b="1" dirty="0"/>
              <a:t>RT 7.21</a:t>
            </a:r>
            <a:endParaRPr lang="en-GB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EBCACBA-2B43-4C2D-89C5-914C5A9008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42488" y="220644"/>
          <a:ext cx="2259012" cy="3833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1431000" imgH="2427840" progId="ACD.ChemSketch.20">
                  <p:embed/>
                </p:oleObj>
              </mc:Choice>
              <mc:Fallback>
                <p:oleObj name="ChemSketch" r:id="rId2" imgW="1431000" imgH="2427840" progId="ACD.ChemSketch.20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EBCACBA-2B43-4C2D-89C5-914C5A9008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42488" y="220644"/>
                        <a:ext cx="2259012" cy="38335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36DAF3D-895C-4C40-8176-98478410481D}"/>
              </a:ext>
            </a:extLst>
          </p:cNvPr>
          <p:cNvSpPr txBox="1"/>
          <p:nvPr/>
        </p:nvSpPr>
        <p:spPr>
          <a:xfrm>
            <a:off x="10425378" y="4172939"/>
            <a:ext cx="1705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355.1765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A09A01-679D-4E11-92A7-2B7A6FF03D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851508"/>
            <a:ext cx="9858375" cy="1685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CB590E9-09BC-4C21-8A46-6D346B378E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753350"/>
            <a:ext cx="10913806" cy="1929687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2B8F569-3FDD-4803-92BC-0D520D5D54CB}"/>
              </a:ext>
            </a:extLst>
          </p:cNvPr>
          <p:cNvCxnSpPr>
            <a:cxnSpLocks/>
          </p:cNvCxnSpPr>
          <p:nvPr/>
        </p:nvCxnSpPr>
        <p:spPr>
          <a:xfrm flipH="1">
            <a:off x="9720715" y="562152"/>
            <a:ext cx="427823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72EADA8-943A-453F-8FC3-F1A6FF30AB49}"/>
              </a:ext>
            </a:extLst>
          </p:cNvPr>
          <p:cNvCxnSpPr>
            <a:cxnSpLocks/>
          </p:cNvCxnSpPr>
          <p:nvPr/>
        </p:nvCxnSpPr>
        <p:spPr>
          <a:xfrm>
            <a:off x="10445520" y="1027906"/>
            <a:ext cx="908280" cy="1109513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9284A04-9515-41EB-A7DA-D955C200ADA8}"/>
              </a:ext>
            </a:extLst>
          </p:cNvPr>
          <p:cNvCxnSpPr>
            <a:cxnSpLocks/>
          </p:cNvCxnSpPr>
          <p:nvPr/>
        </p:nvCxnSpPr>
        <p:spPr>
          <a:xfrm>
            <a:off x="10148538" y="562152"/>
            <a:ext cx="1597002" cy="194134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A5530FB-0C94-4BBC-9978-15C7232A998F}"/>
              </a:ext>
            </a:extLst>
          </p:cNvPr>
          <p:cNvCxnSpPr>
            <a:cxnSpLocks/>
          </p:cNvCxnSpPr>
          <p:nvPr/>
        </p:nvCxnSpPr>
        <p:spPr>
          <a:xfrm flipV="1">
            <a:off x="10500852" y="2170414"/>
            <a:ext cx="852948" cy="66616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C780E88-991A-46C2-A1C4-F5948B2FDDE8}"/>
              </a:ext>
            </a:extLst>
          </p:cNvPr>
          <p:cNvCxnSpPr>
            <a:cxnSpLocks/>
          </p:cNvCxnSpPr>
          <p:nvPr/>
        </p:nvCxnSpPr>
        <p:spPr>
          <a:xfrm flipH="1">
            <a:off x="9969910" y="1027906"/>
            <a:ext cx="455468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EE133759-6B4E-4F84-8F3A-A180EF0B8EB0}"/>
              </a:ext>
            </a:extLst>
          </p:cNvPr>
          <p:cNvSpPr txBox="1"/>
          <p:nvPr/>
        </p:nvSpPr>
        <p:spPr>
          <a:xfrm>
            <a:off x="8723449" y="397705"/>
            <a:ext cx="147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226.0975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1360F7C-2FBA-412B-A52D-5070BE7EF657}"/>
              </a:ext>
            </a:extLst>
          </p:cNvPr>
          <p:cNvSpPr txBox="1"/>
          <p:nvPr/>
        </p:nvSpPr>
        <p:spPr>
          <a:xfrm>
            <a:off x="8983618" y="843239"/>
            <a:ext cx="147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145.0396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51416B-73A8-490D-9DFA-CAC1D786F52C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38530"/>
          <a:stretch/>
        </p:blipFill>
        <p:spPr>
          <a:xfrm>
            <a:off x="5919994" y="3003912"/>
            <a:ext cx="3701846" cy="8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924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F1621-C16A-4FBE-B983-ECDABD88F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542" y="452128"/>
            <a:ext cx="7738323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Ester hydrolysis + hydroxylation (M3)</a:t>
            </a:r>
            <a:br>
              <a:rPr lang="en-GB" dirty="0"/>
            </a:br>
            <a:r>
              <a:rPr lang="en-GB" b="1" dirty="0"/>
              <a:t>RT 5.49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2695A6-6339-4E40-BAD4-74009F87A2B7}"/>
              </a:ext>
            </a:extLst>
          </p:cNvPr>
          <p:cNvSpPr txBox="1"/>
          <p:nvPr/>
        </p:nvSpPr>
        <p:spPr>
          <a:xfrm>
            <a:off x="10358938" y="3616570"/>
            <a:ext cx="1705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373.1870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0A818F5-8B16-4D18-872E-ED1B9E1A8D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63" y="2825853"/>
            <a:ext cx="9858375" cy="16192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A304285-2970-4AC7-81AC-176D524088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63986"/>
            <a:ext cx="11536126" cy="2128889"/>
          </a:xfrm>
          <a:prstGeom prst="rect">
            <a:avLst/>
          </a:prstGeom>
        </p:spPr>
      </p:pic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379C429-52CB-4AB5-8F66-97E2269AD9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718001"/>
              </p:ext>
            </p:extLst>
          </p:nvPr>
        </p:nvGraphicFramePr>
        <p:xfrm>
          <a:off x="9981790" y="243169"/>
          <a:ext cx="1831667" cy="3108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4" imgW="1431000" imgH="2427840" progId="ACD.ChemSketch.20">
                  <p:embed/>
                </p:oleObj>
              </mc:Choice>
              <mc:Fallback>
                <p:oleObj name="ChemSketch" r:id="rId4" imgW="1431000" imgH="2427840" progId="ACD.ChemSketch.20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379C429-52CB-4AB5-8F66-97E2269AD9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81790" y="243169"/>
                        <a:ext cx="1831667" cy="31083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5416A22-C544-4218-B77C-44E710FB507A}"/>
              </a:ext>
            </a:extLst>
          </p:cNvPr>
          <p:cNvCxnSpPr>
            <a:cxnSpLocks/>
          </p:cNvCxnSpPr>
          <p:nvPr/>
        </p:nvCxnSpPr>
        <p:spPr>
          <a:xfrm flipH="1">
            <a:off x="9433267" y="349927"/>
            <a:ext cx="715271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5AD293D-F3B0-4F71-918F-E73FA3F1E531}"/>
              </a:ext>
            </a:extLst>
          </p:cNvPr>
          <p:cNvCxnSpPr>
            <a:cxnSpLocks/>
          </p:cNvCxnSpPr>
          <p:nvPr/>
        </p:nvCxnSpPr>
        <p:spPr>
          <a:xfrm>
            <a:off x="10445520" y="815681"/>
            <a:ext cx="751869" cy="96201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9320C5-F1C4-4C8B-BD05-B4731DD8FE30}"/>
              </a:ext>
            </a:extLst>
          </p:cNvPr>
          <p:cNvCxnSpPr>
            <a:cxnSpLocks/>
          </p:cNvCxnSpPr>
          <p:nvPr/>
        </p:nvCxnSpPr>
        <p:spPr>
          <a:xfrm>
            <a:off x="10148538" y="349927"/>
            <a:ext cx="1453843" cy="1713515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BC136A3-E027-4A24-B4BF-30D9EE921B81}"/>
              </a:ext>
            </a:extLst>
          </p:cNvPr>
          <p:cNvCxnSpPr>
            <a:cxnSpLocks/>
          </p:cNvCxnSpPr>
          <p:nvPr/>
        </p:nvCxnSpPr>
        <p:spPr>
          <a:xfrm flipV="1">
            <a:off x="10593125" y="1783462"/>
            <a:ext cx="596501" cy="6389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9860B12-A1A6-4B4F-B176-91B66D8DF00F}"/>
              </a:ext>
            </a:extLst>
          </p:cNvPr>
          <p:cNvCxnSpPr>
            <a:cxnSpLocks/>
          </p:cNvCxnSpPr>
          <p:nvPr/>
        </p:nvCxnSpPr>
        <p:spPr>
          <a:xfrm flipH="1">
            <a:off x="9969910" y="815681"/>
            <a:ext cx="455468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71720CC-C454-467C-B5D0-DB4F6A3147EA}"/>
              </a:ext>
            </a:extLst>
          </p:cNvPr>
          <p:cNvSpPr txBox="1"/>
          <p:nvPr/>
        </p:nvSpPr>
        <p:spPr>
          <a:xfrm>
            <a:off x="8424221" y="180459"/>
            <a:ext cx="147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226.0975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BD305C2-5C3C-453A-84C8-FA907DB2464E}"/>
              </a:ext>
            </a:extLst>
          </p:cNvPr>
          <p:cNvSpPr txBox="1"/>
          <p:nvPr/>
        </p:nvSpPr>
        <p:spPr>
          <a:xfrm>
            <a:off x="8971325" y="646213"/>
            <a:ext cx="147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145.0396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F3586A-2D36-4F50-A4DD-124B1CD0E21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38081"/>
          <a:stretch/>
        </p:blipFill>
        <p:spPr>
          <a:xfrm>
            <a:off x="5996893" y="2963907"/>
            <a:ext cx="3436374" cy="77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97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3220114-4BA8-46A1-9C32-6EF630E7CD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71063" y="365125"/>
          <a:ext cx="1944687" cy="3300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3" imgW="1431000" imgH="2427840" progId="ACD.ChemSketch.20">
                  <p:embed/>
                </p:oleObj>
              </mc:Choice>
              <mc:Fallback>
                <p:oleObj name="ChemSketch" r:id="rId3" imgW="1431000" imgH="2427840" progId="ACD.ChemSketch.20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3220114-4BA8-46A1-9C32-6EF630E7CD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71063" y="365125"/>
                        <a:ext cx="1944687" cy="33001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A3B5DAA-B102-4722-84E1-E20867529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976" y="501494"/>
            <a:ext cx="7328369" cy="1976234"/>
          </a:xfrm>
        </p:spPr>
        <p:txBody>
          <a:bodyPr>
            <a:normAutofit fontScale="90000"/>
          </a:bodyPr>
          <a:lstStyle/>
          <a:p>
            <a:r>
              <a:rPr lang="en-GB" dirty="0"/>
              <a:t>Ester hydrolysis + dehydrogenation + hydroxylation (M4)</a:t>
            </a:r>
            <a:br>
              <a:rPr lang="en-GB" dirty="0"/>
            </a:br>
            <a:r>
              <a:rPr lang="en-GB" b="1" dirty="0"/>
              <a:t>RT 6.26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07BD71-01E8-476D-9D20-45621BF4A76E}"/>
              </a:ext>
            </a:extLst>
          </p:cNvPr>
          <p:cNvSpPr txBox="1"/>
          <p:nvPr/>
        </p:nvSpPr>
        <p:spPr>
          <a:xfrm>
            <a:off x="10445520" y="3756769"/>
            <a:ext cx="1705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371.1714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E2A821-8454-458F-A4F7-E22BDB86DB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250" y="3055615"/>
            <a:ext cx="9858375" cy="1485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8741936-F17B-4CC6-8D40-130E60466F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6250" y="4578350"/>
            <a:ext cx="10675294" cy="2073173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E618826-F66F-438D-8AB6-8B11D95A8A65}"/>
              </a:ext>
            </a:extLst>
          </p:cNvPr>
          <p:cNvCxnSpPr>
            <a:cxnSpLocks/>
          </p:cNvCxnSpPr>
          <p:nvPr/>
        </p:nvCxnSpPr>
        <p:spPr>
          <a:xfrm flipH="1">
            <a:off x="9432099" y="655430"/>
            <a:ext cx="716439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8F00BA2-9A2E-4D54-81E1-38CC08A2E8FF}"/>
              </a:ext>
            </a:extLst>
          </p:cNvPr>
          <p:cNvCxnSpPr>
            <a:cxnSpLocks/>
          </p:cNvCxnSpPr>
          <p:nvPr/>
        </p:nvCxnSpPr>
        <p:spPr>
          <a:xfrm>
            <a:off x="10445520" y="1121184"/>
            <a:ext cx="706024" cy="867805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6A9E70A-EB10-4117-9C07-19CE8E7A5ADA}"/>
              </a:ext>
            </a:extLst>
          </p:cNvPr>
          <p:cNvCxnSpPr>
            <a:cxnSpLocks/>
          </p:cNvCxnSpPr>
          <p:nvPr/>
        </p:nvCxnSpPr>
        <p:spPr>
          <a:xfrm>
            <a:off x="10148538" y="655430"/>
            <a:ext cx="1401868" cy="174804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CC1EAEE-926F-4377-B573-532A3C91F6B4}"/>
              </a:ext>
            </a:extLst>
          </p:cNvPr>
          <p:cNvCxnSpPr>
            <a:cxnSpLocks/>
          </p:cNvCxnSpPr>
          <p:nvPr/>
        </p:nvCxnSpPr>
        <p:spPr>
          <a:xfrm flipV="1">
            <a:off x="10445520" y="1962840"/>
            <a:ext cx="702861" cy="67082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A85B0FB-7439-4020-86CE-47CAAB201F37}"/>
              </a:ext>
            </a:extLst>
          </p:cNvPr>
          <p:cNvCxnSpPr>
            <a:cxnSpLocks/>
          </p:cNvCxnSpPr>
          <p:nvPr/>
        </p:nvCxnSpPr>
        <p:spPr>
          <a:xfrm flipH="1">
            <a:off x="9969910" y="1121184"/>
            <a:ext cx="455468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C23FE90F-568F-4ADA-8CE8-34643F04D48C}"/>
              </a:ext>
            </a:extLst>
          </p:cNvPr>
          <p:cNvSpPr txBox="1"/>
          <p:nvPr/>
        </p:nvSpPr>
        <p:spPr>
          <a:xfrm>
            <a:off x="8459082" y="492694"/>
            <a:ext cx="147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226.0975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AC4D58-BDAA-44EA-9E37-683A62BA5DD5}"/>
              </a:ext>
            </a:extLst>
          </p:cNvPr>
          <p:cNvSpPr txBox="1"/>
          <p:nvPr/>
        </p:nvSpPr>
        <p:spPr>
          <a:xfrm>
            <a:off x="8971325" y="949236"/>
            <a:ext cx="147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145.0396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F1AC7A-0CA9-41E0-AEB6-26350CEDF87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28507"/>
          <a:stretch/>
        </p:blipFill>
        <p:spPr>
          <a:xfrm>
            <a:off x="7009660" y="3102795"/>
            <a:ext cx="3187984" cy="62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039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09A54-0C87-43EF-B01F-83B82958F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Decyanation</a:t>
            </a:r>
            <a:r>
              <a:rPr lang="en-GB" dirty="0"/>
              <a:t> to –COOH (M5)</a:t>
            </a:r>
            <a:br>
              <a:rPr lang="en-GB" dirty="0"/>
            </a:br>
            <a:r>
              <a:rPr lang="en-GB" b="1" dirty="0"/>
              <a:t>RT 7.78</a:t>
            </a:r>
            <a:endParaRPr lang="en-GB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F7BDCE9-396B-4FD3-915C-E9DC6DA0AE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5131490"/>
              </p:ext>
            </p:extLst>
          </p:nvPr>
        </p:nvGraphicFramePr>
        <p:xfrm>
          <a:off x="9450370" y="259658"/>
          <a:ext cx="2490229" cy="3336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1686240" imgH="2259720" progId="ACD.ChemSketch.20">
                  <p:embed/>
                </p:oleObj>
              </mc:Choice>
              <mc:Fallback>
                <p:oleObj name="ChemSketch" r:id="rId2" imgW="1686240" imgH="2259720" progId="ACD.ChemSketch.20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F7BDCE9-396B-4FD3-915C-E9DC6DA0AE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450370" y="259658"/>
                        <a:ext cx="2490229" cy="33367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EB380D1-B581-45CC-9DD2-ADA4DA00C052}"/>
              </a:ext>
            </a:extLst>
          </p:cNvPr>
          <p:cNvSpPr txBox="1"/>
          <p:nvPr/>
        </p:nvSpPr>
        <p:spPr>
          <a:xfrm>
            <a:off x="10154598" y="3876787"/>
            <a:ext cx="1705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376.1867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46272F3-72F1-45E6-8135-4416F458FE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41" y="2696266"/>
            <a:ext cx="9858375" cy="18002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6483D93-3681-4733-ACD2-5F620B0FAE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41" y="4496491"/>
            <a:ext cx="11298159" cy="2084974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C83B80B-9431-44A7-A73F-355F8ACD888C}"/>
              </a:ext>
            </a:extLst>
          </p:cNvPr>
          <p:cNvCxnSpPr>
            <a:cxnSpLocks/>
          </p:cNvCxnSpPr>
          <p:nvPr/>
        </p:nvCxnSpPr>
        <p:spPr>
          <a:xfrm flipH="1">
            <a:off x="9431888" y="974559"/>
            <a:ext cx="482128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72450A1-59DB-42CE-9C65-45DE767166C9}"/>
              </a:ext>
            </a:extLst>
          </p:cNvPr>
          <p:cNvCxnSpPr>
            <a:cxnSpLocks/>
          </p:cNvCxnSpPr>
          <p:nvPr/>
        </p:nvCxnSpPr>
        <p:spPr>
          <a:xfrm flipH="1">
            <a:off x="10377662" y="2033485"/>
            <a:ext cx="763581" cy="44998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9FC2D85-8B49-4F62-8764-EFB1CC90865B}"/>
              </a:ext>
            </a:extLst>
          </p:cNvPr>
          <p:cNvCxnSpPr>
            <a:cxnSpLocks/>
          </p:cNvCxnSpPr>
          <p:nvPr/>
        </p:nvCxnSpPr>
        <p:spPr>
          <a:xfrm>
            <a:off x="9914016" y="974558"/>
            <a:ext cx="1227226" cy="1058779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6F342B6-A6BD-4546-AE97-F7D2D8564296}"/>
              </a:ext>
            </a:extLst>
          </p:cNvPr>
          <p:cNvSpPr txBox="1"/>
          <p:nvPr/>
        </p:nvSpPr>
        <p:spPr>
          <a:xfrm>
            <a:off x="8447473" y="795115"/>
            <a:ext cx="1138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145.0396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C6A335-CF54-4C62-8E1C-A3B0F4F0962D}"/>
              </a:ext>
            </a:extLst>
          </p:cNvPr>
          <p:cNvSpPr txBox="1"/>
          <p:nvPr/>
        </p:nvSpPr>
        <p:spPr>
          <a:xfrm>
            <a:off x="10784578" y="2641506"/>
            <a:ext cx="1138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87.0441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AE66649-A636-4781-B9FB-13168179AF5D}"/>
              </a:ext>
            </a:extLst>
          </p:cNvPr>
          <p:cNvCxnSpPr>
            <a:cxnSpLocks/>
          </p:cNvCxnSpPr>
          <p:nvPr/>
        </p:nvCxnSpPr>
        <p:spPr>
          <a:xfrm flipH="1">
            <a:off x="10377661" y="2097227"/>
            <a:ext cx="763581" cy="44998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4E04DDA-81F2-4A05-B3EC-37FF2110DD4D}"/>
              </a:ext>
            </a:extLst>
          </p:cNvPr>
          <p:cNvCxnSpPr>
            <a:cxnSpLocks/>
          </p:cNvCxnSpPr>
          <p:nvPr/>
        </p:nvCxnSpPr>
        <p:spPr>
          <a:xfrm>
            <a:off x="11141242" y="2082412"/>
            <a:ext cx="84221" cy="613854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B3DF559-AA9A-4ED3-BA35-B87E9E09A479}"/>
              </a:ext>
            </a:extLst>
          </p:cNvPr>
          <p:cNvCxnSpPr>
            <a:cxnSpLocks/>
          </p:cNvCxnSpPr>
          <p:nvPr/>
        </p:nvCxnSpPr>
        <p:spPr>
          <a:xfrm>
            <a:off x="9700082" y="705192"/>
            <a:ext cx="1747530" cy="1509556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617C0EA-3652-4755-8302-A09976B138EF}"/>
              </a:ext>
            </a:extLst>
          </p:cNvPr>
          <p:cNvCxnSpPr>
            <a:cxnSpLocks/>
          </p:cNvCxnSpPr>
          <p:nvPr/>
        </p:nvCxnSpPr>
        <p:spPr>
          <a:xfrm flipH="1">
            <a:off x="8543749" y="705027"/>
            <a:ext cx="1141315" cy="165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34E48FB-DBD2-47C2-A6D2-D75722E49B95}"/>
              </a:ext>
            </a:extLst>
          </p:cNvPr>
          <p:cNvSpPr txBox="1"/>
          <p:nvPr/>
        </p:nvSpPr>
        <p:spPr>
          <a:xfrm>
            <a:off x="7481540" y="566241"/>
            <a:ext cx="1138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231.0764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21B7AA-7041-4573-B8F9-5DB55CF7C8E8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40278"/>
          <a:stretch/>
        </p:blipFill>
        <p:spPr>
          <a:xfrm>
            <a:off x="5937792" y="2803228"/>
            <a:ext cx="3744401" cy="87230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2BCBB62-C97A-C77F-EF95-54BA653B27BD}"/>
              </a:ext>
            </a:extLst>
          </p:cNvPr>
          <p:cNvSpPr txBox="1"/>
          <p:nvPr/>
        </p:nvSpPr>
        <p:spPr>
          <a:xfrm>
            <a:off x="7433222" y="1332027"/>
            <a:ext cx="1138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213.0656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9D2CD60-91E4-2068-FD1D-A40291D9003F}"/>
              </a:ext>
            </a:extLst>
          </p:cNvPr>
          <p:cNvCxnSpPr>
            <a:cxnSpLocks/>
          </p:cNvCxnSpPr>
          <p:nvPr/>
        </p:nvCxnSpPr>
        <p:spPr>
          <a:xfrm flipH="1">
            <a:off x="8025564" y="847891"/>
            <a:ext cx="0" cy="542498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FAD4ACF-277E-1483-1AC2-EB123DA42231}"/>
              </a:ext>
            </a:extLst>
          </p:cNvPr>
          <p:cNvSpPr txBox="1"/>
          <p:nvPr/>
        </p:nvSpPr>
        <p:spPr>
          <a:xfrm>
            <a:off x="7306560" y="921472"/>
            <a:ext cx="798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– H2O</a:t>
            </a:r>
          </a:p>
        </p:txBody>
      </p:sp>
    </p:spTree>
    <p:extLst>
      <p:ext uri="{BB962C8B-B14F-4D97-AF65-F5344CB8AC3E}">
        <p14:creationId xmlns:p14="http://schemas.microsoft.com/office/powerpoint/2010/main" val="1290801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4209C-7D8E-4C2C-9368-9BF412AF2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812" y="528709"/>
            <a:ext cx="6730280" cy="1596461"/>
          </a:xfrm>
        </p:spPr>
        <p:txBody>
          <a:bodyPr>
            <a:normAutofit fontScale="90000"/>
          </a:bodyPr>
          <a:lstStyle/>
          <a:p>
            <a:r>
              <a:rPr lang="en-GB" dirty="0"/>
              <a:t>Ester hydrolysis + </a:t>
            </a:r>
            <a:r>
              <a:rPr lang="en-GB" dirty="0" err="1"/>
              <a:t>decyanation</a:t>
            </a:r>
            <a:r>
              <a:rPr lang="en-GB" dirty="0"/>
              <a:t> to carboxylation (M6)</a:t>
            </a:r>
            <a:br>
              <a:rPr lang="en-GB" dirty="0"/>
            </a:br>
            <a:r>
              <a:rPr lang="en-GB" b="1" dirty="0"/>
              <a:t>RT 6.12</a:t>
            </a:r>
            <a:r>
              <a:rPr lang="en-GB" dirty="0"/>
              <a:t>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5E3EDE8-9208-4F3E-94D6-8C1D49F9D1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355382"/>
              </p:ext>
            </p:extLst>
          </p:nvPr>
        </p:nvGraphicFramePr>
        <p:xfrm>
          <a:off x="9721516" y="207571"/>
          <a:ext cx="2249843" cy="3553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1431000" imgH="2259720" progId="ACD.ChemSketch.20">
                  <p:embed/>
                </p:oleObj>
              </mc:Choice>
              <mc:Fallback>
                <p:oleObj name="ChemSketch" r:id="rId2" imgW="1431000" imgH="2259720" progId="ACD.ChemSketch.20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5E3EDE8-9208-4F3E-94D6-8C1D49F9D1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21516" y="207571"/>
                        <a:ext cx="2249843" cy="35533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EE8AD2A-1F12-49E5-9D84-B879F99241E9}"/>
              </a:ext>
            </a:extLst>
          </p:cNvPr>
          <p:cNvSpPr txBox="1"/>
          <p:nvPr/>
        </p:nvSpPr>
        <p:spPr>
          <a:xfrm>
            <a:off x="10500815" y="4110513"/>
            <a:ext cx="1705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362.1710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35D5D4-CF28-4018-8FF5-51C162265A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3955" y="2757948"/>
            <a:ext cx="9967442" cy="16853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649CEFB-E5F6-4FF1-A60F-0455978EC1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8487" y="4305228"/>
            <a:ext cx="10515600" cy="2316479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4B57B9B-0E25-48D0-9A03-961749502B1D}"/>
              </a:ext>
            </a:extLst>
          </p:cNvPr>
          <p:cNvCxnSpPr>
            <a:cxnSpLocks/>
          </p:cNvCxnSpPr>
          <p:nvPr/>
        </p:nvCxnSpPr>
        <p:spPr>
          <a:xfrm flipH="1">
            <a:off x="9578654" y="1027906"/>
            <a:ext cx="725259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BCCCB03-6CCA-4F9E-A809-C0159E175F3B}"/>
              </a:ext>
            </a:extLst>
          </p:cNvPr>
          <p:cNvCxnSpPr>
            <a:cxnSpLocks/>
          </p:cNvCxnSpPr>
          <p:nvPr/>
        </p:nvCxnSpPr>
        <p:spPr>
          <a:xfrm flipH="1">
            <a:off x="10539663" y="1967539"/>
            <a:ext cx="814138" cy="790409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D2C73C2-3FB3-40C3-860C-C012FB0EC8F6}"/>
              </a:ext>
            </a:extLst>
          </p:cNvPr>
          <p:cNvCxnSpPr>
            <a:cxnSpLocks/>
          </p:cNvCxnSpPr>
          <p:nvPr/>
        </p:nvCxnSpPr>
        <p:spPr>
          <a:xfrm>
            <a:off x="9883487" y="557208"/>
            <a:ext cx="1699527" cy="1539465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405F029-6404-4A40-9D28-F1880A8A4BF5}"/>
              </a:ext>
            </a:extLst>
          </p:cNvPr>
          <p:cNvCxnSpPr>
            <a:cxnSpLocks/>
          </p:cNvCxnSpPr>
          <p:nvPr/>
        </p:nvCxnSpPr>
        <p:spPr>
          <a:xfrm>
            <a:off x="10303913" y="1027906"/>
            <a:ext cx="1049887" cy="93368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8707BED-F797-4595-B2FD-B6FF6728FC87}"/>
              </a:ext>
            </a:extLst>
          </p:cNvPr>
          <p:cNvCxnSpPr>
            <a:cxnSpLocks/>
          </p:cNvCxnSpPr>
          <p:nvPr/>
        </p:nvCxnSpPr>
        <p:spPr>
          <a:xfrm flipH="1">
            <a:off x="8961095" y="557208"/>
            <a:ext cx="922393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B4335BA-B5BC-4439-B8EE-BFAD70D0091F}"/>
              </a:ext>
            </a:extLst>
          </p:cNvPr>
          <p:cNvSpPr txBox="1"/>
          <p:nvPr/>
        </p:nvSpPr>
        <p:spPr>
          <a:xfrm>
            <a:off x="8591433" y="864196"/>
            <a:ext cx="1138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145.0396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C374902-530E-48D5-91DC-7EAC9C5F4680}"/>
              </a:ext>
            </a:extLst>
          </p:cNvPr>
          <p:cNvSpPr txBox="1"/>
          <p:nvPr/>
        </p:nvSpPr>
        <p:spPr>
          <a:xfrm>
            <a:off x="11189306" y="2847894"/>
            <a:ext cx="1138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87.0441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0342C93-6D6C-4EB2-A023-26E0B5792E5B}"/>
              </a:ext>
            </a:extLst>
          </p:cNvPr>
          <p:cNvCxnSpPr>
            <a:cxnSpLocks/>
          </p:cNvCxnSpPr>
          <p:nvPr/>
        </p:nvCxnSpPr>
        <p:spPr>
          <a:xfrm flipH="1">
            <a:off x="10774995" y="2216403"/>
            <a:ext cx="418094" cy="421815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B7D0E48-8D58-453F-9F75-57BA7CADCA13}"/>
              </a:ext>
            </a:extLst>
          </p:cNvPr>
          <p:cNvCxnSpPr>
            <a:cxnSpLocks/>
          </p:cNvCxnSpPr>
          <p:nvPr/>
        </p:nvCxnSpPr>
        <p:spPr>
          <a:xfrm>
            <a:off x="11214743" y="2216403"/>
            <a:ext cx="320372" cy="651186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17CB664-A2FF-442B-B76B-854F9ADA4B9C}"/>
              </a:ext>
            </a:extLst>
          </p:cNvPr>
          <p:cNvSpPr txBox="1"/>
          <p:nvPr/>
        </p:nvSpPr>
        <p:spPr>
          <a:xfrm>
            <a:off x="7936817" y="391483"/>
            <a:ext cx="1138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231.0764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B510783-94B6-43B0-A4CA-507A7CCB8D3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31350"/>
          <a:stretch/>
        </p:blipFill>
        <p:spPr>
          <a:xfrm>
            <a:off x="5147187" y="2993323"/>
            <a:ext cx="4562063" cy="9245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3430F4E-7F58-39C1-F674-DD41BEE42376}"/>
              </a:ext>
            </a:extLst>
          </p:cNvPr>
          <p:cNvSpPr txBox="1"/>
          <p:nvPr/>
        </p:nvSpPr>
        <p:spPr>
          <a:xfrm>
            <a:off x="7482144" y="1171183"/>
            <a:ext cx="1138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213.0656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4EF43E2-8956-2A34-3E05-BCFD07BC5A1D}"/>
              </a:ext>
            </a:extLst>
          </p:cNvPr>
          <p:cNvCxnSpPr>
            <a:cxnSpLocks/>
          </p:cNvCxnSpPr>
          <p:nvPr/>
        </p:nvCxnSpPr>
        <p:spPr>
          <a:xfrm flipH="1">
            <a:off x="8202906" y="719849"/>
            <a:ext cx="195042" cy="475528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C479477-F462-6351-5F85-7BDC838805AC}"/>
              </a:ext>
            </a:extLst>
          </p:cNvPr>
          <p:cNvSpPr txBox="1"/>
          <p:nvPr/>
        </p:nvSpPr>
        <p:spPr>
          <a:xfrm>
            <a:off x="7593690" y="694322"/>
            <a:ext cx="798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– H2O</a:t>
            </a:r>
          </a:p>
        </p:txBody>
      </p:sp>
    </p:spTree>
    <p:extLst>
      <p:ext uri="{BB962C8B-B14F-4D97-AF65-F5344CB8AC3E}">
        <p14:creationId xmlns:p14="http://schemas.microsoft.com/office/powerpoint/2010/main" val="344038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85C1707-FAE8-443C-895F-A8A31D3E97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829847"/>
              </p:ext>
            </p:extLst>
          </p:nvPr>
        </p:nvGraphicFramePr>
        <p:xfrm>
          <a:off x="9358580" y="119477"/>
          <a:ext cx="2752725" cy="319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2189880" imgH="2544840" progId="ACD.ChemSketch.20">
                  <p:embed/>
                </p:oleObj>
              </mc:Choice>
              <mc:Fallback>
                <p:oleObj name="ChemSketch" r:id="rId2" imgW="2189880" imgH="2544840" progId="ACD.ChemSketch.20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85C1707-FAE8-443C-895F-A8A31D3E97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358580" y="119477"/>
                        <a:ext cx="2752725" cy="3198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C6E1A8E-C770-471F-858A-E70AF5386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646" y="384078"/>
            <a:ext cx="7490016" cy="1613555"/>
          </a:xfrm>
        </p:spPr>
        <p:txBody>
          <a:bodyPr>
            <a:normAutofit fontScale="90000"/>
          </a:bodyPr>
          <a:lstStyle/>
          <a:p>
            <a:r>
              <a:rPr lang="en-GB" dirty="0"/>
              <a:t>Ester hydrolysis </a:t>
            </a:r>
            <a:r>
              <a:rPr lang="lv-LV" dirty="0"/>
              <a:t>+ </a:t>
            </a:r>
            <a:r>
              <a:rPr lang="lv-LV" dirty="0" err="1"/>
              <a:t>glucuronide</a:t>
            </a:r>
            <a:r>
              <a:rPr lang="lv-LV" dirty="0"/>
              <a:t> (M7) </a:t>
            </a:r>
            <a:br>
              <a:rPr lang="en-GB" dirty="0"/>
            </a:br>
            <a:r>
              <a:rPr lang="en-GB" b="1" dirty="0"/>
              <a:t>RT 5.86</a:t>
            </a:r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82D6813-E229-4193-BE47-BD163D8D4A10}"/>
              </a:ext>
            </a:extLst>
          </p:cNvPr>
          <p:cNvSpPr txBox="1"/>
          <p:nvPr/>
        </p:nvSpPr>
        <p:spPr>
          <a:xfrm>
            <a:off x="8089484" y="465964"/>
            <a:ext cx="147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226.0975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1697572-5469-48CD-8FBA-CC40E134F456}"/>
              </a:ext>
            </a:extLst>
          </p:cNvPr>
          <p:cNvSpPr txBox="1"/>
          <p:nvPr/>
        </p:nvSpPr>
        <p:spPr>
          <a:xfrm>
            <a:off x="8303663" y="741184"/>
            <a:ext cx="1138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145.0396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C937D27-ACEC-4971-BC28-3244809A3098}"/>
              </a:ext>
            </a:extLst>
          </p:cNvPr>
          <p:cNvCxnSpPr>
            <a:cxnSpLocks/>
          </p:cNvCxnSpPr>
          <p:nvPr/>
        </p:nvCxnSpPr>
        <p:spPr>
          <a:xfrm flipH="1">
            <a:off x="9148049" y="641787"/>
            <a:ext cx="484539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34434B4-9968-4C9E-94AC-3E9985F66650}"/>
              </a:ext>
            </a:extLst>
          </p:cNvPr>
          <p:cNvCxnSpPr>
            <a:cxnSpLocks/>
          </p:cNvCxnSpPr>
          <p:nvPr/>
        </p:nvCxnSpPr>
        <p:spPr>
          <a:xfrm flipH="1">
            <a:off x="10184741" y="1716843"/>
            <a:ext cx="508848" cy="40977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B0B3999-0848-413E-90C8-A85F35DEB066}"/>
              </a:ext>
            </a:extLst>
          </p:cNvPr>
          <p:cNvCxnSpPr>
            <a:cxnSpLocks/>
          </p:cNvCxnSpPr>
          <p:nvPr/>
        </p:nvCxnSpPr>
        <p:spPr>
          <a:xfrm>
            <a:off x="9660698" y="641787"/>
            <a:ext cx="1693102" cy="1484826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02E72A5-FD9D-4C70-BA7D-25900CAE8BAB}"/>
              </a:ext>
            </a:extLst>
          </p:cNvPr>
          <p:cNvCxnSpPr>
            <a:cxnSpLocks/>
          </p:cNvCxnSpPr>
          <p:nvPr/>
        </p:nvCxnSpPr>
        <p:spPr>
          <a:xfrm flipH="1">
            <a:off x="9358580" y="895092"/>
            <a:ext cx="434397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278CE4D-861C-4E3F-8338-9DFAA27B0BAA}"/>
              </a:ext>
            </a:extLst>
          </p:cNvPr>
          <p:cNvSpPr txBox="1"/>
          <p:nvPr/>
        </p:nvSpPr>
        <p:spPr>
          <a:xfrm>
            <a:off x="10170595" y="3740022"/>
            <a:ext cx="1797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b="1" dirty="0"/>
              <a:t>533.22</a:t>
            </a:r>
            <a:r>
              <a:rPr lang="sv-SE" sz="2400" b="1" dirty="0"/>
              <a:t>42</a:t>
            </a:r>
            <a:endParaRPr lang="en-GB" sz="2400" b="1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29CDBAC-26B3-4454-BB2B-09E124B7D118}"/>
              </a:ext>
            </a:extLst>
          </p:cNvPr>
          <p:cNvCxnSpPr>
            <a:cxnSpLocks/>
          </p:cNvCxnSpPr>
          <p:nvPr/>
        </p:nvCxnSpPr>
        <p:spPr>
          <a:xfrm>
            <a:off x="9773844" y="895092"/>
            <a:ext cx="943672" cy="795596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D100336D-21E0-42DC-B669-863E19AC03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2138" y="4666392"/>
            <a:ext cx="11678653" cy="214390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BD36773-B78F-4E56-897F-169CCE1E94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933244"/>
            <a:ext cx="10000175" cy="16135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1F62AC9-402A-421F-9E0D-AFAC191EB3BC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33995"/>
          <a:stretch/>
        </p:blipFill>
        <p:spPr>
          <a:xfrm>
            <a:off x="6054526" y="3155339"/>
            <a:ext cx="3738451" cy="788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611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44897</TotalTime>
  <Words>339</Words>
  <Application>Microsoft Office PowerPoint</Application>
  <PresentationFormat>Widescreen</PresentationFormat>
  <Paragraphs>81</Paragraphs>
  <Slides>14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ChemSketch</vt:lpstr>
      <vt:lpstr>PowerPoint Presentation</vt:lpstr>
      <vt:lpstr>MDMB-4CN-BUTINACA  RT 9.33</vt:lpstr>
      <vt:lpstr>Ester hydrolysis (M1) RT 7.42</vt:lpstr>
      <vt:lpstr>Ester hydrolysis + dehydrogenation (M2) RT 7.21</vt:lpstr>
      <vt:lpstr>Ester hydrolysis + hydroxylation (M3) RT 5.49</vt:lpstr>
      <vt:lpstr>Ester hydrolysis + dehydrogenation + hydroxylation (M4) RT 6.26</vt:lpstr>
      <vt:lpstr>Decyanation to –COOH (M5) RT 7.78</vt:lpstr>
      <vt:lpstr>Ester hydrolysis + decyanation to carboxylation (M6) RT 6.12 </vt:lpstr>
      <vt:lpstr>Ester hydrolysis + glucuronide (M7)  RT 5.86</vt:lpstr>
      <vt:lpstr>Carboxylation (M8) RT 6.67</vt:lpstr>
      <vt:lpstr>Ester hydrolysis + decyanation to alcohol (M9) RT 6.21</vt:lpstr>
      <vt:lpstr>Hydroxylation + glucuronidation (M10) RT 5.23</vt:lpstr>
      <vt:lpstr>Dihydrodiol (M11)  RT 5.73</vt:lpstr>
      <vt:lpstr>N-dealkylation + ester hydrolysis (M12) RT 5.71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4-CN-MDMB-BUTINACA</dc:title>
  <dc:creator>Darta</dc:creator>
  <cp:lastModifiedBy>Caitlyn Norman</cp:lastModifiedBy>
  <cp:revision>116</cp:revision>
  <dcterms:created xsi:type="dcterms:W3CDTF">2020-04-14T19:08:13Z</dcterms:created>
  <dcterms:modified xsi:type="dcterms:W3CDTF">2025-01-15T15:15:52Z</dcterms:modified>
</cp:coreProperties>
</file>