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265" r:id="rId2"/>
    <p:sldId id="267" r:id="rId3"/>
    <p:sldId id="257" r:id="rId4"/>
    <p:sldId id="258" r:id="rId5"/>
    <p:sldId id="261" r:id="rId6"/>
    <p:sldId id="268" r:id="rId7"/>
  </p:sldIdLst>
  <p:sldSz cx="12192000" cy="6858000"/>
  <p:notesSz cx="9998075" cy="68659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12" autoAdjust="0"/>
  </p:normalViewPr>
  <p:slideViewPr>
    <p:cSldViewPr snapToGrid="0">
      <p:cViewPr>
        <p:scale>
          <a:sx n="70" d="100"/>
          <a:sy n="70" d="100"/>
        </p:scale>
        <p:origin x="-70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Chemotherapy-Induced%20ROS\ELISA%20DATA\180121%20CXCL8(THP-1)%20NC,%20Gem10,%20Gem40(times%20course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Chemotherapy-Induced%20ROS\ELISA%20DATA\180125%20CXCL8(THP-1)%20NC,%20Gem(dose%20test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YJ\Desktop\transwell%20test\transwell_test(HL60_in_THP-1_sup)16031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YJ\Desktop\transwell%20test\transwell_test(HL60_in_THP-1_sup)16031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CIN\CIN%203&#52264;\CnB%20Revision\RPMI8226%20anti-tumor%20effec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errBars>
            <c:errBarType val="both"/>
            <c:errValType val="cust"/>
            <c:plus>
              <c:numRef>
                <c:f>(Sheet2!$M$12,Sheet2!$N$12,Sheet2!$O$12,Sheet2!$Q$12)</c:f>
                <c:numCache>
                  <c:formatCode>General</c:formatCode>
                  <c:ptCount val="4"/>
                  <c:pt idx="0">
                    <c:v>1.8569680079997952</c:v>
                  </c:pt>
                  <c:pt idx="1">
                    <c:v>0.2541402596630466</c:v>
                  </c:pt>
                  <c:pt idx="2">
                    <c:v>3.1622776601683831</c:v>
                  </c:pt>
                  <c:pt idx="3">
                    <c:v>2.5155471205465405</c:v>
                  </c:pt>
                </c:numCache>
              </c:numRef>
            </c:plus>
            <c:minus>
              <c:numRef>
                <c:f>(Sheet2!$M$12,Sheet2!$N$12,Sheet2!$O$12,Sheet2!$Q$12)</c:f>
                <c:numCache>
                  <c:formatCode>General</c:formatCode>
                  <c:ptCount val="4"/>
                  <c:pt idx="0">
                    <c:v>1.8569680079997952</c:v>
                  </c:pt>
                  <c:pt idx="1">
                    <c:v>0.2541402596630466</c:v>
                  </c:pt>
                  <c:pt idx="2">
                    <c:v>3.1622776601683831</c:v>
                  </c:pt>
                  <c:pt idx="3">
                    <c:v>2.5155471205465405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(Sheet2!$M$2,Sheet2!$N$2,Sheet2!$O$2,Sheet2!$Q$2)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24</c:v>
                </c:pt>
              </c:numCache>
            </c:numRef>
          </c:cat>
          <c:val>
            <c:numRef>
              <c:f>(Sheet2!$M$11,Sheet2!$N$11,Sheet2!$O$11,Sheet2!$Q$11)</c:f>
              <c:numCache>
                <c:formatCode>General</c:formatCode>
                <c:ptCount val="4"/>
                <c:pt idx="0">
                  <c:v>3.3840579710144922</c:v>
                </c:pt>
                <c:pt idx="1">
                  <c:v>7.9492753623188381</c:v>
                </c:pt>
                <c:pt idx="2">
                  <c:v>101.39130434782611</c:v>
                </c:pt>
                <c:pt idx="3">
                  <c:v>154.54347826086953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2A-416A-A0FB-7A637D0FA8E8}"/>
            </c:ext>
          </c:extLst>
        </c:ser>
        <c:dLbls/>
        <c:gapWidth val="50"/>
        <c:overlap val="-27"/>
        <c:axId val="112276992"/>
        <c:axId val="112278912"/>
      </c:barChart>
      <c:catAx>
        <c:axId val="11227699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r>
                  <a:rPr lang="en-US" altLang="ko-KR" sz="1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(h)</a:t>
                </a:r>
                <a:endParaRPr lang="ko-KR" altLang="en-US" sz="14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278912"/>
        <c:crosses val="autoZero"/>
        <c:auto val="1"/>
        <c:lblAlgn val="ctr"/>
        <c:lblOffset val="100"/>
      </c:catAx>
      <c:valAx>
        <c:axId val="112278912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CXCL8</a:t>
                </a:r>
                <a:r>
                  <a:rPr lang="en-US" altLang="ko-KR" sz="1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(pg/ml)</a:t>
                </a:r>
                <a:endParaRPr lang="ko-KR" altLang="en-US" sz="14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276992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errBars>
            <c:errBarType val="both"/>
            <c:errValType val="cust"/>
            <c:plus>
              <c:numRef>
                <c:f>Sheet2!$B$20:$E$20</c:f>
                <c:numCache>
                  <c:formatCode>General</c:formatCode>
                  <c:ptCount val="4"/>
                  <c:pt idx="0">
                    <c:v>1.514375558880074</c:v>
                  </c:pt>
                  <c:pt idx="1">
                    <c:v>7.0085661871740923</c:v>
                  </c:pt>
                  <c:pt idx="2">
                    <c:v>4.2015870017569972</c:v>
                  </c:pt>
                  <c:pt idx="3">
                    <c:v>12.663859338027001</c:v>
                  </c:pt>
                </c:numCache>
              </c:numRef>
            </c:plus>
            <c:minus>
              <c:numRef>
                <c:f>Sheet2!$B$20:$E$20</c:f>
                <c:numCache>
                  <c:formatCode>General</c:formatCode>
                  <c:ptCount val="4"/>
                  <c:pt idx="0">
                    <c:v>1.514375558880074</c:v>
                  </c:pt>
                  <c:pt idx="1">
                    <c:v>7.0085661871740923</c:v>
                  </c:pt>
                  <c:pt idx="2">
                    <c:v>4.2015870017569972</c:v>
                  </c:pt>
                  <c:pt idx="3">
                    <c:v>12.663859338027001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numRef>
              <c:f>Sheet2!$I$2:$L$2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</c:numCache>
            </c:numRef>
          </c:cat>
          <c:val>
            <c:numRef>
              <c:f>Sheet2!$B$19:$E$19</c:f>
              <c:numCache>
                <c:formatCode>General</c:formatCode>
                <c:ptCount val="4"/>
                <c:pt idx="0">
                  <c:v>3.813333333333333</c:v>
                </c:pt>
                <c:pt idx="1">
                  <c:v>81.679999999999993</c:v>
                </c:pt>
                <c:pt idx="2">
                  <c:v>114.21333333333331</c:v>
                </c:pt>
                <c:pt idx="3">
                  <c:v>142.74666666666661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37-44F0-A517-853327E2AA59}"/>
            </c:ext>
          </c:extLst>
        </c:ser>
        <c:dLbls/>
        <c:gapWidth val="50"/>
        <c:overlap val="-27"/>
        <c:axId val="96845824"/>
        <c:axId val="96847744"/>
      </c:barChart>
      <c:catAx>
        <c:axId val="9684582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GEM</a:t>
                </a:r>
                <a:r>
                  <a:rPr lang="en-US" altLang="ko-KR" sz="1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l-GR" altLang="ko-KR" sz="1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altLang="ko-KR" sz="1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g/ml)</a:t>
                </a:r>
                <a:endParaRPr lang="ko-KR" altLang="en-US" sz="14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6847744"/>
        <c:crosses val="autoZero"/>
        <c:auto val="1"/>
        <c:lblAlgn val="ctr"/>
        <c:lblOffset val="100"/>
      </c:catAx>
      <c:valAx>
        <c:axId val="96847744"/>
        <c:scaling>
          <c:orientation val="minMax"/>
          <c:max val="18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CXCL8</a:t>
                </a:r>
                <a:r>
                  <a:rPr lang="en-US" altLang="ko-KR" sz="1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(pg/ml)</a:t>
                </a:r>
                <a:endParaRPr lang="ko-KR" altLang="en-US" sz="14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6845824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>
        <c:manualLayout>
          <c:layoutTarget val="inner"/>
          <c:xMode val="edge"/>
          <c:yMode val="edge"/>
          <c:x val="0.32644834658061317"/>
          <c:y val="0.10686135195889533"/>
          <c:w val="0.57978759587655659"/>
          <c:h val="0.7491048490687219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errBars>
            <c:errBarType val="both"/>
            <c:errValType val="cust"/>
            <c:plus>
              <c:numRef>
                <c:f>dose!$O$29:$R$29</c:f>
                <c:numCache>
                  <c:formatCode>General</c:formatCode>
                  <c:ptCount val="4"/>
                  <c:pt idx="0">
                    <c:v>0.25</c:v>
                  </c:pt>
                  <c:pt idx="1">
                    <c:v>0.87500000000000011</c:v>
                  </c:pt>
                  <c:pt idx="2">
                    <c:v>0.18750000000000003</c:v>
                  </c:pt>
                  <c:pt idx="3">
                    <c:v>0.75000000000000011</c:v>
                  </c:pt>
                </c:numCache>
              </c:numRef>
            </c:plus>
            <c:minus>
              <c:numRef>
                <c:f>dose!$O$29:$R$29</c:f>
                <c:numCache>
                  <c:formatCode>General</c:formatCode>
                  <c:ptCount val="4"/>
                  <c:pt idx="0">
                    <c:v>0.25</c:v>
                  </c:pt>
                  <c:pt idx="1">
                    <c:v>0.87500000000000011</c:v>
                  </c:pt>
                  <c:pt idx="2">
                    <c:v>0.18750000000000003</c:v>
                  </c:pt>
                  <c:pt idx="3">
                    <c:v>0.75000000000000011</c:v>
                  </c:pt>
                </c:numCache>
              </c:numRef>
            </c:minus>
            <c:spPr>
              <a:noFill/>
              <a:ln w="9525" cap="sq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dose!$O$28:$R$28</c:f>
              <c:numCache>
                <c:formatCode>General</c:formatCode>
                <c:ptCount val="4"/>
                <c:pt idx="0">
                  <c:v>3.125</c:v>
                </c:pt>
                <c:pt idx="1">
                  <c:v>7.5</c:v>
                </c:pt>
                <c:pt idx="2">
                  <c:v>8.8125000000000018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D0-42B1-882B-580A7135DCC5}"/>
            </c:ext>
          </c:extLst>
        </c:ser>
        <c:dLbls/>
        <c:gapWidth val="50"/>
        <c:overlap val="-27"/>
        <c:axId val="113633920"/>
        <c:axId val="113648000"/>
      </c:barChart>
      <c:catAx>
        <c:axId val="113633920"/>
        <c:scaling>
          <c:orientation val="minMax"/>
        </c:scaling>
        <c:axPos val="b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48000"/>
        <c:crosses val="autoZero"/>
        <c:auto val="1"/>
        <c:lblAlgn val="ctr"/>
        <c:lblOffset val="100"/>
      </c:catAx>
      <c:valAx>
        <c:axId val="113648000"/>
        <c:scaling>
          <c:orientation val="minMax"/>
          <c:max val="2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Migrated</a:t>
                </a:r>
                <a:r>
                  <a:rPr lang="en-US" altLang="ko-KR" sz="1400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cell number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400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</a:t>
                </a:r>
                <a:r>
                  <a:rPr lang="en-US" altLang="ko-KR" sz="1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ko-KR" sz="1400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cells)</a:t>
                </a:r>
                <a:endParaRPr lang="ko-KR" alt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63392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>
        <c:manualLayout>
          <c:layoutTarget val="inner"/>
          <c:xMode val="edge"/>
          <c:yMode val="edge"/>
          <c:x val="0.38854082835909987"/>
          <c:y val="0.20975473667308925"/>
          <c:w val="0.58546982004661241"/>
          <c:h val="0.6974714996788697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errBars>
            <c:errBarType val="both"/>
            <c:errValType val="cust"/>
            <c:plus>
              <c:numRef>
                <c:f>time!$B$36:$E$36</c:f>
                <c:numCache>
                  <c:formatCode>General</c:formatCode>
                  <c:ptCount val="4"/>
                  <c:pt idx="0">
                    <c:v>0.17677669529663689</c:v>
                  </c:pt>
                  <c:pt idx="1">
                    <c:v>0.2651650429449553</c:v>
                  </c:pt>
                  <c:pt idx="2">
                    <c:v>0.17677669529663689</c:v>
                  </c:pt>
                  <c:pt idx="3">
                    <c:v>0.35355339059327384</c:v>
                  </c:pt>
                </c:numCache>
              </c:numRef>
            </c:plus>
            <c:minus>
              <c:numRef>
                <c:f>time!$B$36:$E$36</c:f>
                <c:numCache>
                  <c:formatCode>General</c:formatCode>
                  <c:ptCount val="4"/>
                  <c:pt idx="0">
                    <c:v>0.17677669529663689</c:v>
                  </c:pt>
                  <c:pt idx="1">
                    <c:v>0.2651650429449553</c:v>
                  </c:pt>
                  <c:pt idx="2">
                    <c:v>0.17677669529663689</c:v>
                  </c:pt>
                  <c:pt idx="3">
                    <c:v>0.35355339059327384</c:v>
                  </c:pt>
                </c:numCache>
              </c:numRef>
            </c:minus>
            <c:spPr>
              <a:noFill/>
              <a:ln w="9525" cap="sq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time!$B$35:$E$35</c:f>
              <c:numCache>
                <c:formatCode>General</c:formatCode>
                <c:ptCount val="4"/>
                <c:pt idx="0">
                  <c:v>3.25</c:v>
                </c:pt>
                <c:pt idx="1">
                  <c:v>5.6874999999999991</c:v>
                </c:pt>
                <c:pt idx="2">
                  <c:v>13.25</c:v>
                </c:pt>
                <c:pt idx="3">
                  <c:v>16.125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58-4495-8A78-156391330456}"/>
            </c:ext>
          </c:extLst>
        </c:ser>
        <c:dLbls/>
        <c:gapWidth val="50"/>
        <c:overlap val="-27"/>
        <c:axId val="113685632"/>
        <c:axId val="113687168"/>
      </c:barChart>
      <c:catAx>
        <c:axId val="113685632"/>
        <c:scaling>
          <c:orientation val="minMax"/>
        </c:scaling>
        <c:axPos val="b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87168"/>
        <c:crosses val="autoZero"/>
        <c:auto val="1"/>
        <c:lblAlgn val="ctr"/>
        <c:lblOffset val="100"/>
      </c:catAx>
      <c:valAx>
        <c:axId val="113687168"/>
        <c:scaling>
          <c:orientation val="minMax"/>
          <c:max val="2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Migrated</a:t>
                </a:r>
                <a:r>
                  <a:rPr lang="en-US" altLang="ko-KR" sz="1400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cell number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400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</a:t>
                </a:r>
                <a:r>
                  <a:rPr lang="en-US" altLang="ko-KR" sz="1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ko-KR" sz="1400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cells)</a:t>
                </a:r>
                <a:endParaRPr lang="ko-KR" alt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954872348076232E-2"/>
              <c:y val="0.2100329158638407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68563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>
        <c:manualLayout>
          <c:layoutTarget val="inner"/>
          <c:xMode val="edge"/>
          <c:yMode val="edge"/>
          <c:x val="0.15018066491688536"/>
          <c:y val="5.1597039953339183E-2"/>
          <c:w val="0.82635673665791776"/>
          <c:h val="0.8410035724701080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dPt>
            <c:idx val="0"/>
            <c:spPr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D6-4327-A75B-B3650E6CE9CC}"/>
              </c:ext>
            </c:extLst>
          </c:dPt>
          <c:dPt>
            <c:idx val="1"/>
            <c:spPr>
              <a:pattFill prst="pct9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D6-4327-A75B-B3650E6CE9CC}"/>
              </c:ext>
            </c:extLst>
          </c:dPt>
          <c:dPt>
            <c:idx val="2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D6-4327-A75B-B3650E6CE9CC}"/>
              </c:ext>
            </c:extLst>
          </c:dPt>
          <c:dPt>
            <c:idx val="3"/>
            <c:spPr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D6-4327-A75B-B3650E6CE9CC}"/>
              </c:ext>
            </c:extLst>
          </c:dPt>
          <c:dPt>
            <c:idx val="4"/>
            <c:spPr>
              <a:pattFill prst="narVert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CD6-4327-A75B-B3650E6CE9CC}"/>
              </c:ext>
            </c:extLst>
          </c:dPt>
          <c:dPt>
            <c:idx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CD6-4327-A75B-B3650E6CE9CC}"/>
              </c:ext>
            </c:extLst>
          </c:dPt>
          <c:errBars>
            <c:errBarType val="plus"/>
            <c:errValType val="cust"/>
            <c:plus>
              <c:numRef>
                <c:f>Sheet1!$N$13:$N$18</c:f>
                <c:numCache>
                  <c:formatCode>General</c:formatCode>
                  <c:ptCount val="6"/>
                  <c:pt idx="0">
                    <c:v>0.18838836953957044</c:v>
                  </c:pt>
                  <c:pt idx="1">
                    <c:v>0.10073639968860419</c:v>
                  </c:pt>
                  <c:pt idx="2">
                    <c:v>3.8870725917241805E-2</c:v>
                  </c:pt>
                  <c:pt idx="3">
                    <c:v>4.6811204736568024E-2</c:v>
                  </c:pt>
                  <c:pt idx="4">
                    <c:v>1.3401492454200773E-2</c:v>
                  </c:pt>
                  <c:pt idx="5">
                    <c:v>9.043720964784837E-3</c:v>
                  </c:pt>
                </c:numCache>
              </c:numRef>
            </c:plus>
            <c:minus>
              <c:numRef>
                <c:f>Sheet1!$N$13:$N$18</c:f>
                <c:numCache>
                  <c:formatCode>General</c:formatCode>
                  <c:ptCount val="6"/>
                  <c:pt idx="0">
                    <c:v>0.18838836953957044</c:v>
                  </c:pt>
                  <c:pt idx="1">
                    <c:v>0.10073639968860419</c:v>
                  </c:pt>
                  <c:pt idx="2">
                    <c:v>3.8870725917241805E-2</c:v>
                  </c:pt>
                  <c:pt idx="3">
                    <c:v>4.6811204736568024E-2</c:v>
                  </c:pt>
                  <c:pt idx="4">
                    <c:v>1.3401492454200773E-2</c:v>
                  </c:pt>
                  <c:pt idx="5">
                    <c:v>9.043720964784837E-3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val>
            <c:numRef>
              <c:f>Sheet1!$M$13:$M$18</c:f>
              <c:numCache>
                <c:formatCode>General</c:formatCode>
                <c:ptCount val="6"/>
                <c:pt idx="0">
                  <c:v>0.4032</c:v>
                </c:pt>
                <c:pt idx="1">
                  <c:v>0.2016</c:v>
                </c:pt>
                <c:pt idx="2">
                  <c:v>4.3600000000000007E-2</c:v>
                </c:pt>
                <c:pt idx="3">
                  <c:v>4.5200000000000004E-2</c:v>
                </c:pt>
                <c:pt idx="4">
                  <c:v>2.3599999999999996E-2</c:v>
                </c:pt>
                <c:pt idx="5">
                  <c:v>1.5700000000000006E-2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CD6-4327-A75B-B3650E6CE9CC}"/>
            </c:ext>
          </c:extLst>
        </c:ser>
        <c:dLbls/>
        <c:gapWidth val="70"/>
        <c:overlap val="-27"/>
        <c:axId val="117531392"/>
        <c:axId val="117532928"/>
      </c:barChart>
      <c:catAx>
        <c:axId val="11753139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532928"/>
        <c:crosses val="autoZero"/>
        <c:auto val="1"/>
        <c:lblAlgn val="ctr"/>
        <c:lblOffset val="100"/>
      </c:catAx>
      <c:valAx>
        <c:axId val="117532928"/>
        <c:scaling>
          <c:orientation val="minMax"/>
          <c:max val="0.70000000000000018"/>
          <c:min val="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Tumor</a:t>
                </a:r>
                <a:r>
                  <a:rPr lang="en-US" altLang="ko-KR" sz="16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weights (g)</a:t>
                </a:r>
                <a:endParaRPr lang="ko-KR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6.3903313474687421E-3"/>
              <c:y val="0.2128332673387241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5313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487545718820485"/>
          <c:y val="3.4558180227471809E-4"/>
          <c:w val="7.4008963750200121E-2"/>
          <c:h val="0.738645122484689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63262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57755DA2-71C7-4118-9EAC-C9FC2DBDEDA0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63262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A09DEEA-3CD8-42E1-B2BF-989B82973E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4632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941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0422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307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18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2788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282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3911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4800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862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9830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48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4016-32A0-412B-8D69-BAC004F14863}" type="datetimeFigureOut">
              <a:rPr lang="ko-KR" altLang="en-US" smtClean="0"/>
              <a:pPr/>
              <a:t>2018-12-26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BE23-BB88-4452-9F4F-312A81102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94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13.png"/><Relationship Id="rId21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24" Type="http://schemas.microsoft.com/office/2007/relationships/hdphoto" Target="../media/hdphoto10.wdp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hart" Target="../charts/chart4.xml"/><Relationship Id="rId10" Type="http://schemas.openxmlformats.org/officeDocument/2006/relationships/chart" Target="../charts/chart2.xml"/><Relationship Id="rId19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chart" Target="../charts/chart1.xml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4.wdp"/><Relationship Id="rId18" Type="http://schemas.openxmlformats.org/officeDocument/2006/relationships/image" Target="../media/image35.png"/><Relationship Id="rId3" Type="http://schemas.openxmlformats.org/officeDocument/2006/relationships/image" Target="../media/image25.png"/><Relationship Id="rId21" Type="http://schemas.microsoft.com/office/2007/relationships/hdphoto" Target="../media/hdphoto18.wdp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microsoft.com/office/2007/relationships/hdphoto" Target="../media/hdphoto16.wdp"/><Relationship Id="rId2" Type="http://schemas.openxmlformats.org/officeDocument/2006/relationships/image" Target="../media/image24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13.wdp"/><Relationship Id="rId5" Type="http://schemas.openxmlformats.org/officeDocument/2006/relationships/image" Target="../media/image27.png"/><Relationship Id="rId15" Type="http://schemas.microsoft.com/office/2007/relationships/hdphoto" Target="../media/hdphoto15.wdp"/><Relationship Id="rId10" Type="http://schemas.openxmlformats.org/officeDocument/2006/relationships/image" Target="../media/image31.png"/><Relationship Id="rId19" Type="http://schemas.microsoft.com/office/2007/relationships/hdphoto" Target="../media/hdphoto17.wdp"/><Relationship Id="rId4" Type="http://schemas.openxmlformats.org/officeDocument/2006/relationships/image" Target="../media/image26.png"/><Relationship Id="rId9" Type="http://schemas.microsoft.com/office/2007/relationships/hdphoto" Target="../media/hdphoto12.wdp"/><Relationship Id="rId14" Type="http://schemas.openxmlformats.org/officeDocument/2006/relationships/image" Target="../media/image33.png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4545" y="4216676"/>
            <a:ext cx="2721600" cy="2214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t="2328"/>
          <a:stretch/>
        </p:blipFill>
        <p:spPr>
          <a:xfrm>
            <a:off x="3122982" y="4250510"/>
            <a:ext cx="2579233" cy="2190159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H="1" flipV="1">
            <a:off x="2992627" y="4612538"/>
            <a:ext cx="0" cy="1944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rot="5400000" flipH="1" flipV="1">
            <a:off x="3952767" y="5589718"/>
            <a:ext cx="0" cy="1944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79867" y="6418485"/>
            <a:ext cx="1147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CD11b-PE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021504" y="5104660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Cell Number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7508" y="393414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HL-60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0549" y="3934140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dHL-60 (1.3% DMSO)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572117" y="4328128"/>
            <a:ext cx="199506" cy="2327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572117" y="4841520"/>
            <a:ext cx="199506" cy="2327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873713" y="4272694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Staining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3713" y="4788621"/>
            <a:ext cx="113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CD11b PE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6550" y="3676946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6550" y="506403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181" y="688152"/>
            <a:ext cx="3741178" cy="26046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16200000">
            <a:off x="1992622" y="1773760"/>
            <a:ext cx="146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Cell Number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94591" y="3228177"/>
            <a:ext cx="140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F4/80-PE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662961" y="1807294"/>
            <a:ext cx="199506" cy="23275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662961" y="1352946"/>
            <a:ext cx="199506" cy="2327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964557" y="175186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F4/80 PE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64557" y="1300047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Staining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971" y="138477"/>
            <a:ext cx="2279902" cy="224334"/>
          </a:xfrm>
          <a:prstGeom prst="rect">
            <a:avLst/>
          </a:prstGeom>
          <a:noFill/>
        </p:spPr>
        <p:txBody>
          <a:bodyPr wrap="square" lIns="8805" tIns="4402" rIns="8805" bIns="4402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Figure </a:t>
            </a:r>
            <a:r>
              <a:rPr lang="en-US" altLang="ko-KR" sz="1400" b="1" dirty="0" err="1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S1</a:t>
            </a:r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. </a:t>
            </a:r>
            <a:endParaRPr lang="ko-KR" altLang="en-US" sz="14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3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/>
          <p:cNvGrpSpPr/>
          <p:nvPr/>
        </p:nvGrpSpPr>
        <p:grpSpPr>
          <a:xfrm>
            <a:off x="1074582" y="1079247"/>
            <a:ext cx="4157267" cy="2201917"/>
            <a:chOff x="815274" y="1226902"/>
            <a:chExt cx="4157267" cy="220191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 cstate="print"/>
            <a:srcRect l="13583" t="2007"/>
            <a:stretch/>
          </p:blipFill>
          <p:spPr>
            <a:xfrm>
              <a:off x="1452655" y="1400792"/>
              <a:ext cx="1358382" cy="19563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6821" y="311836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0.0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21" y="251205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0.5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21" y="191305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.0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21" y="129626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1.5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pic>
          <p:nvPicPr>
            <p:cNvPr id="8" name="그림 7"/>
            <p:cNvPicPr preferRelativeResize="0">
              <a:picLocks/>
            </p:cNvPicPr>
            <p:nvPr/>
          </p:nvPicPr>
          <p:blipFill rotWithShape="1">
            <a:blip r:embed="rId3" cstate="print"/>
            <a:srcRect l="6989" t="1116" b="1"/>
            <a:stretch/>
          </p:blipFill>
          <p:spPr>
            <a:xfrm>
              <a:off x="3591760" y="1400792"/>
              <a:ext cx="1380781" cy="19659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76672" y="31210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6672" y="265031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6672" y="219707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2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6672" y="175815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3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6672" y="12974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4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-116231" y="2158407"/>
              <a:ext cx="21707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Neutrophil count (10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3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/</a:t>
              </a:r>
              <a:r>
                <a:rPr lang="el-GR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μ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L)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2146804" y="2050685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Neutrophil count (10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5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)</a:t>
              </a:r>
            </a:p>
            <a:p>
              <a:pPr algn="ctr"/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Per mL lavage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1074581" y="3972577"/>
            <a:ext cx="4176369" cy="2170787"/>
            <a:chOff x="815274" y="4654656"/>
            <a:chExt cx="4176369" cy="2170787"/>
          </a:xfrm>
        </p:grpSpPr>
        <p:pic>
          <p:nvPicPr>
            <p:cNvPr id="15" name="그림 14"/>
            <p:cNvPicPr preferRelativeResize="0">
              <a:picLocks/>
            </p:cNvPicPr>
            <p:nvPr/>
          </p:nvPicPr>
          <p:blipFill rotWithShape="1">
            <a:blip r:embed="rId4" cstate="print"/>
            <a:srcRect l="13901" t="2108"/>
            <a:stretch/>
          </p:blipFill>
          <p:spPr>
            <a:xfrm>
              <a:off x="1435596" y="4803574"/>
              <a:ext cx="1357200" cy="1954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30643" y="648965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0.0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0643" y="604891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0.5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0643" y="561480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.0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0643" y="516223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1.5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0643" y="4715147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2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.0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pic>
          <p:nvPicPr>
            <p:cNvPr id="22" name="그림 21"/>
            <p:cNvPicPr preferRelativeResize="0">
              <a:picLocks/>
            </p:cNvPicPr>
            <p:nvPr/>
          </p:nvPicPr>
          <p:blipFill rotWithShape="1">
            <a:blip r:embed="rId5" cstate="print"/>
            <a:srcRect l="14387" t="1369"/>
            <a:stretch/>
          </p:blipFill>
          <p:spPr>
            <a:xfrm>
              <a:off x="3634443" y="4788004"/>
              <a:ext cx="1357200" cy="1954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429446" y="650807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15634" y="590858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50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1820" y="529660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100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1820" y="469346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150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-116231" y="5586161"/>
              <a:ext cx="21707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Neutrophil count (10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3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/</a:t>
              </a:r>
              <a:r>
                <a:rPr lang="el-GR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μ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L)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2124920" y="5376080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Neutrophil count (10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5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)</a:t>
              </a:r>
            </a:p>
            <a:p>
              <a:pPr algn="ctr"/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Per mL lavage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6740364" y="1079247"/>
            <a:ext cx="4083563" cy="2170787"/>
            <a:chOff x="7294874" y="1165273"/>
            <a:chExt cx="4083563" cy="2170787"/>
          </a:xfrm>
        </p:grpSpPr>
        <p:pic>
          <p:nvPicPr>
            <p:cNvPr id="28" name="그림 27"/>
            <p:cNvPicPr preferRelativeResize="0">
              <a:picLocks/>
            </p:cNvPicPr>
            <p:nvPr/>
          </p:nvPicPr>
          <p:blipFill rotWithShape="1">
            <a:blip r:embed="rId6" cstate="print"/>
            <a:srcRect l="13708" t="1602"/>
            <a:stretch/>
          </p:blipFill>
          <p:spPr>
            <a:xfrm>
              <a:off x="7887607" y="1317001"/>
              <a:ext cx="1357200" cy="19548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39094" y="302681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0.0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39094" y="24273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0.5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39094" y="1814677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.0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39094" y="121836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1.5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pic>
          <p:nvPicPr>
            <p:cNvPr id="34" name="그림 33"/>
            <p:cNvPicPr preferRelativeResize="0">
              <a:picLocks/>
            </p:cNvPicPr>
            <p:nvPr/>
          </p:nvPicPr>
          <p:blipFill rotWithShape="1">
            <a:blip r:embed="rId7" cstate="print"/>
            <a:srcRect l="7449" t="2365"/>
            <a:stretch/>
          </p:blipFill>
          <p:spPr>
            <a:xfrm>
              <a:off x="10021237" y="1295062"/>
              <a:ext cx="1357200" cy="19548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781199" y="302199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0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81199" y="265687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81199" y="228808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2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781199" y="19336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3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1199" y="15791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4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81199" y="121172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5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6363369" y="2096778"/>
              <a:ext cx="21707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Neutrophil count (10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3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/</a:t>
              </a:r>
              <a:r>
                <a:rPr lang="el-GR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μ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L)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8619581" y="1954936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Neutrophil count (10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5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)</a:t>
              </a:r>
            </a:p>
            <a:p>
              <a:pPr algn="ctr"/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Per mL lavage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33971" y="138477"/>
            <a:ext cx="2279902" cy="224334"/>
          </a:xfrm>
          <a:prstGeom prst="rect">
            <a:avLst/>
          </a:prstGeom>
          <a:noFill/>
        </p:spPr>
        <p:txBody>
          <a:bodyPr wrap="square" lIns="8805" tIns="4402" rIns="8805" bIns="4402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Figure </a:t>
            </a:r>
            <a:r>
              <a:rPr lang="en-US" altLang="ko-KR" sz="1400" b="1" dirty="0" err="1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S2</a:t>
            </a:r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. </a:t>
            </a:r>
            <a:endParaRPr lang="ko-KR" altLang="en-US" sz="14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66689" y="3201031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NC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80755" y="3201031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PLAG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18489" y="3203303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NC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32555" y="320330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PLAG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43940" y="605114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NC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05774" y="6051148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REP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43509" y="605114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NC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05343" y="6051148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REP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77457" y="3160083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NC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39291" y="316008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NAC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22434" y="3160083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NC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184268" y="316008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NAC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0984" y="563147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6432" y="3595238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48201" y="563147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57986" y="800227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Blood</a:t>
            </a:r>
            <a:endParaRPr lang="ko-KR" altLang="en-US" sz="1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41305" y="800227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Peritoneum</a:t>
            </a:r>
            <a:endParaRPr lang="ko-KR" altLang="en-US" sz="1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64206" y="800227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Blood</a:t>
            </a:r>
            <a:endParaRPr lang="ko-KR" altLang="en-US" sz="1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547525" y="800227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Peritoneum</a:t>
            </a:r>
            <a:endParaRPr lang="ko-KR" altLang="en-US" sz="1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60259" y="3784549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Blood</a:t>
            </a:r>
            <a:endParaRPr lang="ko-KR" altLang="en-US" sz="1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43578" y="3784549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Peritoneum</a:t>
            </a:r>
            <a:endParaRPr lang="ko-KR" altLang="en-US" sz="1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2144330" y="1286224"/>
            <a:ext cx="539086" cy="307777"/>
            <a:chOff x="2144330" y="1286224"/>
            <a:chExt cx="539086" cy="307777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2144330" y="1586889"/>
              <a:ext cx="5390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245300" y="1286224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ns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4268836" y="1083781"/>
            <a:ext cx="539086" cy="307777"/>
            <a:chOff x="2144330" y="1286224"/>
            <a:chExt cx="539086" cy="307777"/>
          </a:xfrm>
        </p:grpSpPr>
        <p:cxnSp>
          <p:nvCxnSpPr>
            <p:cNvPr id="83" name="직선 연결선 82"/>
            <p:cNvCxnSpPr/>
            <p:nvPr/>
          </p:nvCxnSpPr>
          <p:spPr>
            <a:xfrm>
              <a:off x="2144330" y="1586889"/>
              <a:ext cx="5390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2245300" y="1286224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ns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4318876" y="4341053"/>
            <a:ext cx="539086" cy="307777"/>
            <a:chOff x="2144330" y="1286224"/>
            <a:chExt cx="539086" cy="307777"/>
          </a:xfrm>
        </p:grpSpPr>
        <p:cxnSp>
          <p:nvCxnSpPr>
            <p:cNvPr id="86" name="직선 연결선 85"/>
            <p:cNvCxnSpPr/>
            <p:nvPr/>
          </p:nvCxnSpPr>
          <p:spPr>
            <a:xfrm>
              <a:off x="2144330" y="1586889"/>
              <a:ext cx="5390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245300" y="1286224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ns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2130682" y="4138609"/>
            <a:ext cx="539086" cy="307777"/>
            <a:chOff x="2144330" y="1286224"/>
            <a:chExt cx="539086" cy="307777"/>
          </a:xfrm>
        </p:grpSpPr>
        <p:cxnSp>
          <p:nvCxnSpPr>
            <p:cNvPr id="89" name="직선 연결선 88"/>
            <p:cNvCxnSpPr/>
            <p:nvPr/>
          </p:nvCxnSpPr>
          <p:spPr>
            <a:xfrm>
              <a:off x="2144330" y="1586889"/>
              <a:ext cx="5390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2245300" y="1286224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ns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7761924" y="1293044"/>
            <a:ext cx="539086" cy="307777"/>
            <a:chOff x="2144330" y="1286224"/>
            <a:chExt cx="539086" cy="307777"/>
          </a:xfrm>
        </p:grpSpPr>
        <p:cxnSp>
          <p:nvCxnSpPr>
            <p:cNvPr id="92" name="직선 연결선 91"/>
            <p:cNvCxnSpPr/>
            <p:nvPr/>
          </p:nvCxnSpPr>
          <p:spPr>
            <a:xfrm>
              <a:off x="2144330" y="1586889"/>
              <a:ext cx="5390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245300" y="1286224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ns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9865958" y="1527331"/>
            <a:ext cx="539086" cy="307777"/>
            <a:chOff x="2144330" y="1286224"/>
            <a:chExt cx="539086" cy="307777"/>
          </a:xfrm>
        </p:grpSpPr>
        <p:cxnSp>
          <p:nvCxnSpPr>
            <p:cNvPr id="95" name="직선 연결선 94"/>
            <p:cNvCxnSpPr/>
            <p:nvPr/>
          </p:nvCxnSpPr>
          <p:spPr>
            <a:xfrm>
              <a:off x="2144330" y="1586889"/>
              <a:ext cx="5390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245300" y="1286224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ns</a:t>
              </a:r>
              <a:endParaRPr lang="ko-KR" altLang="en-US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122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4676" y="3161192"/>
            <a:ext cx="20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1677" y="3163601"/>
            <a:ext cx="20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3030943"/>
              </p:ext>
            </p:extLst>
          </p:nvPr>
        </p:nvGraphicFramePr>
        <p:xfrm>
          <a:off x="6452804" y="3358282"/>
          <a:ext cx="2392200" cy="2616108"/>
        </p:xfrm>
        <a:graphic>
          <a:graphicData uri="http://schemas.openxmlformats.org/presentationml/2006/ole">
            <p:oleObj spid="_x0000_s1230" name="Prism Project" r:id="rId3" imgW="3420000" imgH="2628000" progId="">
              <p:embed/>
            </p:oleObj>
          </a:graphicData>
        </a:graphic>
      </p:graphicFrame>
      <p:cxnSp>
        <p:nvCxnSpPr>
          <p:cNvPr id="8" name="직선 연결선 7"/>
          <p:cNvCxnSpPr/>
          <p:nvPr/>
        </p:nvCxnSpPr>
        <p:spPr>
          <a:xfrm>
            <a:off x="7901073" y="4046411"/>
            <a:ext cx="569386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942012" y="3877183"/>
            <a:ext cx="487512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016" latinLnBrk="0">
              <a:defRPr/>
            </a:pPr>
            <a:r>
              <a:rPr lang="en-US" altLang="ko-KR" sz="1294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***</a:t>
            </a:r>
            <a:endParaRPr lang="ko-KR" altLang="en-US" sz="1294" b="1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7254" y="5704390"/>
            <a:ext cx="1044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 regimen</a:t>
            </a:r>
            <a:endParaRPr lang="ko-KR" altLang="en-US" sz="11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7759306" y="5701156"/>
            <a:ext cx="846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개체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8598203"/>
              </p:ext>
            </p:extLst>
          </p:nvPr>
        </p:nvGraphicFramePr>
        <p:xfrm>
          <a:off x="2875697" y="3357801"/>
          <a:ext cx="2391421" cy="2616587"/>
        </p:xfrm>
        <a:graphic>
          <a:graphicData uri="http://schemas.openxmlformats.org/presentationml/2006/ole">
            <p:oleObj spid="_x0000_s1231" name="Prism Project" r:id="rId4" imgW="3420000" imgH="2628000" progId="">
              <p:embed/>
            </p:oleObj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8230978"/>
              </p:ext>
            </p:extLst>
          </p:nvPr>
        </p:nvGraphicFramePr>
        <p:xfrm>
          <a:off x="6358893" y="5460812"/>
          <a:ext cx="2424722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4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4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3304"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PLAG</a:t>
                      </a:r>
                      <a:endParaRPr lang="ko-KR" altLang="en-US" sz="1100" b="1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sz="1600" b="1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sz="1600" b="1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+</a:t>
                      </a:r>
                      <a:endParaRPr lang="ko-KR" altLang="en-US" sz="1600" b="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9" name="직선 연결선 28"/>
          <p:cNvCxnSpPr/>
          <p:nvPr/>
        </p:nvCxnSpPr>
        <p:spPr>
          <a:xfrm>
            <a:off x="7198086" y="3739493"/>
            <a:ext cx="569386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239025" y="3570266"/>
            <a:ext cx="487512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016" latinLnBrk="0">
              <a:defRPr/>
            </a:pPr>
            <a:r>
              <a:rPr lang="en-US" altLang="ko-KR" sz="1294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***</a:t>
            </a:r>
            <a:endParaRPr lang="ko-KR" altLang="en-US" sz="1294" b="1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382" y="5704390"/>
            <a:ext cx="804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5-FU</a:t>
            </a:r>
            <a:endParaRPr lang="ko-KR" altLang="en-US" sz="11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4170755" y="5701156"/>
            <a:ext cx="846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086969"/>
              </p:ext>
            </p:extLst>
          </p:nvPr>
        </p:nvGraphicFramePr>
        <p:xfrm>
          <a:off x="2770342" y="5447878"/>
          <a:ext cx="2424722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4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4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3164"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PLAG</a:t>
                      </a:r>
                      <a:endParaRPr lang="ko-KR" altLang="en-US" sz="1100" b="1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sz="1600" b="1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sz="1600" b="1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+</a:t>
                      </a:r>
                      <a:endParaRPr lang="ko-KR" altLang="en-US" sz="1600" b="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5" name="직선 연결선 34"/>
          <p:cNvCxnSpPr/>
          <p:nvPr/>
        </p:nvCxnSpPr>
        <p:spPr>
          <a:xfrm>
            <a:off x="4308438" y="3943647"/>
            <a:ext cx="569386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349377" y="3774420"/>
            <a:ext cx="487512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016" latinLnBrk="0">
              <a:defRPr/>
            </a:pPr>
            <a:r>
              <a:rPr lang="en-US" altLang="ko-KR" sz="1294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***</a:t>
            </a:r>
            <a:endParaRPr lang="ko-KR" altLang="en-US" sz="1294" b="1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3605451" y="3636730"/>
            <a:ext cx="569386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646390" y="3467503"/>
            <a:ext cx="487512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016" latinLnBrk="0">
              <a:defRPr/>
            </a:pPr>
            <a:r>
              <a:rPr lang="en-US" altLang="ko-KR" sz="1294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***</a:t>
            </a:r>
            <a:endParaRPr lang="ko-KR" altLang="en-US" sz="1294" b="1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 rot="16200000">
            <a:off x="1919225" y="4252282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6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Blood neutrophil count </a:t>
            </a:r>
          </a:p>
          <a:p>
            <a:pPr algn="ctr">
              <a:defRPr sz="6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(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10</a:t>
            </a:r>
            <a:r>
              <a:rPr lang="en-US" altLang="ko-K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3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cells/</a:t>
            </a:r>
            <a:r>
              <a:rPr lang="el-GR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μ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l)</a:t>
            </a:r>
            <a:endParaRPr lang="ko-KR" altLang="ko-KR" sz="12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047862" y="1896622"/>
            <a:ext cx="34522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9432859"/>
              </p:ext>
            </p:extLst>
          </p:nvPr>
        </p:nvGraphicFramePr>
        <p:xfrm>
          <a:off x="4047864" y="1599957"/>
          <a:ext cx="3027626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18">
                  <a:extLst>
                    <a:ext uri="{9D8B030D-6E8A-4147-A177-3AD203B41FA5}">
                      <a16:colId xmlns:a16="http://schemas.microsoft.com/office/drawing/2014/main" xmlns="" val="2705274889"/>
                    </a:ext>
                  </a:extLst>
                </a:gridCol>
                <a:gridCol w="432518">
                  <a:extLst>
                    <a:ext uri="{9D8B030D-6E8A-4147-A177-3AD203B41FA5}">
                      <a16:colId xmlns:a16="http://schemas.microsoft.com/office/drawing/2014/main" xmlns="" val="693386853"/>
                    </a:ext>
                  </a:extLst>
                </a:gridCol>
                <a:gridCol w="432518">
                  <a:extLst>
                    <a:ext uri="{9D8B030D-6E8A-4147-A177-3AD203B41FA5}">
                      <a16:colId xmlns:a16="http://schemas.microsoft.com/office/drawing/2014/main" xmlns="" val="987122858"/>
                    </a:ext>
                  </a:extLst>
                </a:gridCol>
                <a:gridCol w="432518">
                  <a:extLst>
                    <a:ext uri="{9D8B030D-6E8A-4147-A177-3AD203B41FA5}">
                      <a16:colId xmlns:a16="http://schemas.microsoft.com/office/drawing/2014/main" xmlns="" val="2914699836"/>
                    </a:ext>
                  </a:extLst>
                </a:gridCol>
                <a:gridCol w="432518">
                  <a:extLst>
                    <a:ext uri="{9D8B030D-6E8A-4147-A177-3AD203B41FA5}">
                      <a16:colId xmlns:a16="http://schemas.microsoft.com/office/drawing/2014/main" xmlns="" val="3717168567"/>
                    </a:ext>
                  </a:extLst>
                </a:gridCol>
                <a:gridCol w="432518">
                  <a:extLst>
                    <a:ext uri="{9D8B030D-6E8A-4147-A177-3AD203B41FA5}">
                      <a16:colId xmlns:a16="http://schemas.microsoft.com/office/drawing/2014/main" xmlns="" val="2690970842"/>
                    </a:ext>
                  </a:extLst>
                </a:gridCol>
                <a:gridCol w="432518">
                  <a:extLst>
                    <a:ext uri="{9D8B030D-6E8A-4147-A177-3AD203B41FA5}">
                      <a16:colId xmlns:a16="http://schemas.microsoft.com/office/drawing/2014/main" xmlns="" val="1104249470"/>
                    </a:ext>
                  </a:extLst>
                </a:gridCol>
              </a:tblGrid>
              <a:tr h="2406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656389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35957" y="1599957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아래쪽 화살표 18"/>
          <p:cNvSpPr/>
          <p:nvPr/>
        </p:nvSpPr>
        <p:spPr>
          <a:xfrm flipV="1">
            <a:off x="4125459" y="1947829"/>
            <a:ext cx="149289" cy="2194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아래쪽 화살표 61"/>
          <p:cNvSpPr/>
          <p:nvPr/>
        </p:nvSpPr>
        <p:spPr>
          <a:xfrm flipV="1">
            <a:off x="4545975" y="1947829"/>
            <a:ext cx="149289" cy="2194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아래쪽 화살표 62"/>
          <p:cNvSpPr/>
          <p:nvPr/>
        </p:nvSpPr>
        <p:spPr>
          <a:xfrm flipV="1">
            <a:off x="4966491" y="1947829"/>
            <a:ext cx="149289" cy="2194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아래쪽 화살표 63"/>
          <p:cNvSpPr/>
          <p:nvPr/>
        </p:nvSpPr>
        <p:spPr>
          <a:xfrm flipV="1">
            <a:off x="5387007" y="1947829"/>
            <a:ext cx="149289" cy="2194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아래쪽 화살표 64"/>
          <p:cNvSpPr/>
          <p:nvPr/>
        </p:nvSpPr>
        <p:spPr>
          <a:xfrm flipV="1">
            <a:off x="5807523" y="1947829"/>
            <a:ext cx="149289" cy="2194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아래쪽 화살표 65"/>
          <p:cNvSpPr/>
          <p:nvPr/>
        </p:nvSpPr>
        <p:spPr>
          <a:xfrm flipV="1">
            <a:off x="6228039" y="1947829"/>
            <a:ext cx="149289" cy="2194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아래쪽 화살표 66"/>
          <p:cNvSpPr/>
          <p:nvPr/>
        </p:nvSpPr>
        <p:spPr>
          <a:xfrm flipV="1">
            <a:off x="6648557" y="1947829"/>
            <a:ext cx="149289" cy="2194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 rot="16200000">
            <a:off x="5399472" y="4246100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6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Blood neutrophil count </a:t>
            </a:r>
          </a:p>
          <a:p>
            <a:pPr algn="ctr">
              <a:defRPr sz="6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(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10</a:t>
            </a:r>
            <a:r>
              <a:rPr lang="en-US" altLang="ko-K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3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cells/</a:t>
            </a:r>
            <a:r>
              <a:rPr lang="el-GR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μ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l)</a:t>
            </a:r>
            <a:endParaRPr lang="ko-KR" altLang="ko-KR" sz="12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9626" y="980087"/>
            <a:ext cx="235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5-FU (A) or AC regimen (B)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직선 화살표 연결선 68"/>
          <p:cNvCxnSpPr/>
          <p:nvPr/>
        </p:nvCxnSpPr>
        <p:spPr>
          <a:xfrm>
            <a:off x="4214481" y="1334939"/>
            <a:ext cx="0" cy="288000"/>
          </a:xfrm>
          <a:prstGeom prst="straightConnector1">
            <a:avLst/>
          </a:prstGeom>
          <a:ln w="19050" cap="sq">
            <a:solidFill>
              <a:schemeClr val="tx1"/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>
            <a:off x="6760522" y="1334939"/>
            <a:ext cx="0" cy="288000"/>
          </a:xfrm>
          <a:prstGeom prst="straightConnector1">
            <a:avLst/>
          </a:prstGeom>
          <a:ln w="19050" cap="sq">
            <a:solidFill>
              <a:schemeClr val="tx1"/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000554" y="980087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CBC analysis (Blood)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오른쪽 중괄호 71"/>
          <p:cNvSpPr/>
          <p:nvPr/>
        </p:nvSpPr>
        <p:spPr>
          <a:xfrm rot="5400000">
            <a:off x="5390646" y="1075009"/>
            <a:ext cx="130630" cy="26091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4625925" y="2506117"/>
            <a:ext cx="1684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PLAG (250mg/kg)</a:t>
            </a:r>
          </a:p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P.O. administration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3971" y="138477"/>
            <a:ext cx="2279902" cy="224334"/>
          </a:xfrm>
          <a:prstGeom prst="rect">
            <a:avLst/>
          </a:prstGeom>
          <a:noFill/>
        </p:spPr>
        <p:txBody>
          <a:bodyPr wrap="square" lIns="8805" tIns="4402" rIns="8805" bIns="4402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Figure </a:t>
            </a:r>
            <a:r>
              <a:rPr lang="en-US" altLang="ko-KR" sz="1400" b="1" dirty="0" err="1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S3</a:t>
            </a:r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. </a:t>
            </a:r>
            <a:endParaRPr lang="ko-KR" altLang="en-US" sz="14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91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7" t="18193" r="61557" b="73525"/>
          <a:stretch/>
        </p:blipFill>
        <p:spPr>
          <a:xfrm flipV="1">
            <a:off x="611009" y="1979913"/>
            <a:ext cx="2187264" cy="295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42536" y="1971033"/>
            <a:ext cx="114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GAPDH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2536" y="1283144"/>
            <a:ext cx="114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CXCL2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8486" y="1627089"/>
            <a:ext cx="114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CXCL8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7" t="61289" r="70192" b="31310"/>
          <a:stretch/>
        </p:blipFill>
        <p:spPr>
          <a:xfrm flipV="1">
            <a:off x="619106" y="1634208"/>
            <a:ext cx="2179766" cy="2825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307839"/>
              </p:ext>
            </p:extLst>
          </p:nvPr>
        </p:nvGraphicFramePr>
        <p:xfrm>
          <a:off x="612418" y="1021365"/>
          <a:ext cx="3116298" cy="279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3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3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3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2110">
                  <a:extLst>
                    <a:ext uri="{9D8B030D-6E8A-4147-A177-3AD203B41FA5}">
                      <a16:colId xmlns:a16="http://schemas.microsoft.com/office/drawing/2014/main" xmlns="" val="3095846392"/>
                    </a:ext>
                  </a:extLst>
                </a:gridCol>
              </a:tblGrid>
              <a:tr h="279582"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1200" b="0" dirty="0" smtClean="0"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200" b="0" dirty="0" smtClean="0"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200" b="0" dirty="0" smtClean="0"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200" b="0" dirty="0" smtClean="0"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262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GEM (</a:t>
                      </a:r>
                      <a:r>
                        <a:rPr lang="el-GR" altLang="ko-KR" sz="1200" b="0" dirty="0" smtClean="0"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g/ml)</a:t>
                      </a:r>
                      <a:endParaRPr lang="ko-KR" altLang="en-US" sz="1200" b="0" dirty="0" smtClean="0"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6958" y="473076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2294" y="72475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THP-1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그림 25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27" t="17420" r="57292" b="15696"/>
          <a:stretch/>
        </p:blipFill>
        <p:spPr>
          <a:xfrm>
            <a:off x="4431689" y="1634208"/>
            <a:ext cx="2509200" cy="29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그림 26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10000" contrast="40000"/>
                    </a14:imgEffect>
                  </a14:imgLayer>
                </a14:imgProps>
              </a:ext>
            </a:extLst>
          </a:blip>
          <a:srcRect l="6615" t="11412" r="57549" b="14741"/>
          <a:stretch/>
        </p:blipFill>
        <p:spPr>
          <a:xfrm>
            <a:off x="4431689" y="1293539"/>
            <a:ext cx="2507432" cy="29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924635" y="1281013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CXCL8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4635" y="1652141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GADPH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0297" y="102136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6939" y="102136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1438" y="102136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8078" y="102136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82921" y="102136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4296" y="1021365"/>
            <a:ext cx="751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91398" y="473076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37" name="차트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3718987"/>
              </p:ext>
            </p:extLst>
          </p:nvPr>
        </p:nvGraphicFramePr>
        <p:xfrm>
          <a:off x="3152788" y="4153432"/>
          <a:ext cx="2224800" cy="248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86958" y="3679066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7915" y="3679066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43" name="차트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1999075"/>
              </p:ext>
            </p:extLst>
          </p:nvPr>
        </p:nvGraphicFramePr>
        <p:xfrm>
          <a:off x="328251" y="4153433"/>
          <a:ext cx="2223533" cy="248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8669" b="12560"/>
          <a:stretch/>
        </p:blipFill>
        <p:spPr>
          <a:xfrm>
            <a:off x="619749" y="1293539"/>
            <a:ext cx="2178523" cy="29678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직선 연결선 5"/>
          <p:cNvCxnSpPr/>
          <p:nvPr/>
        </p:nvCxnSpPr>
        <p:spPr>
          <a:xfrm>
            <a:off x="619106" y="1024919"/>
            <a:ext cx="217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4433457" y="1024919"/>
            <a:ext cx="250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17914" y="712227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GEM(10</a:t>
            </a:r>
            <a:r>
              <a:rPr lang="el-GR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g/ml)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그림 51"/>
          <p:cNvPicPr preferRelativeResize="0">
            <a:picLocks/>
          </p:cNvPicPr>
          <p:nvPr/>
        </p:nvPicPr>
        <p:blipFill rotWithShape="1">
          <a:blip r:embed="rId13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086" t="23336" r="24262" b="16058"/>
          <a:stretch/>
        </p:blipFill>
        <p:spPr>
          <a:xfrm>
            <a:off x="8395025" y="3193007"/>
            <a:ext cx="2541600" cy="27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15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2528" t="11349" r="22843" b="23357"/>
          <a:stretch/>
        </p:blipFill>
        <p:spPr>
          <a:xfrm>
            <a:off x="8395027" y="1624603"/>
            <a:ext cx="2542499" cy="271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17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10000" contrast="40000"/>
                    </a14:imgEffect>
                  </a14:imgLayer>
                </a14:imgProps>
              </a:ext>
            </a:extLst>
          </a:blip>
          <a:srcRect l="24171" t="12001" r="2151" b="24638"/>
          <a:stretch/>
        </p:blipFill>
        <p:spPr>
          <a:xfrm flipH="1">
            <a:off x="8395027" y="1310922"/>
            <a:ext cx="2542499" cy="271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19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2990" t="14798" r="23685" b="15371"/>
          <a:stretch/>
        </p:blipFill>
        <p:spPr>
          <a:xfrm>
            <a:off x="8395027" y="2251965"/>
            <a:ext cx="2542499" cy="271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21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10000" contrast="40000"/>
                    </a14:imgEffect>
                  </a14:imgLayer>
                </a14:imgProps>
              </a:ext>
            </a:extLst>
          </a:blip>
          <a:srcRect l="24176" t="26535" r="6810" b="43211"/>
          <a:stretch/>
        </p:blipFill>
        <p:spPr>
          <a:xfrm flipH="1">
            <a:off x="8395027" y="1938284"/>
            <a:ext cx="2542499" cy="271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23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26257" t="24999" r="10794" b="29306"/>
          <a:stretch/>
        </p:blipFill>
        <p:spPr>
          <a:xfrm flipH="1">
            <a:off x="8395027" y="2879327"/>
            <a:ext cx="2542499" cy="271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25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006" t="24336" r="19494" b="44863"/>
          <a:stretch/>
        </p:blipFill>
        <p:spPr>
          <a:xfrm flipH="1" flipV="1">
            <a:off x="8395026" y="2565646"/>
            <a:ext cx="2542499" cy="27180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9981933"/>
              </p:ext>
            </p:extLst>
          </p:nvPr>
        </p:nvGraphicFramePr>
        <p:xfrm>
          <a:off x="8369975" y="1042616"/>
          <a:ext cx="2597973" cy="24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1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1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37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85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43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38" marR="65738" marT="32869" marB="32869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38" marR="65738" marT="32869" marB="32869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38" marR="65738" marT="32869" marB="32869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38" marR="65738" marT="32869" marB="32869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38" marR="65738" marT="32869" marB="32869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38" marR="65738" marT="32869" marB="32869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38" marR="65738" marT="32869" marB="3286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10967815" y="130658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Erk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967815" y="1927454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p-p38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967815" y="1612399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Erk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967815" y="223327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p38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967815" y="2881856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Jnk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967815" y="3180481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949076" y="1051114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967815" y="2557564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Jnk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직선 연결선 67"/>
          <p:cNvCxnSpPr/>
          <p:nvPr/>
        </p:nvCxnSpPr>
        <p:spPr>
          <a:xfrm>
            <a:off x="8395027" y="1025540"/>
            <a:ext cx="25416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098203" y="714712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GEM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el-G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g/ml)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843402" y="470860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88" name="차트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6484345"/>
              </p:ext>
            </p:extLst>
          </p:nvPr>
        </p:nvGraphicFramePr>
        <p:xfrm>
          <a:off x="5924810" y="3903176"/>
          <a:ext cx="2278581" cy="24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7562264"/>
              </p:ext>
            </p:extLst>
          </p:nvPr>
        </p:nvGraphicFramePr>
        <p:xfrm>
          <a:off x="6578755" y="6059992"/>
          <a:ext cx="14644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67">
                  <a:extLst>
                    <a:ext uri="{9D8B030D-6E8A-4147-A177-3AD203B41FA5}">
                      <a16:colId xmlns:a16="http://schemas.microsoft.com/office/drawing/2014/main" xmlns="" val="2348385497"/>
                    </a:ext>
                  </a:extLst>
                </a:gridCol>
                <a:gridCol w="400293">
                  <a:extLst>
                    <a:ext uri="{9D8B030D-6E8A-4147-A177-3AD203B41FA5}">
                      <a16:colId xmlns:a16="http://schemas.microsoft.com/office/drawing/2014/main" xmlns="" val="1298885529"/>
                    </a:ext>
                  </a:extLst>
                </a:gridCol>
                <a:gridCol w="322187">
                  <a:extLst>
                    <a:ext uri="{9D8B030D-6E8A-4147-A177-3AD203B41FA5}">
                      <a16:colId xmlns:a16="http://schemas.microsoft.com/office/drawing/2014/main" xmlns="" val="2449856346"/>
                    </a:ext>
                  </a:extLst>
                </a:gridCol>
                <a:gridCol w="361241">
                  <a:extLst>
                    <a:ext uri="{9D8B030D-6E8A-4147-A177-3AD203B41FA5}">
                      <a16:colId xmlns:a16="http://schemas.microsoft.com/office/drawing/2014/main" xmlns="" val="83181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466984"/>
                  </a:ext>
                </a:extLst>
              </a:tr>
            </a:tbl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6788963" y="6244655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GEM (</a:t>
            </a:r>
            <a:r>
              <a:rPr lang="el-GR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g/ml)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74542" y="3679066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6778148" y="4348162"/>
            <a:ext cx="10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6778148" y="4575207"/>
            <a:ext cx="75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>
            <a:off x="6778148" y="4783591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847313" y="4610458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78399" y="4390491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147206" y="4160987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77425" y="3679066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99" name="차트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7319272"/>
              </p:ext>
            </p:extLst>
          </p:nvPr>
        </p:nvGraphicFramePr>
        <p:xfrm>
          <a:off x="8965746" y="3770040"/>
          <a:ext cx="2270199" cy="24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100" name="표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3021227"/>
              </p:ext>
            </p:extLst>
          </p:nvPr>
        </p:nvGraphicFramePr>
        <p:xfrm>
          <a:off x="9537385" y="6072518"/>
          <a:ext cx="15359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41">
                  <a:extLst>
                    <a:ext uri="{9D8B030D-6E8A-4147-A177-3AD203B41FA5}">
                      <a16:colId xmlns:a16="http://schemas.microsoft.com/office/drawing/2014/main" xmlns="" val="2348385497"/>
                    </a:ext>
                  </a:extLst>
                </a:gridCol>
                <a:gridCol w="337294">
                  <a:extLst>
                    <a:ext uri="{9D8B030D-6E8A-4147-A177-3AD203B41FA5}">
                      <a16:colId xmlns:a16="http://schemas.microsoft.com/office/drawing/2014/main" xmlns="" val="1298885529"/>
                    </a:ext>
                  </a:extLst>
                </a:gridCol>
                <a:gridCol w="397745">
                  <a:extLst>
                    <a:ext uri="{9D8B030D-6E8A-4147-A177-3AD203B41FA5}">
                      <a16:colId xmlns:a16="http://schemas.microsoft.com/office/drawing/2014/main" xmlns="" val="2449856346"/>
                    </a:ext>
                  </a:extLst>
                </a:gridCol>
                <a:gridCol w="353869">
                  <a:extLst>
                    <a:ext uri="{9D8B030D-6E8A-4147-A177-3AD203B41FA5}">
                      <a16:colId xmlns:a16="http://schemas.microsoft.com/office/drawing/2014/main" xmlns="" val="83181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466984"/>
                  </a:ext>
                </a:extLst>
              </a:tr>
            </a:tbl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10006713" y="6282233"/>
            <a:ext cx="843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Time (h)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9945102" y="4355227"/>
            <a:ext cx="10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9945102" y="4582272"/>
            <a:ext cx="75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9945102" y="4790656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0014267" y="4617523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145353" y="4397556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314160" y="4168052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직선 연결선 68"/>
          <p:cNvCxnSpPr/>
          <p:nvPr/>
        </p:nvCxnSpPr>
        <p:spPr>
          <a:xfrm>
            <a:off x="4079626" y="4330662"/>
            <a:ext cx="10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4079626" y="4632524"/>
            <a:ext cx="75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279877" y="4447808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48684" y="4143487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직선 연결선 74"/>
          <p:cNvCxnSpPr/>
          <p:nvPr/>
        </p:nvCxnSpPr>
        <p:spPr>
          <a:xfrm>
            <a:off x="1198993" y="4326336"/>
            <a:ext cx="10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>
            <a:off x="1198993" y="4553381"/>
            <a:ext cx="75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1198993" y="4761765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268158" y="4588632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99244" y="4368665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68051" y="4139161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3971" y="138477"/>
            <a:ext cx="2279902" cy="224334"/>
          </a:xfrm>
          <a:prstGeom prst="rect">
            <a:avLst/>
          </a:prstGeom>
          <a:noFill/>
        </p:spPr>
        <p:txBody>
          <a:bodyPr wrap="square" lIns="8805" tIns="4402" rIns="8805" bIns="4402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Figure </a:t>
            </a:r>
            <a:r>
              <a:rPr lang="en-US" altLang="ko-KR" sz="1400" b="1" dirty="0" err="1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S4</a:t>
            </a:r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. </a:t>
            </a:r>
            <a:endParaRPr lang="ko-KR" altLang="en-US" sz="14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71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422392" y="1593339"/>
            <a:ext cx="5408444" cy="4029845"/>
            <a:chOff x="505516" y="1210953"/>
            <a:chExt cx="5408444" cy="402984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84" y="1432055"/>
              <a:ext cx="1680787" cy="166533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795" y="1432055"/>
              <a:ext cx="1680787" cy="1665331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2682" y="1432056"/>
              <a:ext cx="1681278" cy="1661728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84" y="3279730"/>
              <a:ext cx="1679914" cy="1668194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9669" y="3279730"/>
              <a:ext cx="1675457" cy="1658229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1727" y="3279731"/>
              <a:ext cx="1680787" cy="166172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04972" y="1210953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15m</a:t>
              </a:r>
              <a:endParaRPr lang="ko-KR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4383" y="1210953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30m</a:t>
              </a:r>
              <a:endParaRPr lang="ko-KR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22537" y="1210953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altLang="ko-K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0m</a:t>
              </a:r>
              <a:endParaRPr lang="ko-KR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04495" y="3064447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90m</a:t>
              </a:r>
              <a:endParaRPr lang="ko-KR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67070" y="3064447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120m</a:t>
              </a:r>
              <a:endParaRPr lang="ko-KR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82042" y="3064447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180m</a:t>
              </a:r>
              <a:endParaRPr lang="ko-KR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flipV="1">
              <a:off x="655999" y="5077674"/>
              <a:ext cx="2595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rot="16200000" flipV="1">
              <a:off x="-312594" y="4114909"/>
              <a:ext cx="1944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347430" y="4933021"/>
              <a:ext cx="23757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CM-H2DCFDA (FITC-ROS)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23841" y="2414804"/>
              <a:ext cx="1071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Cell counts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6653" y="851103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6439" y="851103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936335" y="4173336"/>
            <a:ext cx="4840030" cy="2366696"/>
            <a:chOff x="2539824" y="1728724"/>
            <a:chExt cx="5310875" cy="2619907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39824" y="1728724"/>
              <a:ext cx="1260000" cy="1260000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90116" y="1728725"/>
              <a:ext cx="1260000" cy="1260000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40408" y="1728725"/>
              <a:ext cx="1260000" cy="1260000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90699" y="1728724"/>
              <a:ext cx="1260000" cy="1260000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81829" y="3088631"/>
              <a:ext cx="1260000" cy="1260000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40408" y="3088631"/>
              <a:ext cx="1260000" cy="1260000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90699" y="3088631"/>
              <a:ext cx="1260000" cy="126000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6266439" y="3915094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9615" y="4173336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63431" y="418719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96481" y="418257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30m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9531" y="418719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0m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68040" y="541100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90m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01093" y="541562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120m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43383" y="5411011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180m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80321" y="5418651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(20x)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직사각형 43"/>
          <p:cNvSpPr>
            <a:spLocks/>
          </p:cNvSpPr>
          <p:nvPr/>
        </p:nvSpPr>
        <p:spPr>
          <a:xfrm>
            <a:off x="908623" y="1195741"/>
            <a:ext cx="162802" cy="1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5" name="직사각형 44"/>
          <p:cNvSpPr>
            <a:spLocks/>
          </p:cNvSpPr>
          <p:nvPr/>
        </p:nvSpPr>
        <p:spPr>
          <a:xfrm>
            <a:off x="2213626" y="1195741"/>
            <a:ext cx="162802" cy="16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6" name="TextBox 45"/>
          <p:cNvSpPr txBox="1"/>
          <p:nvPr/>
        </p:nvSpPr>
        <p:spPr>
          <a:xfrm>
            <a:off x="1088918" y="1115255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Staining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98591" y="1113917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직사각형 47"/>
          <p:cNvSpPr>
            <a:spLocks/>
          </p:cNvSpPr>
          <p:nvPr/>
        </p:nvSpPr>
        <p:spPr>
          <a:xfrm>
            <a:off x="3042770" y="1195741"/>
            <a:ext cx="162802" cy="162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9" name="TextBox 48"/>
          <p:cNvSpPr txBox="1"/>
          <p:nvPr/>
        </p:nvSpPr>
        <p:spPr>
          <a:xfrm>
            <a:off x="3232395" y="111391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그림 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314" y="1007909"/>
            <a:ext cx="38322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33971" y="138477"/>
            <a:ext cx="2279902" cy="224334"/>
          </a:xfrm>
          <a:prstGeom prst="rect">
            <a:avLst/>
          </a:prstGeom>
          <a:noFill/>
        </p:spPr>
        <p:txBody>
          <a:bodyPr wrap="square" lIns="8805" tIns="4402" rIns="8805" bIns="4402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Figure </a:t>
            </a:r>
            <a:r>
              <a:rPr lang="en-US" altLang="ko-KR" sz="1400" b="1" dirty="0" err="1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S5</a:t>
            </a:r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. </a:t>
            </a:r>
            <a:endParaRPr lang="ko-KR" altLang="en-US" sz="14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75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2092093" y="3568745"/>
            <a:ext cx="8744227" cy="3502479"/>
            <a:chOff x="2296810" y="-252632"/>
            <a:chExt cx="8744227" cy="3502479"/>
          </a:xfrm>
        </p:grpSpPr>
        <p:grpSp>
          <p:nvGrpSpPr>
            <p:cNvPr id="47" name="그룹 46"/>
            <p:cNvGrpSpPr/>
            <p:nvPr/>
          </p:nvGrpSpPr>
          <p:grpSpPr>
            <a:xfrm>
              <a:off x="2296810" y="-252632"/>
              <a:ext cx="5638143" cy="3502479"/>
              <a:chOff x="2296810" y="-252632"/>
              <a:chExt cx="5638143" cy="3502479"/>
            </a:xfrm>
          </p:grpSpPr>
          <p:graphicFrame>
            <p:nvGraphicFramePr>
              <p:cNvPr id="3" name="차트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191847139"/>
                  </p:ext>
                </p:extLst>
              </p:nvPr>
            </p:nvGraphicFramePr>
            <p:xfrm>
              <a:off x="2296810" y="-252632"/>
              <a:ext cx="5537006" cy="350247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" name="직사각형 3"/>
              <p:cNvSpPr/>
              <p:nvPr/>
            </p:nvSpPr>
            <p:spPr>
              <a:xfrm>
                <a:off x="2893666" y="2935947"/>
                <a:ext cx="5041287" cy="299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7648351" y="-184393"/>
              <a:ext cx="3392686" cy="2461535"/>
              <a:chOff x="6938667" y="560983"/>
              <a:chExt cx="3392686" cy="24615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938667" y="560983"/>
                <a:ext cx="26147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Negative control (olive</a:t>
                </a:r>
                <a:r>
                  <a:rPr lang="ko-KR" alt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oil)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38667" y="997719"/>
                <a:ext cx="20552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PLAG 500 mg/kg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938667" y="1420607"/>
                <a:ext cx="232816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Gemcitabine 80 mg/kg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938667" y="1876876"/>
                <a:ext cx="326075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PLAG/Gemcitabine 500/80 mg/kg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38667" y="2295762"/>
                <a:ext cx="287407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Gemcitabine 120 mg/kg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938667" y="2714741"/>
                <a:ext cx="339268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PLAG/Gemcitabine 500/120 mg/kg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그룹 97"/>
          <p:cNvGrpSpPr/>
          <p:nvPr/>
        </p:nvGrpSpPr>
        <p:grpSpPr>
          <a:xfrm>
            <a:off x="2770512" y="565549"/>
            <a:ext cx="5835855" cy="2595516"/>
            <a:chOff x="2756864" y="333533"/>
            <a:chExt cx="5835855" cy="2595516"/>
          </a:xfrm>
        </p:grpSpPr>
        <p:cxnSp>
          <p:nvCxnSpPr>
            <p:cNvPr id="49" name="직선 연결선 48"/>
            <p:cNvCxnSpPr/>
            <p:nvPr/>
          </p:nvCxnSpPr>
          <p:spPr>
            <a:xfrm>
              <a:off x="3297237" y="1828384"/>
              <a:ext cx="46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3289118" y="164181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4506049" y="164181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6787503" y="164181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화살표 연결선 69"/>
            <p:cNvCxnSpPr/>
            <p:nvPr/>
          </p:nvCxnSpPr>
          <p:spPr>
            <a:xfrm flipV="1">
              <a:off x="4490128" y="2015458"/>
              <a:ext cx="0" cy="291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/>
            <p:nvPr/>
          </p:nvCxnSpPr>
          <p:spPr>
            <a:xfrm flipV="1">
              <a:off x="4783556" y="2015458"/>
              <a:ext cx="0" cy="291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/>
            <p:nvPr/>
          </p:nvCxnSpPr>
          <p:spPr>
            <a:xfrm flipV="1">
              <a:off x="5076984" y="2015458"/>
              <a:ext cx="0" cy="291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/>
            <p:nvPr/>
          </p:nvCxnSpPr>
          <p:spPr>
            <a:xfrm flipV="1">
              <a:off x="5370412" y="2015458"/>
              <a:ext cx="0" cy="291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화살표 연결선 73"/>
            <p:cNvCxnSpPr/>
            <p:nvPr/>
          </p:nvCxnSpPr>
          <p:spPr>
            <a:xfrm flipV="1">
              <a:off x="5663840" y="2015458"/>
              <a:ext cx="0" cy="291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/>
            <p:nvPr/>
          </p:nvCxnSpPr>
          <p:spPr>
            <a:xfrm flipV="1">
              <a:off x="5957268" y="2015458"/>
              <a:ext cx="0" cy="291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화살표 연결선 75"/>
            <p:cNvCxnSpPr/>
            <p:nvPr/>
          </p:nvCxnSpPr>
          <p:spPr>
            <a:xfrm flipV="1">
              <a:off x="6250696" y="2015458"/>
              <a:ext cx="0" cy="291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화살표 연결선 76"/>
            <p:cNvCxnSpPr/>
            <p:nvPr/>
          </p:nvCxnSpPr>
          <p:spPr>
            <a:xfrm flipV="1">
              <a:off x="6544125" y="2015458"/>
              <a:ext cx="0" cy="291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842938" y="2281702"/>
              <a:ext cx="1407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Chemotherapy </a:t>
              </a:r>
            </a:p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(Gemcitabine)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138994" y="132838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314982" y="132838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582788" y="132838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직선 화살표 연결선 81"/>
            <p:cNvCxnSpPr/>
            <p:nvPr/>
          </p:nvCxnSpPr>
          <p:spPr>
            <a:xfrm>
              <a:off x="4487440" y="1082451"/>
              <a:ext cx="0" cy="216000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/>
            <p:cNvCxnSpPr/>
            <p:nvPr/>
          </p:nvCxnSpPr>
          <p:spPr>
            <a:xfrm>
              <a:off x="4639840" y="1082451"/>
              <a:ext cx="0" cy="216000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화살표 연결선 83"/>
            <p:cNvCxnSpPr/>
            <p:nvPr/>
          </p:nvCxnSpPr>
          <p:spPr>
            <a:xfrm>
              <a:off x="4805888" y="1082451"/>
              <a:ext cx="0" cy="216000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화살표 연결선 84"/>
            <p:cNvCxnSpPr/>
            <p:nvPr/>
          </p:nvCxnSpPr>
          <p:spPr>
            <a:xfrm>
              <a:off x="4958288" y="1082451"/>
              <a:ext cx="0" cy="216000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/>
            <p:cNvCxnSpPr/>
            <p:nvPr/>
          </p:nvCxnSpPr>
          <p:spPr>
            <a:xfrm>
              <a:off x="6457273" y="1084724"/>
              <a:ext cx="0" cy="216000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6623321" y="1084724"/>
              <a:ext cx="0" cy="216000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화살표 연결선 88"/>
            <p:cNvCxnSpPr/>
            <p:nvPr/>
          </p:nvCxnSpPr>
          <p:spPr>
            <a:xfrm>
              <a:off x="6775721" y="1084724"/>
              <a:ext cx="0" cy="216000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427237" y="1010556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·····</a:t>
              </a:r>
              <a:endParaRPr lang="ko-KR" altLang="en-US" dirty="0"/>
            </a:p>
          </p:txBody>
        </p:sp>
        <p:sp>
          <p:nvSpPr>
            <p:cNvPr id="91" name="왼쪽 중괄호 90"/>
            <p:cNvSpPr/>
            <p:nvPr/>
          </p:nvSpPr>
          <p:spPr>
            <a:xfrm rot="5400000">
              <a:off x="5576238" y="-220913"/>
              <a:ext cx="146052" cy="230750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2" name="직선 화살표 연결선 91"/>
            <p:cNvCxnSpPr/>
            <p:nvPr/>
          </p:nvCxnSpPr>
          <p:spPr>
            <a:xfrm flipV="1">
              <a:off x="3277750" y="2015458"/>
              <a:ext cx="0" cy="291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756864" y="2281702"/>
              <a:ext cx="10807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RPMI8226 </a:t>
              </a:r>
            </a:p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Injection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4" name="직선 화살표 연결선 93"/>
            <p:cNvCxnSpPr/>
            <p:nvPr/>
          </p:nvCxnSpPr>
          <p:spPr>
            <a:xfrm flipV="1">
              <a:off x="6764765" y="2017729"/>
              <a:ext cx="0" cy="43200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6250696" y="2405829"/>
              <a:ext cx="14173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Last measured </a:t>
              </a:r>
            </a:p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Tumor weights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99847" y="333533"/>
              <a:ext cx="2064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PLAG (or Olive oil) </a:t>
              </a:r>
            </a:p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p.o. administration daily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970433" y="1658127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(Day)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750613" y="523555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50612" y="3266959"/>
            <a:ext cx="39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3971" y="138477"/>
            <a:ext cx="2279902" cy="224334"/>
          </a:xfrm>
          <a:prstGeom prst="rect">
            <a:avLst/>
          </a:prstGeom>
          <a:noFill/>
        </p:spPr>
        <p:txBody>
          <a:bodyPr wrap="square" lIns="8805" tIns="4402" rIns="8805" bIns="4402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Figure </a:t>
            </a:r>
            <a:r>
              <a:rPr lang="en-US" altLang="ko-KR" sz="1400" b="1" dirty="0" err="1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S6</a:t>
            </a:r>
            <a:r>
              <a:rPr lang="en-US" altLang="ko-KR" sz="14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. </a:t>
            </a:r>
            <a:endParaRPr lang="ko-KR" altLang="en-US" sz="14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69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4345</TotalTime>
  <Words>411</Words>
  <Application>Microsoft Office PowerPoint</Application>
  <PresentationFormat>Custom</PresentationFormat>
  <Paragraphs>228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테마</vt:lpstr>
      <vt:lpstr>Prism Project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정진선</dc:creator>
  <cp:lastModifiedBy>0013357</cp:lastModifiedBy>
  <cp:revision>119</cp:revision>
  <cp:lastPrinted>2018-04-05T02:47:46Z</cp:lastPrinted>
  <dcterms:created xsi:type="dcterms:W3CDTF">2017-06-20T00:32:24Z</dcterms:created>
  <dcterms:modified xsi:type="dcterms:W3CDTF">2018-12-26T13:15:10Z</dcterms:modified>
</cp:coreProperties>
</file>