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323" r:id="rId2"/>
    <p:sldId id="324" r:id="rId3"/>
    <p:sldId id="330" r:id="rId4"/>
    <p:sldId id="314" r:id="rId5"/>
    <p:sldId id="336" r:id="rId6"/>
    <p:sldId id="331" r:id="rId7"/>
    <p:sldId id="334" r:id="rId8"/>
    <p:sldId id="337" r:id="rId9"/>
  </p:sldIdLst>
  <p:sldSz cx="6858000" cy="9144000" type="letter"/>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7092C8D-5A43-452C-A3A7-28572364F805}">
          <p14:sldIdLst>
            <p14:sldId id="323"/>
            <p14:sldId id="324"/>
            <p14:sldId id="330"/>
            <p14:sldId id="314"/>
            <p14:sldId id="336"/>
            <p14:sldId id="331"/>
            <p14:sldId id="334"/>
            <p14:sldId id="33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dsey Shorey" initials="LS" lastIdx="5" clrIdx="0">
    <p:extLst>
      <p:ext uri="{19B8F6BF-5375-455C-9EA6-DF929625EA0E}">
        <p15:presenceInfo xmlns:p15="http://schemas.microsoft.com/office/powerpoint/2012/main" userId="S-1-5-21-1366901343-1712286707-620655208-63655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78023" autoAdjust="0"/>
  </p:normalViewPr>
  <p:slideViewPr>
    <p:cSldViewPr snapToGrid="0">
      <p:cViewPr varScale="1">
        <p:scale>
          <a:sx n="68" d="100"/>
          <a:sy n="68" d="100"/>
        </p:scale>
        <p:origin x="327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5747" tIns="47873" rIns="95747" bIns="47873" rtlCol="0"/>
          <a:lstStyle>
            <a:lvl1pPr algn="r">
              <a:defRPr sz="1300"/>
            </a:lvl1pPr>
          </a:lstStyle>
          <a:p>
            <a:fld id="{5AE7513B-685B-491F-81B6-96F9B9C87A34}" type="datetimeFigureOut">
              <a:rPr lang="en-US" smtClean="0"/>
              <a:t>4/13/2023</a:t>
            </a:fld>
            <a:endParaRPr lang="en-US"/>
          </a:p>
        </p:txBody>
      </p:sp>
      <p:sp>
        <p:nvSpPr>
          <p:cNvPr id="4" name="Slide Image Placeholder 3"/>
          <p:cNvSpPr>
            <a:spLocks noGrp="1" noRot="1" noChangeAspect="1"/>
          </p:cNvSpPr>
          <p:nvPr>
            <p:ph type="sldImg" idx="2"/>
          </p:nvPr>
        </p:nvSpPr>
        <p:spPr>
          <a:xfrm>
            <a:off x="2443163" y="1200150"/>
            <a:ext cx="2428875" cy="3240088"/>
          </a:xfrm>
          <a:prstGeom prst="rect">
            <a:avLst/>
          </a:prstGeom>
          <a:noFill/>
          <a:ln w="12700">
            <a:solidFill>
              <a:prstClr val="black"/>
            </a:solidFill>
          </a:ln>
        </p:spPr>
        <p:txBody>
          <a:bodyPr vert="horz" lIns="95747" tIns="47873" rIns="95747" bIns="47873"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5747" tIns="47873" rIns="95747" bIns="47873"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5747" tIns="47873" rIns="95747" bIns="47873"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5747" tIns="47873" rIns="95747" bIns="47873" rtlCol="0" anchor="b"/>
          <a:lstStyle>
            <a:lvl1pPr algn="r">
              <a:defRPr sz="1300"/>
            </a:lvl1pPr>
          </a:lstStyle>
          <a:p>
            <a:fld id="{28880A43-BE2B-451D-8F42-995F7BB13F83}" type="slidenum">
              <a:rPr lang="en-US" smtClean="0"/>
              <a:t>‹#›</a:t>
            </a:fld>
            <a:endParaRPr lang="en-US"/>
          </a:p>
        </p:txBody>
      </p:sp>
    </p:spTree>
    <p:extLst>
      <p:ext uri="{BB962C8B-B14F-4D97-AF65-F5344CB8AC3E}">
        <p14:creationId xmlns:p14="http://schemas.microsoft.com/office/powerpoint/2010/main" val="2260131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3163" y="1200150"/>
            <a:ext cx="2428875" cy="3240088"/>
          </a:xfrm>
        </p:spPr>
      </p:sp>
      <p:sp>
        <p:nvSpPr>
          <p:cNvPr id="3" name="Notes Placeholder 2"/>
          <p:cNvSpPr>
            <a:spLocks noGrp="1"/>
          </p:cNvSpPr>
          <p:nvPr>
            <p:ph type="body" idx="1"/>
          </p:nvPr>
        </p:nvSpPr>
        <p:spPr/>
        <p:txBody>
          <a:bodyPr/>
          <a:lstStyle/>
          <a:p>
            <a:endParaRPr lang="en-US" sz="1300" b="1" dirty="0"/>
          </a:p>
        </p:txBody>
      </p:sp>
      <p:sp>
        <p:nvSpPr>
          <p:cNvPr id="4" name="Slide Number Placeholder 3"/>
          <p:cNvSpPr>
            <a:spLocks noGrp="1"/>
          </p:cNvSpPr>
          <p:nvPr>
            <p:ph type="sldNum" sz="quarter" idx="10"/>
          </p:nvPr>
        </p:nvSpPr>
        <p:spPr/>
        <p:txBody>
          <a:bodyPr/>
          <a:lstStyle/>
          <a:p>
            <a:fld id="{28880A43-BE2B-451D-8F42-995F7BB13F83}" type="slidenum">
              <a:rPr lang="en-US" smtClean="0"/>
              <a:t>4</a:t>
            </a:fld>
            <a:endParaRPr lang="en-US"/>
          </a:p>
        </p:txBody>
      </p:sp>
    </p:spTree>
    <p:extLst>
      <p:ext uri="{BB962C8B-B14F-4D97-AF65-F5344CB8AC3E}">
        <p14:creationId xmlns:p14="http://schemas.microsoft.com/office/powerpoint/2010/main" val="2760418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608360E-8999-433C-A80C-7A425C791AB6}"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E1B3F-2F1A-457C-97CB-68018CB88991}" type="slidenum">
              <a:rPr lang="en-US" smtClean="0"/>
              <a:t>‹#›</a:t>
            </a:fld>
            <a:endParaRPr lang="en-US"/>
          </a:p>
        </p:txBody>
      </p:sp>
    </p:spTree>
    <p:extLst>
      <p:ext uri="{BB962C8B-B14F-4D97-AF65-F5344CB8AC3E}">
        <p14:creationId xmlns:p14="http://schemas.microsoft.com/office/powerpoint/2010/main" val="4175808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08360E-8999-433C-A80C-7A425C791AB6}"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E1B3F-2F1A-457C-97CB-68018CB88991}" type="slidenum">
              <a:rPr lang="en-US" smtClean="0"/>
              <a:t>‹#›</a:t>
            </a:fld>
            <a:endParaRPr lang="en-US"/>
          </a:p>
        </p:txBody>
      </p:sp>
    </p:spTree>
    <p:extLst>
      <p:ext uri="{BB962C8B-B14F-4D97-AF65-F5344CB8AC3E}">
        <p14:creationId xmlns:p14="http://schemas.microsoft.com/office/powerpoint/2010/main" val="1554332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08360E-8999-433C-A80C-7A425C791AB6}"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E1B3F-2F1A-457C-97CB-68018CB88991}" type="slidenum">
              <a:rPr lang="en-US" smtClean="0"/>
              <a:t>‹#›</a:t>
            </a:fld>
            <a:endParaRPr lang="en-US"/>
          </a:p>
        </p:txBody>
      </p:sp>
    </p:spTree>
    <p:extLst>
      <p:ext uri="{BB962C8B-B14F-4D97-AF65-F5344CB8AC3E}">
        <p14:creationId xmlns:p14="http://schemas.microsoft.com/office/powerpoint/2010/main" val="3164680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08360E-8999-433C-A80C-7A425C791AB6}"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E1B3F-2F1A-457C-97CB-68018CB88991}" type="slidenum">
              <a:rPr lang="en-US" smtClean="0"/>
              <a:t>‹#›</a:t>
            </a:fld>
            <a:endParaRPr lang="en-US"/>
          </a:p>
        </p:txBody>
      </p:sp>
    </p:spTree>
    <p:extLst>
      <p:ext uri="{BB962C8B-B14F-4D97-AF65-F5344CB8AC3E}">
        <p14:creationId xmlns:p14="http://schemas.microsoft.com/office/powerpoint/2010/main" val="4055449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08360E-8999-433C-A80C-7A425C791AB6}"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E1B3F-2F1A-457C-97CB-68018CB88991}" type="slidenum">
              <a:rPr lang="en-US" smtClean="0"/>
              <a:t>‹#›</a:t>
            </a:fld>
            <a:endParaRPr lang="en-US"/>
          </a:p>
        </p:txBody>
      </p:sp>
    </p:spTree>
    <p:extLst>
      <p:ext uri="{BB962C8B-B14F-4D97-AF65-F5344CB8AC3E}">
        <p14:creationId xmlns:p14="http://schemas.microsoft.com/office/powerpoint/2010/main" val="11873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08360E-8999-433C-A80C-7A425C791AB6}"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E1B3F-2F1A-457C-97CB-68018CB88991}" type="slidenum">
              <a:rPr lang="en-US" smtClean="0"/>
              <a:t>‹#›</a:t>
            </a:fld>
            <a:endParaRPr lang="en-US"/>
          </a:p>
        </p:txBody>
      </p:sp>
    </p:spTree>
    <p:extLst>
      <p:ext uri="{BB962C8B-B14F-4D97-AF65-F5344CB8AC3E}">
        <p14:creationId xmlns:p14="http://schemas.microsoft.com/office/powerpoint/2010/main" val="1823350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08360E-8999-433C-A80C-7A425C791AB6}" type="datetimeFigureOut">
              <a:rPr lang="en-US" smtClean="0"/>
              <a:t>4/13/2023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EE1B3F-2F1A-457C-97CB-68018CB88991}" type="slidenum">
              <a:rPr lang="en-US" smtClean="0"/>
              <a:t>‹#›</a:t>
            </a:fld>
            <a:endParaRPr lang="en-US"/>
          </a:p>
        </p:txBody>
      </p:sp>
    </p:spTree>
    <p:extLst>
      <p:ext uri="{BB962C8B-B14F-4D97-AF65-F5344CB8AC3E}">
        <p14:creationId xmlns:p14="http://schemas.microsoft.com/office/powerpoint/2010/main" val="2611254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08360E-8999-433C-A80C-7A425C791AB6}" type="datetimeFigureOut">
              <a:rPr lang="en-US" smtClean="0"/>
              <a:t>4/13/2023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EE1B3F-2F1A-457C-97CB-68018CB88991}" type="slidenum">
              <a:rPr lang="en-US" smtClean="0"/>
              <a:t>‹#›</a:t>
            </a:fld>
            <a:endParaRPr lang="en-US"/>
          </a:p>
        </p:txBody>
      </p:sp>
    </p:spTree>
    <p:extLst>
      <p:ext uri="{BB962C8B-B14F-4D97-AF65-F5344CB8AC3E}">
        <p14:creationId xmlns:p14="http://schemas.microsoft.com/office/powerpoint/2010/main" val="1450762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08360E-8999-433C-A80C-7A425C791AB6}" type="datetimeFigureOut">
              <a:rPr lang="en-US" smtClean="0"/>
              <a:t>4/13/2023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EE1B3F-2F1A-457C-97CB-68018CB88991}" type="slidenum">
              <a:rPr lang="en-US" smtClean="0"/>
              <a:t>‹#›</a:t>
            </a:fld>
            <a:endParaRPr lang="en-US"/>
          </a:p>
        </p:txBody>
      </p:sp>
    </p:spTree>
    <p:extLst>
      <p:ext uri="{BB962C8B-B14F-4D97-AF65-F5344CB8AC3E}">
        <p14:creationId xmlns:p14="http://schemas.microsoft.com/office/powerpoint/2010/main" val="546184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6608360E-8999-433C-A80C-7A425C791AB6}"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E1B3F-2F1A-457C-97CB-68018CB88991}" type="slidenum">
              <a:rPr lang="en-US" smtClean="0"/>
              <a:t>‹#›</a:t>
            </a:fld>
            <a:endParaRPr lang="en-US"/>
          </a:p>
        </p:txBody>
      </p:sp>
    </p:spTree>
    <p:extLst>
      <p:ext uri="{BB962C8B-B14F-4D97-AF65-F5344CB8AC3E}">
        <p14:creationId xmlns:p14="http://schemas.microsoft.com/office/powerpoint/2010/main" val="1284147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6608360E-8999-433C-A80C-7A425C791AB6}"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E1B3F-2F1A-457C-97CB-68018CB88991}" type="slidenum">
              <a:rPr lang="en-US" smtClean="0"/>
              <a:t>‹#›</a:t>
            </a:fld>
            <a:endParaRPr lang="en-US"/>
          </a:p>
        </p:txBody>
      </p:sp>
    </p:spTree>
    <p:extLst>
      <p:ext uri="{BB962C8B-B14F-4D97-AF65-F5344CB8AC3E}">
        <p14:creationId xmlns:p14="http://schemas.microsoft.com/office/powerpoint/2010/main" val="514675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6608360E-8999-433C-A80C-7A425C791AB6}" type="datetimeFigureOut">
              <a:rPr lang="en-US" smtClean="0"/>
              <a:t>4/13/2023</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29EE1B3F-2F1A-457C-97CB-68018CB88991}" type="slidenum">
              <a:rPr lang="en-US" smtClean="0"/>
              <a:t>‹#›</a:t>
            </a:fld>
            <a:endParaRPr lang="en-US"/>
          </a:p>
        </p:txBody>
      </p:sp>
    </p:spTree>
    <p:extLst>
      <p:ext uri="{BB962C8B-B14F-4D97-AF65-F5344CB8AC3E}">
        <p14:creationId xmlns:p14="http://schemas.microsoft.com/office/powerpoint/2010/main" val="587714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6162" y="484567"/>
            <a:ext cx="336631" cy="300082"/>
          </a:xfrm>
          <a:prstGeom prst="rect">
            <a:avLst/>
          </a:prstGeom>
          <a:noFill/>
        </p:spPr>
        <p:txBody>
          <a:bodyPr wrap="none" rtlCol="0">
            <a:spAutoFit/>
          </a:bodyPr>
          <a:lstStyle/>
          <a:p>
            <a:r>
              <a:rPr lang="en-US" sz="1350" b="1" dirty="0"/>
              <a:t>A.</a:t>
            </a:r>
          </a:p>
        </p:txBody>
      </p:sp>
      <p:sp>
        <p:nvSpPr>
          <p:cNvPr id="6" name="TextBox 5"/>
          <p:cNvSpPr txBox="1"/>
          <p:nvPr/>
        </p:nvSpPr>
        <p:spPr>
          <a:xfrm>
            <a:off x="176161" y="4497535"/>
            <a:ext cx="336631" cy="300082"/>
          </a:xfrm>
          <a:prstGeom prst="rect">
            <a:avLst/>
          </a:prstGeom>
          <a:noFill/>
        </p:spPr>
        <p:txBody>
          <a:bodyPr wrap="square" rtlCol="0">
            <a:spAutoFit/>
          </a:bodyPr>
          <a:lstStyle/>
          <a:p>
            <a:r>
              <a:rPr lang="en-US" sz="1350" b="1" dirty="0" smtClean="0"/>
              <a:t>B.</a:t>
            </a:r>
            <a:endParaRPr lang="en-US" sz="1350" b="1" dirty="0"/>
          </a:p>
        </p:txBody>
      </p:sp>
      <p:pic>
        <p:nvPicPr>
          <p:cNvPr id="5" name="Picture 4"/>
          <p:cNvPicPr>
            <a:picLocks noChangeAspect="1"/>
          </p:cNvPicPr>
          <p:nvPr/>
        </p:nvPicPr>
        <p:blipFill>
          <a:blip r:embed="rId2"/>
          <a:stretch>
            <a:fillRect/>
          </a:stretch>
        </p:blipFill>
        <p:spPr>
          <a:xfrm>
            <a:off x="163315" y="4977191"/>
            <a:ext cx="6666667" cy="4114286"/>
          </a:xfrm>
          <a:prstGeom prst="rect">
            <a:avLst/>
          </a:prstGeom>
        </p:spPr>
      </p:pic>
      <p:pic>
        <p:nvPicPr>
          <p:cNvPr id="7" name="Picture 6"/>
          <p:cNvPicPr>
            <a:picLocks noChangeAspect="1"/>
          </p:cNvPicPr>
          <p:nvPr/>
        </p:nvPicPr>
        <p:blipFill rotWithShape="1">
          <a:blip r:embed="rId3"/>
          <a:srcRect t="-379"/>
          <a:stretch/>
        </p:blipFill>
        <p:spPr>
          <a:xfrm>
            <a:off x="163316" y="757535"/>
            <a:ext cx="6666667" cy="4129869"/>
          </a:xfrm>
          <a:prstGeom prst="rect">
            <a:avLst/>
          </a:prstGeom>
        </p:spPr>
      </p:pic>
      <p:sp>
        <p:nvSpPr>
          <p:cNvPr id="11" name="TextBox 10"/>
          <p:cNvSpPr txBox="1"/>
          <p:nvPr/>
        </p:nvSpPr>
        <p:spPr>
          <a:xfrm>
            <a:off x="176161" y="4887404"/>
            <a:ext cx="377818" cy="300082"/>
          </a:xfrm>
          <a:prstGeom prst="rect">
            <a:avLst/>
          </a:prstGeom>
          <a:noFill/>
        </p:spPr>
        <p:txBody>
          <a:bodyPr wrap="square" rtlCol="0">
            <a:spAutoFit/>
          </a:bodyPr>
          <a:lstStyle/>
          <a:p>
            <a:r>
              <a:rPr lang="en-US" sz="1350" b="1" dirty="0" smtClean="0"/>
              <a:t>B.</a:t>
            </a:r>
            <a:endParaRPr lang="en-US" sz="1350" b="1" dirty="0"/>
          </a:p>
        </p:txBody>
      </p:sp>
      <p:sp>
        <p:nvSpPr>
          <p:cNvPr id="12" name="TextBox 11"/>
          <p:cNvSpPr txBox="1"/>
          <p:nvPr/>
        </p:nvSpPr>
        <p:spPr>
          <a:xfrm>
            <a:off x="-64870" y="-203259"/>
            <a:ext cx="6226448" cy="523220"/>
          </a:xfrm>
          <a:prstGeom prst="rect">
            <a:avLst/>
          </a:prstGeom>
          <a:noFill/>
        </p:spPr>
        <p:txBody>
          <a:bodyPr wrap="none" rtlCol="0">
            <a:spAutoFit/>
          </a:bodyPr>
          <a:lstStyle/>
          <a:p>
            <a:endParaRPr lang="en-US" sz="1400" dirty="0"/>
          </a:p>
          <a:p>
            <a:r>
              <a:rPr lang="en-US" sz="1400" dirty="0"/>
              <a:t> </a:t>
            </a:r>
            <a:r>
              <a:rPr lang="en-US" sz="1400" b="1" dirty="0"/>
              <a:t>Figure S1. </a:t>
            </a:r>
            <a:r>
              <a:rPr lang="en-US" sz="1400" dirty="0" smtClean="0"/>
              <a:t>Density and MDS plot of quantile normalized beta values by tissue type.</a:t>
            </a:r>
            <a:endParaRPr lang="en-US" sz="1400" dirty="0">
              <a:solidFill>
                <a:srgbClr val="FF0000"/>
              </a:solidFill>
            </a:endParaRPr>
          </a:p>
        </p:txBody>
      </p:sp>
    </p:spTree>
    <p:extLst>
      <p:ext uri="{BB962C8B-B14F-4D97-AF65-F5344CB8AC3E}">
        <p14:creationId xmlns:p14="http://schemas.microsoft.com/office/powerpoint/2010/main" val="2645512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649" t="11763" r="1771" b="-270"/>
          <a:stretch/>
        </p:blipFill>
        <p:spPr>
          <a:xfrm>
            <a:off x="99151" y="440674"/>
            <a:ext cx="6729318" cy="4461831"/>
          </a:xfrm>
          <a:prstGeom prst="rect">
            <a:avLst/>
          </a:prstGeom>
        </p:spPr>
      </p:pic>
      <p:sp>
        <p:nvSpPr>
          <p:cNvPr id="4" name="TextBox 3"/>
          <p:cNvSpPr txBox="1"/>
          <p:nvPr/>
        </p:nvSpPr>
        <p:spPr>
          <a:xfrm>
            <a:off x="-53853" y="-203259"/>
            <a:ext cx="4478470" cy="523220"/>
          </a:xfrm>
          <a:prstGeom prst="rect">
            <a:avLst/>
          </a:prstGeom>
          <a:noFill/>
        </p:spPr>
        <p:txBody>
          <a:bodyPr wrap="none" rtlCol="0">
            <a:spAutoFit/>
          </a:bodyPr>
          <a:lstStyle/>
          <a:p>
            <a:endParaRPr lang="en-US" sz="1400" dirty="0"/>
          </a:p>
          <a:p>
            <a:r>
              <a:rPr lang="en-US" sz="1400" dirty="0"/>
              <a:t> </a:t>
            </a:r>
            <a:r>
              <a:rPr lang="en-US" sz="1400" b="1" dirty="0"/>
              <a:t>Figure </a:t>
            </a:r>
            <a:r>
              <a:rPr lang="en-US" sz="1400" b="1" dirty="0" smtClean="0"/>
              <a:t>S2. </a:t>
            </a:r>
            <a:r>
              <a:rPr lang="en-US" sz="1400" dirty="0" smtClean="0"/>
              <a:t>Tissue specific QQ-plots and inflation measures.</a:t>
            </a:r>
            <a:endParaRPr lang="en-US" sz="1400" dirty="0">
              <a:solidFill>
                <a:srgbClr val="FF0000"/>
              </a:solidFill>
            </a:endParaRPr>
          </a:p>
        </p:txBody>
      </p:sp>
    </p:spTree>
    <p:extLst>
      <p:ext uri="{BB962C8B-B14F-4D97-AF65-F5344CB8AC3E}">
        <p14:creationId xmlns:p14="http://schemas.microsoft.com/office/powerpoint/2010/main" val="3146662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05952"/>
            <a:ext cx="6858000" cy="4532095"/>
          </a:xfrm>
          <a:prstGeom prst="rect">
            <a:avLst/>
          </a:prstGeom>
        </p:spPr>
      </p:pic>
      <p:sp>
        <p:nvSpPr>
          <p:cNvPr id="4" name="TextBox 3"/>
          <p:cNvSpPr txBox="1"/>
          <p:nvPr/>
        </p:nvSpPr>
        <p:spPr>
          <a:xfrm>
            <a:off x="-53853" y="-203259"/>
            <a:ext cx="6372835" cy="523220"/>
          </a:xfrm>
          <a:prstGeom prst="rect">
            <a:avLst/>
          </a:prstGeom>
          <a:noFill/>
        </p:spPr>
        <p:txBody>
          <a:bodyPr wrap="none" rtlCol="0">
            <a:spAutoFit/>
          </a:bodyPr>
          <a:lstStyle/>
          <a:p>
            <a:endParaRPr lang="en-US" sz="1400" dirty="0"/>
          </a:p>
          <a:p>
            <a:r>
              <a:rPr lang="en-US" sz="1400" dirty="0"/>
              <a:t> </a:t>
            </a:r>
            <a:r>
              <a:rPr lang="en-US" sz="1400" b="1" dirty="0"/>
              <a:t>Figure </a:t>
            </a:r>
            <a:r>
              <a:rPr lang="en-US" sz="1400" b="1" dirty="0" smtClean="0"/>
              <a:t>S3. </a:t>
            </a:r>
            <a:r>
              <a:rPr lang="en-US" sz="1400" dirty="0" smtClean="0"/>
              <a:t>MDS plot of most variable probes in placenta colored by treatment group.</a:t>
            </a:r>
            <a:endParaRPr lang="en-US" sz="1400" dirty="0">
              <a:solidFill>
                <a:srgbClr val="FF0000"/>
              </a:solidFill>
            </a:endParaRPr>
          </a:p>
        </p:txBody>
      </p:sp>
    </p:spTree>
    <p:extLst>
      <p:ext uri="{BB962C8B-B14F-4D97-AF65-F5344CB8AC3E}">
        <p14:creationId xmlns:p14="http://schemas.microsoft.com/office/powerpoint/2010/main" val="2394954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221" y="3202754"/>
            <a:ext cx="2743200" cy="2743200"/>
          </a:xfrm>
          <a:prstGeom prst="rect">
            <a:avLst/>
          </a:prstGeom>
        </p:spPr>
      </p:pic>
      <p:sp>
        <p:nvSpPr>
          <p:cNvPr id="4" name="TextBox 3"/>
          <p:cNvSpPr txBox="1"/>
          <p:nvPr/>
        </p:nvSpPr>
        <p:spPr>
          <a:xfrm>
            <a:off x="-12419" y="277398"/>
            <a:ext cx="336631" cy="300082"/>
          </a:xfrm>
          <a:prstGeom prst="rect">
            <a:avLst/>
          </a:prstGeom>
          <a:noFill/>
        </p:spPr>
        <p:txBody>
          <a:bodyPr wrap="none" rtlCol="0">
            <a:spAutoFit/>
          </a:bodyPr>
          <a:lstStyle/>
          <a:p>
            <a:r>
              <a:rPr lang="en-US" sz="1350" b="1" dirty="0"/>
              <a:t>A.</a:t>
            </a:r>
          </a:p>
        </p:txBody>
      </p:sp>
      <p:sp>
        <p:nvSpPr>
          <p:cNvPr id="5" name="TextBox 4"/>
          <p:cNvSpPr txBox="1"/>
          <p:nvPr/>
        </p:nvSpPr>
        <p:spPr>
          <a:xfrm>
            <a:off x="3396696" y="277398"/>
            <a:ext cx="328936" cy="300082"/>
          </a:xfrm>
          <a:prstGeom prst="rect">
            <a:avLst/>
          </a:prstGeom>
          <a:noFill/>
        </p:spPr>
        <p:txBody>
          <a:bodyPr wrap="none" rtlCol="0">
            <a:spAutoFit/>
          </a:bodyPr>
          <a:lstStyle/>
          <a:p>
            <a:r>
              <a:rPr lang="en-US" sz="1350" b="1" dirty="0"/>
              <a:t>B.</a:t>
            </a:r>
          </a:p>
        </p:txBody>
      </p:sp>
      <p:sp>
        <p:nvSpPr>
          <p:cNvPr id="22" name="TextBox 21"/>
          <p:cNvSpPr txBox="1"/>
          <p:nvPr/>
        </p:nvSpPr>
        <p:spPr>
          <a:xfrm>
            <a:off x="0" y="3202754"/>
            <a:ext cx="322524" cy="300082"/>
          </a:xfrm>
          <a:prstGeom prst="rect">
            <a:avLst/>
          </a:prstGeom>
          <a:noFill/>
        </p:spPr>
        <p:txBody>
          <a:bodyPr wrap="none" rtlCol="0">
            <a:spAutoFit/>
          </a:bodyPr>
          <a:lstStyle/>
          <a:p>
            <a:r>
              <a:rPr lang="en-US" sz="1350" b="1" dirty="0" smtClean="0"/>
              <a:t>C.</a:t>
            </a:r>
            <a:endParaRPr lang="en-US" sz="1350" b="1" dirty="0"/>
          </a:p>
        </p:txBody>
      </p:sp>
      <p:sp>
        <p:nvSpPr>
          <p:cNvPr id="23" name="TextBox 22"/>
          <p:cNvSpPr txBox="1"/>
          <p:nvPr/>
        </p:nvSpPr>
        <p:spPr>
          <a:xfrm>
            <a:off x="3409115" y="3202754"/>
            <a:ext cx="336374" cy="300082"/>
          </a:xfrm>
          <a:prstGeom prst="rect">
            <a:avLst/>
          </a:prstGeom>
          <a:noFill/>
        </p:spPr>
        <p:txBody>
          <a:bodyPr wrap="none" rtlCol="0">
            <a:spAutoFit/>
          </a:bodyPr>
          <a:lstStyle/>
          <a:p>
            <a:r>
              <a:rPr lang="en-US" sz="1350" b="1" dirty="0" smtClean="0"/>
              <a:t>D.</a:t>
            </a:r>
            <a:endParaRPr lang="en-US" sz="1350" b="1"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5489" y="277398"/>
            <a:ext cx="2743200" cy="27432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221" y="277398"/>
            <a:ext cx="2743200" cy="2743200"/>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5489" y="6131636"/>
            <a:ext cx="2743200" cy="2743200"/>
          </a:xfrm>
          <a:prstGeom prst="rect">
            <a:avLst/>
          </a:prstGeom>
        </p:spPr>
      </p:pic>
      <p:sp>
        <p:nvSpPr>
          <p:cNvPr id="15" name="TextBox 14"/>
          <p:cNvSpPr txBox="1"/>
          <p:nvPr/>
        </p:nvSpPr>
        <p:spPr>
          <a:xfrm>
            <a:off x="-19857" y="6131636"/>
            <a:ext cx="316112" cy="300082"/>
          </a:xfrm>
          <a:prstGeom prst="rect">
            <a:avLst/>
          </a:prstGeom>
          <a:noFill/>
        </p:spPr>
        <p:txBody>
          <a:bodyPr wrap="none" rtlCol="0">
            <a:spAutoFit/>
          </a:bodyPr>
          <a:lstStyle/>
          <a:p>
            <a:r>
              <a:rPr lang="en-US" sz="1350" b="1" dirty="0"/>
              <a:t>E</a:t>
            </a:r>
            <a:r>
              <a:rPr lang="en-US" sz="1350" b="1" dirty="0" smtClean="0"/>
              <a:t>.</a:t>
            </a:r>
            <a:endParaRPr lang="en-US" sz="1350" b="1" dirty="0"/>
          </a:p>
        </p:txBody>
      </p:sp>
      <p:sp>
        <p:nvSpPr>
          <p:cNvPr id="16" name="TextBox 15"/>
          <p:cNvSpPr txBox="1"/>
          <p:nvPr/>
        </p:nvSpPr>
        <p:spPr>
          <a:xfrm>
            <a:off x="3389258" y="6131636"/>
            <a:ext cx="297710" cy="300082"/>
          </a:xfrm>
          <a:prstGeom prst="rect">
            <a:avLst/>
          </a:prstGeom>
          <a:noFill/>
        </p:spPr>
        <p:txBody>
          <a:bodyPr wrap="none" rtlCol="0">
            <a:spAutoFit/>
          </a:bodyPr>
          <a:lstStyle/>
          <a:p>
            <a:r>
              <a:rPr lang="en-US" sz="1350" b="1" dirty="0"/>
              <a:t>F</a:t>
            </a:r>
            <a:r>
              <a:rPr lang="en-US" sz="1350" b="1" dirty="0" smtClean="0"/>
              <a:t>.</a:t>
            </a:r>
            <a:endParaRPr lang="en-US" sz="1350" b="1" dirty="0"/>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0221" y="6131636"/>
            <a:ext cx="2743200" cy="2743200"/>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45489" y="3202754"/>
            <a:ext cx="2743200" cy="2743200"/>
          </a:xfrm>
          <a:prstGeom prst="rect">
            <a:avLst/>
          </a:prstGeom>
        </p:spPr>
      </p:pic>
      <p:sp>
        <p:nvSpPr>
          <p:cNvPr id="19" name="TextBox 18"/>
          <p:cNvSpPr txBox="1"/>
          <p:nvPr/>
        </p:nvSpPr>
        <p:spPr>
          <a:xfrm>
            <a:off x="-53853" y="-203259"/>
            <a:ext cx="4518929" cy="523220"/>
          </a:xfrm>
          <a:prstGeom prst="rect">
            <a:avLst/>
          </a:prstGeom>
          <a:noFill/>
        </p:spPr>
        <p:txBody>
          <a:bodyPr wrap="none" rtlCol="0">
            <a:spAutoFit/>
          </a:bodyPr>
          <a:lstStyle/>
          <a:p>
            <a:endParaRPr lang="en-US" sz="1400" dirty="0"/>
          </a:p>
          <a:p>
            <a:r>
              <a:rPr lang="en-US" sz="1400" dirty="0"/>
              <a:t> </a:t>
            </a:r>
            <a:r>
              <a:rPr lang="en-US" sz="1400" b="1" dirty="0"/>
              <a:t>Figure </a:t>
            </a:r>
            <a:r>
              <a:rPr lang="en-US" sz="1400" b="1" dirty="0" smtClean="0"/>
              <a:t>S4. </a:t>
            </a:r>
            <a:r>
              <a:rPr lang="en-US" sz="1400" dirty="0" smtClean="0"/>
              <a:t>Boxplots of FDR significant DMCs in fetal tissues.</a:t>
            </a:r>
            <a:endParaRPr lang="en-US" sz="1400" dirty="0">
              <a:solidFill>
                <a:srgbClr val="FF0000"/>
              </a:solidFill>
            </a:endParaRPr>
          </a:p>
        </p:txBody>
      </p:sp>
    </p:spTree>
    <p:extLst>
      <p:ext uri="{BB962C8B-B14F-4D97-AF65-F5344CB8AC3E}">
        <p14:creationId xmlns:p14="http://schemas.microsoft.com/office/powerpoint/2010/main" val="2429451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4212" y="1818672"/>
            <a:ext cx="5905288" cy="333475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3500" y="5415009"/>
            <a:ext cx="2286000" cy="2286000"/>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r="19954" b="5845"/>
          <a:stretch/>
        </p:blipFill>
        <p:spPr>
          <a:xfrm>
            <a:off x="884086" y="5415009"/>
            <a:ext cx="1890864" cy="2224121"/>
          </a:xfrm>
          <a:prstGeom prst="rect">
            <a:avLst/>
          </a:prstGeom>
        </p:spPr>
      </p:pic>
      <p:sp>
        <p:nvSpPr>
          <p:cNvPr id="11" name="TextBox 10"/>
          <p:cNvSpPr txBox="1"/>
          <p:nvPr/>
        </p:nvSpPr>
        <p:spPr>
          <a:xfrm>
            <a:off x="-10057" y="1731628"/>
            <a:ext cx="336631" cy="300082"/>
          </a:xfrm>
          <a:prstGeom prst="rect">
            <a:avLst/>
          </a:prstGeom>
          <a:noFill/>
        </p:spPr>
        <p:txBody>
          <a:bodyPr wrap="none" rtlCol="0">
            <a:spAutoFit/>
          </a:bodyPr>
          <a:lstStyle/>
          <a:p>
            <a:r>
              <a:rPr lang="en-US" sz="1350" b="1" dirty="0"/>
              <a:t>A.</a:t>
            </a:r>
          </a:p>
        </p:txBody>
      </p:sp>
      <p:sp>
        <p:nvSpPr>
          <p:cNvPr id="12" name="TextBox 11"/>
          <p:cNvSpPr txBox="1"/>
          <p:nvPr/>
        </p:nvSpPr>
        <p:spPr>
          <a:xfrm>
            <a:off x="-6210" y="5445127"/>
            <a:ext cx="328936" cy="300082"/>
          </a:xfrm>
          <a:prstGeom prst="rect">
            <a:avLst/>
          </a:prstGeom>
          <a:noFill/>
        </p:spPr>
        <p:txBody>
          <a:bodyPr wrap="none" rtlCol="0">
            <a:spAutoFit/>
          </a:bodyPr>
          <a:lstStyle/>
          <a:p>
            <a:r>
              <a:rPr lang="en-US" sz="1350" b="1" dirty="0" smtClean="0"/>
              <a:t>B.</a:t>
            </a:r>
            <a:endParaRPr lang="en-US" sz="1350" b="1" dirty="0"/>
          </a:p>
        </p:txBody>
      </p:sp>
      <p:sp>
        <p:nvSpPr>
          <p:cNvPr id="13" name="TextBox 12"/>
          <p:cNvSpPr txBox="1"/>
          <p:nvPr/>
        </p:nvSpPr>
        <p:spPr>
          <a:xfrm>
            <a:off x="3409115" y="5481284"/>
            <a:ext cx="322524" cy="300082"/>
          </a:xfrm>
          <a:prstGeom prst="rect">
            <a:avLst/>
          </a:prstGeom>
          <a:noFill/>
        </p:spPr>
        <p:txBody>
          <a:bodyPr wrap="none" rtlCol="0">
            <a:spAutoFit/>
          </a:bodyPr>
          <a:lstStyle/>
          <a:p>
            <a:r>
              <a:rPr lang="en-US" sz="1350" b="1" dirty="0" smtClean="0"/>
              <a:t>C.</a:t>
            </a:r>
            <a:endParaRPr lang="en-US" sz="1350" b="1" dirty="0"/>
          </a:p>
        </p:txBody>
      </p:sp>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l="26092" t="93447" r="37241" b="-947"/>
          <a:stretch/>
        </p:blipFill>
        <p:spPr>
          <a:xfrm rot="16200000">
            <a:off x="550710" y="6353257"/>
            <a:ext cx="838200" cy="171447"/>
          </a:xfrm>
          <a:prstGeom prst="rect">
            <a:avLst/>
          </a:prstGeom>
        </p:spPr>
      </p:pic>
      <p:sp>
        <p:nvSpPr>
          <p:cNvPr id="6" name="Rectangle 5"/>
          <p:cNvSpPr/>
          <p:nvPr/>
        </p:nvSpPr>
        <p:spPr>
          <a:xfrm>
            <a:off x="3387695" y="2643006"/>
            <a:ext cx="381835" cy="952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702629" y="4076849"/>
            <a:ext cx="255198" cy="261610"/>
          </a:xfrm>
          <a:prstGeom prst="rect">
            <a:avLst/>
          </a:prstGeom>
          <a:noFill/>
        </p:spPr>
        <p:txBody>
          <a:bodyPr wrap="none" rtlCol="0">
            <a:spAutoFit/>
          </a:bodyPr>
          <a:lstStyle/>
          <a:p>
            <a:r>
              <a:rPr lang="en-US" sz="1050" dirty="0" smtClean="0"/>
              <a:t>*</a:t>
            </a:r>
            <a:endParaRPr lang="en-US" sz="1050" dirty="0"/>
          </a:p>
        </p:txBody>
      </p:sp>
      <p:sp>
        <p:nvSpPr>
          <p:cNvPr id="14" name="TextBox 13"/>
          <p:cNvSpPr txBox="1"/>
          <p:nvPr/>
        </p:nvSpPr>
        <p:spPr>
          <a:xfrm>
            <a:off x="1232" y="-203259"/>
            <a:ext cx="6851261" cy="1815882"/>
          </a:xfrm>
          <a:prstGeom prst="rect">
            <a:avLst/>
          </a:prstGeom>
          <a:noFill/>
        </p:spPr>
        <p:txBody>
          <a:bodyPr wrap="square" rtlCol="0">
            <a:spAutoFit/>
          </a:bodyPr>
          <a:lstStyle/>
          <a:p>
            <a:endParaRPr lang="en-US" sz="1400" dirty="0"/>
          </a:p>
          <a:p>
            <a:r>
              <a:rPr lang="en-US" sz="1400" b="1" dirty="0" smtClean="0"/>
              <a:t>Figure S5. </a:t>
            </a:r>
            <a:r>
              <a:rPr lang="en-US" sz="1400" dirty="0" smtClean="0"/>
              <a:t>Visual summary of placental methylation and expression within </a:t>
            </a:r>
            <a:r>
              <a:rPr lang="en-US" sz="1400" dirty="0" err="1" smtClean="0"/>
              <a:t>protocadherin</a:t>
            </a:r>
            <a:r>
              <a:rPr lang="en-US" sz="1400" dirty="0" smtClean="0"/>
              <a:t> gene cluster. (A) </a:t>
            </a:r>
            <a:r>
              <a:rPr lang="en-US" sz="1400" dirty="0" err="1" smtClean="0"/>
              <a:t>Gviz</a:t>
            </a:r>
            <a:r>
              <a:rPr lang="en-US" sz="1400" dirty="0" smtClean="0"/>
              <a:t> </a:t>
            </a:r>
            <a:r>
              <a:rPr lang="en-US" sz="1400" dirty="0"/>
              <a:t>plot </a:t>
            </a:r>
            <a:r>
              <a:rPr lang="en-US" sz="1400" dirty="0" smtClean="0"/>
              <a:t>showing </a:t>
            </a:r>
            <a:r>
              <a:rPr lang="en-US" sz="1400" dirty="0"/>
              <a:t>genomic ranges, </a:t>
            </a:r>
            <a:r>
              <a:rPr lang="en-US" sz="1400" dirty="0" smtClean="0"/>
              <a:t>significant eQTM correlation coefficients, average difference in methylation in THC vs CON animals, and average methylation per CpG. On the “Difference THC” track, DMCs are shown in grey and DMRs are shown in red or blue indicating hyper or hypomethylation, respectively. (B) Boxplot of </a:t>
            </a:r>
            <a:r>
              <a:rPr lang="en-US" sz="1400" i="1" dirty="0" smtClean="0"/>
              <a:t>PCDHB8</a:t>
            </a:r>
            <a:r>
              <a:rPr lang="en-US" sz="1400" dirty="0" smtClean="0"/>
              <a:t> expression (log counts per million). (C) Top CpG associated with </a:t>
            </a:r>
            <a:r>
              <a:rPr lang="en-US" sz="1400" i="1" dirty="0" smtClean="0"/>
              <a:t>PCDHB8</a:t>
            </a:r>
            <a:r>
              <a:rPr lang="en-US" sz="1400" dirty="0" smtClean="0"/>
              <a:t> expression.</a:t>
            </a:r>
            <a:endParaRPr lang="en-US" sz="1400" b="1" dirty="0">
              <a:solidFill>
                <a:srgbClr val="FF0000"/>
              </a:solidFill>
            </a:endParaRPr>
          </a:p>
        </p:txBody>
      </p:sp>
    </p:spTree>
    <p:extLst>
      <p:ext uri="{BB962C8B-B14F-4D97-AF65-F5344CB8AC3E}">
        <p14:creationId xmlns:p14="http://schemas.microsoft.com/office/powerpoint/2010/main" val="2686004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p:nvPr/>
        </p:nvPicPr>
        <p:blipFill rotWithShape="1">
          <a:blip r:embed="rId2">
            <a:extLst>
              <a:ext uri="{28A0092B-C50C-407E-A947-70E740481C1C}">
                <a14:useLocalDpi xmlns:a14="http://schemas.microsoft.com/office/drawing/2010/main" val="0"/>
              </a:ext>
            </a:extLst>
          </a:blip>
          <a:srcRect b="709"/>
          <a:stretch/>
        </p:blipFill>
        <p:spPr>
          <a:xfrm>
            <a:off x="1117271" y="1399480"/>
            <a:ext cx="4509011" cy="4385179"/>
          </a:xfrm>
          <a:prstGeom prst="rect">
            <a:avLst/>
          </a:prstGeom>
        </p:spPr>
      </p:pic>
      <p:sp>
        <p:nvSpPr>
          <p:cNvPr id="4" name="TextBox 3"/>
          <p:cNvSpPr txBox="1"/>
          <p:nvPr/>
        </p:nvSpPr>
        <p:spPr>
          <a:xfrm>
            <a:off x="-53853" y="-203259"/>
            <a:ext cx="6851261" cy="738664"/>
          </a:xfrm>
          <a:prstGeom prst="rect">
            <a:avLst/>
          </a:prstGeom>
          <a:noFill/>
        </p:spPr>
        <p:txBody>
          <a:bodyPr wrap="square" rtlCol="0">
            <a:spAutoFit/>
          </a:bodyPr>
          <a:lstStyle/>
          <a:p>
            <a:endParaRPr lang="en-US" sz="1400" dirty="0"/>
          </a:p>
          <a:p>
            <a:r>
              <a:rPr lang="en-US" sz="1400" b="1" dirty="0" smtClean="0"/>
              <a:t>Figure S6. </a:t>
            </a:r>
            <a:r>
              <a:rPr lang="en-US" sz="1400" dirty="0" smtClean="0"/>
              <a:t>Permutation testing with 10 random gene sets the same size as the SFARI candidate ASD gene list were not enriched among DMC genes.</a:t>
            </a:r>
            <a:endParaRPr lang="en-US" sz="1400" b="1" dirty="0">
              <a:solidFill>
                <a:srgbClr val="FF0000"/>
              </a:solidFill>
            </a:endParaRPr>
          </a:p>
        </p:txBody>
      </p:sp>
    </p:spTree>
    <p:extLst>
      <p:ext uri="{BB962C8B-B14F-4D97-AF65-F5344CB8AC3E}">
        <p14:creationId xmlns:p14="http://schemas.microsoft.com/office/powerpoint/2010/main" val="949964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extLst>
              <a:ext uri="{28A0092B-C50C-407E-A947-70E740481C1C}">
                <a14:useLocalDpi xmlns:a14="http://schemas.microsoft.com/office/drawing/2010/main" val="0"/>
              </a:ext>
            </a:extLst>
          </a:blip>
          <a:srcRect l="9434" t="11623" r="10054" b="2607"/>
          <a:stretch/>
        </p:blipFill>
        <p:spPr bwMode="auto">
          <a:xfrm>
            <a:off x="643268" y="1033670"/>
            <a:ext cx="5710160" cy="6089374"/>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53853" y="-203259"/>
            <a:ext cx="6851261" cy="1169551"/>
          </a:xfrm>
          <a:prstGeom prst="rect">
            <a:avLst/>
          </a:prstGeom>
          <a:noFill/>
        </p:spPr>
        <p:txBody>
          <a:bodyPr wrap="square" rtlCol="0">
            <a:spAutoFit/>
          </a:bodyPr>
          <a:lstStyle/>
          <a:p>
            <a:endParaRPr lang="en-US" sz="1400" dirty="0"/>
          </a:p>
          <a:p>
            <a:r>
              <a:rPr lang="en-US" sz="1400" b="1" dirty="0" smtClean="0"/>
              <a:t>Figure S7. </a:t>
            </a:r>
            <a:r>
              <a:rPr lang="en-US" sz="1400" dirty="0" smtClean="0"/>
              <a:t>STRING protein-protein interaction plot of placental genes with significant differential expression between THC and CON animals and correlation (eQTM) with methylation at one or more CpG. We retained protein with high confidence interaction and color performed k-means clustering into 3 clusters, indicated by color of each bubble.</a:t>
            </a:r>
            <a:endParaRPr lang="en-US" sz="1400" b="1" dirty="0">
              <a:solidFill>
                <a:srgbClr val="FF0000"/>
              </a:solidFill>
            </a:endParaRPr>
          </a:p>
        </p:txBody>
      </p:sp>
    </p:spTree>
    <p:extLst>
      <p:ext uri="{BB962C8B-B14F-4D97-AF65-F5344CB8AC3E}">
        <p14:creationId xmlns:p14="http://schemas.microsoft.com/office/powerpoint/2010/main" val="1107012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3632" y="1811693"/>
            <a:ext cx="6400800" cy="335504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4468" y="5454825"/>
            <a:ext cx="2286000" cy="2286000"/>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5536"/>
          <a:stretch/>
        </p:blipFill>
        <p:spPr>
          <a:xfrm>
            <a:off x="818707" y="5454825"/>
            <a:ext cx="2231418" cy="2362200"/>
          </a:xfrm>
          <a:prstGeom prst="rect">
            <a:avLst/>
          </a:prstGeom>
        </p:spPr>
      </p:pic>
      <p:sp>
        <p:nvSpPr>
          <p:cNvPr id="11" name="TextBox 10"/>
          <p:cNvSpPr txBox="1"/>
          <p:nvPr/>
        </p:nvSpPr>
        <p:spPr>
          <a:xfrm>
            <a:off x="-12419" y="1731628"/>
            <a:ext cx="336631" cy="300082"/>
          </a:xfrm>
          <a:prstGeom prst="rect">
            <a:avLst/>
          </a:prstGeom>
          <a:noFill/>
        </p:spPr>
        <p:txBody>
          <a:bodyPr wrap="none" rtlCol="0">
            <a:spAutoFit/>
          </a:bodyPr>
          <a:lstStyle/>
          <a:p>
            <a:r>
              <a:rPr lang="en-US" sz="1350" b="1" dirty="0"/>
              <a:t>A.</a:t>
            </a:r>
          </a:p>
        </p:txBody>
      </p:sp>
      <p:sp>
        <p:nvSpPr>
          <p:cNvPr id="12" name="TextBox 11"/>
          <p:cNvSpPr txBox="1"/>
          <p:nvPr/>
        </p:nvSpPr>
        <p:spPr>
          <a:xfrm>
            <a:off x="0" y="5257059"/>
            <a:ext cx="328936" cy="300082"/>
          </a:xfrm>
          <a:prstGeom prst="rect">
            <a:avLst/>
          </a:prstGeom>
          <a:noFill/>
        </p:spPr>
        <p:txBody>
          <a:bodyPr wrap="none" rtlCol="0">
            <a:spAutoFit/>
          </a:bodyPr>
          <a:lstStyle/>
          <a:p>
            <a:r>
              <a:rPr lang="en-US" sz="1350" b="1" dirty="0" smtClean="0"/>
              <a:t>B.</a:t>
            </a:r>
            <a:endParaRPr lang="en-US" sz="1350" b="1" dirty="0"/>
          </a:p>
        </p:txBody>
      </p:sp>
      <p:sp>
        <p:nvSpPr>
          <p:cNvPr id="13" name="TextBox 12"/>
          <p:cNvSpPr txBox="1"/>
          <p:nvPr/>
        </p:nvSpPr>
        <p:spPr>
          <a:xfrm>
            <a:off x="3409115" y="5293216"/>
            <a:ext cx="322524" cy="300082"/>
          </a:xfrm>
          <a:prstGeom prst="rect">
            <a:avLst/>
          </a:prstGeom>
          <a:noFill/>
        </p:spPr>
        <p:txBody>
          <a:bodyPr wrap="none" rtlCol="0">
            <a:spAutoFit/>
          </a:bodyPr>
          <a:lstStyle/>
          <a:p>
            <a:r>
              <a:rPr lang="en-US" sz="1350" b="1" dirty="0" smtClean="0"/>
              <a:t>C.</a:t>
            </a:r>
            <a:endParaRPr lang="en-US" sz="1350" b="1" dirty="0"/>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25973" t="94008" r="33593" b="-248"/>
          <a:stretch/>
        </p:blipFill>
        <p:spPr>
          <a:xfrm rot="16200000">
            <a:off x="314009" y="6418495"/>
            <a:ext cx="924339" cy="142623"/>
          </a:xfrm>
          <a:prstGeom prst="rect">
            <a:avLst/>
          </a:prstGeom>
        </p:spPr>
      </p:pic>
      <p:sp>
        <p:nvSpPr>
          <p:cNvPr id="16" name="TextBox 15"/>
          <p:cNvSpPr txBox="1"/>
          <p:nvPr/>
        </p:nvSpPr>
        <p:spPr>
          <a:xfrm>
            <a:off x="-53853" y="-203259"/>
            <a:ext cx="6851261" cy="1600438"/>
          </a:xfrm>
          <a:prstGeom prst="rect">
            <a:avLst/>
          </a:prstGeom>
          <a:noFill/>
        </p:spPr>
        <p:txBody>
          <a:bodyPr wrap="square" rtlCol="0">
            <a:spAutoFit/>
          </a:bodyPr>
          <a:lstStyle/>
          <a:p>
            <a:endParaRPr lang="en-US" sz="1400" dirty="0"/>
          </a:p>
          <a:p>
            <a:r>
              <a:rPr lang="en-US" sz="1400" b="1" dirty="0" smtClean="0"/>
              <a:t>Figure S8. </a:t>
            </a:r>
            <a:r>
              <a:rPr lang="en-US" sz="1400" dirty="0" smtClean="0"/>
              <a:t>Visual summary of placental methylation and expression within </a:t>
            </a:r>
            <a:r>
              <a:rPr lang="en-US" sz="1400" i="1" dirty="0" smtClean="0"/>
              <a:t>SHANK3</a:t>
            </a:r>
            <a:r>
              <a:rPr lang="en-US" sz="1400" dirty="0" smtClean="0"/>
              <a:t> gene region. (A) </a:t>
            </a:r>
            <a:r>
              <a:rPr lang="en-US" sz="1400" dirty="0" err="1" smtClean="0"/>
              <a:t>Gviz</a:t>
            </a:r>
            <a:r>
              <a:rPr lang="en-US" sz="1400" dirty="0" smtClean="0"/>
              <a:t> </a:t>
            </a:r>
            <a:r>
              <a:rPr lang="en-US" sz="1400" dirty="0"/>
              <a:t>plot </a:t>
            </a:r>
            <a:r>
              <a:rPr lang="en-US" sz="1400" dirty="0" smtClean="0"/>
              <a:t>showing </a:t>
            </a:r>
            <a:r>
              <a:rPr lang="en-US" sz="1400" dirty="0"/>
              <a:t>genomic ranges, </a:t>
            </a:r>
            <a:r>
              <a:rPr lang="en-US" sz="1400" dirty="0" smtClean="0"/>
              <a:t>significant eQTM correlation coefficients, average difference in methylation in THC vs CON animals, and average methylation per CpG. On the “Difference THC” track, DMCs are shown in red or blue indicating hyper or hypomethylation, respectively. (B) Boxplot of </a:t>
            </a:r>
            <a:r>
              <a:rPr lang="en-US" sz="1400" i="1" dirty="0" smtClean="0"/>
              <a:t>SHANK3</a:t>
            </a:r>
            <a:r>
              <a:rPr lang="en-US" sz="1400" dirty="0" smtClean="0"/>
              <a:t> expression (log counts per million). (C) Top CpG associated with </a:t>
            </a:r>
            <a:r>
              <a:rPr lang="en-US" sz="1400" i="1" dirty="0"/>
              <a:t>SHANK3</a:t>
            </a:r>
            <a:r>
              <a:rPr lang="en-US" sz="1400" dirty="0" smtClean="0"/>
              <a:t> expression.</a:t>
            </a:r>
            <a:endParaRPr lang="en-US" sz="1400" b="1" dirty="0">
              <a:solidFill>
                <a:srgbClr val="FF0000"/>
              </a:solidFill>
            </a:endParaRPr>
          </a:p>
        </p:txBody>
      </p:sp>
    </p:spTree>
    <p:extLst>
      <p:ext uri="{BB962C8B-B14F-4D97-AF65-F5344CB8AC3E}">
        <p14:creationId xmlns:p14="http://schemas.microsoft.com/office/powerpoint/2010/main" val="1098133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64240</TotalTime>
  <Words>358</Words>
  <Application>Microsoft Office PowerPoint</Application>
  <PresentationFormat>Letter Paper (8.5x11 in)</PresentationFormat>
  <Paragraphs>33</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OHSU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Lyndsey Shorey</dc:creator>
  <cp:lastModifiedBy>Lyndsey Shorey</cp:lastModifiedBy>
  <cp:revision>250</cp:revision>
  <cp:lastPrinted>2023-01-24T21:12:43Z</cp:lastPrinted>
  <dcterms:created xsi:type="dcterms:W3CDTF">2022-07-26T17:46:00Z</dcterms:created>
  <dcterms:modified xsi:type="dcterms:W3CDTF">2023-04-13T15:58:18Z</dcterms:modified>
</cp:coreProperties>
</file>