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15" userDrawn="1">
          <p15:clr>
            <a:srgbClr val="A4A3A4"/>
          </p15:clr>
        </p15:guide>
        <p15:guide id="2" pos="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6" d="100"/>
          <a:sy n="66" d="100"/>
        </p:scale>
        <p:origin x="1694" y="38"/>
      </p:cViewPr>
      <p:guideLst>
        <p:guide orient="horz" pos="5615"/>
        <p:guide pos="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1C31BD77-9A91-4A76-8FA0-4E5B1F8B5578}"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BED895-7E81-4E3C-9DA2-3221B8C63BCE}" type="slidenum">
              <a:rPr lang="en-GB" smtClean="0"/>
              <a:t>‹Nº›</a:t>
            </a:fld>
            <a:endParaRPr lang="en-GB"/>
          </a:p>
        </p:txBody>
      </p:sp>
    </p:spTree>
    <p:extLst>
      <p:ext uri="{BB962C8B-B14F-4D97-AF65-F5344CB8AC3E}">
        <p14:creationId xmlns:p14="http://schemas.microsoft.com/office/powerpoint/2010/main" val="47639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31BD77-9A91-4A76-8FA0-4E5B1F8B5578}"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BED895-7E81-4E3C-9DA2-3221B8C63BCE}" type="slidenum">
              <a:rPr lang="en-GB" smtClean="0"/>
              <a:t>‹Nº›</a:t>
            </a:fld>
            <a:endParaRPr lang="en-GB"/>
          </a:p>
        </p:txBody>
      </p:sp>
    </p:spTree>
    <p:extLst>
      <p:ext uri="{BB962C8B-B14F-4D97-AF65-F5344CB8AC3E}">
        <p14:creationId xmlns:p14="http://schemas.microsoft.com/office/powerpoint/2010/main" val="4159073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31BD77-9A91-4A76-8FA0-4E5B1F8B5578}"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BED895-7E81-4E3C-9DA2-3221B8C63BCE}" type="slidenum">
              <a:rPr lang="en-GB" smtClean="0"/>
              <a:t>‹Nº›</a:t>
            </a:fld>
            <a:endParaRPr lang="en-GB"/>
          </a:p>
        </p:txBody>
      </p:sp>
    </p:spTree>
    <p:extLst>
      <p:ext uri="{BB962C8B-B14F-4D97-AF65-F5344CB8AC3E}">
        <p14:creationId xmlns:p14="http://schemas.microsoft.com/office/powerpoint/2010/main" val="199196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31BD77-9A91-4A76-8FA0-4E5B1F8B5578}"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BED895-7E81-4E3C-9DA2-3221B8C63BCE}" type="slidenum">
              <a:rPr lang="en-GB" smtClean="0"/>
              <a:t>‹Nº›</a:t>
            </a:fld>
            <a:endParaRPr lang="en-GB"/>
          </a:p>
        </p:txBody>
      </p:sp>
    </p:spTree>
    <p:extLst>
      <p:ext uri="{BB962C8B-B14F-4D97-AF65-F5344CB8AC3E}">
        <p14:creationId xmlns:p14="http://schemas.microsoft.com/office/powerpoint/2010/main" val="337066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C31BD77-9A91-4A76-8FA0-4E5B1F8B5578}"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BED895-7E81-4E3C-9DA2-3221B8C63BCE}" type="slidenum">
              <a:rPr lang="en-GB" smtClean="0"/>
              <a:t>‹Nº›</a:t>
            </a:fld>
            <a:endParaRPr lang="en-GB"/>
          </a:p>
        </p:txBody>
      </p:sp>
    </p:spTree>
    <p:extLst>
      <p:ext uri="{BB962C8B-B14F-4D97-AF65-F5344CB8AC3E}">
        <p14:creationId xmlns:p14="http://schemas.microsoft.com/office/powerpoint/2010/main" val="283508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C31BD77-9A91-4A76-8FA0-4E5B1F8B5578}" type="datetimeFigureOut">
              <a:rPr lang="en-GB" smtClean="0"/>
              <a:t>22/03/2018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BED895-7E81-4E3C-9DA2-3221B8C63BCE}" type="slidenum">
              <a:rPr lang="en-GB" smtClean="0"/>
              <a:t>‹Nº›</a:t>
            </a:fld>
            <a:endParaRPr lang="en-GB"/>
          </a:p>
        </p:txBody>
      </p:sp>
    </p:spTree>
    <p:extLst>
      <p:ext uri="{BB962C8B-B14F-4D97-AF65-F5344CB8AC3E}">
        <p14:creationId xmlns:p14="http://schemas.microsoft.com/office/powerpoint/2010/main" val="288243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618442"/>
            <a:ext cx="2901255" cy="532218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618442"/>
            <a:ext cx="2915543" cy="532218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C31BD77-9A91-4A76-8FA0-4E5B1F8B5578}" type="datetimeFigureOut">
              <a:rPr lang="en-GB" smtClean="0"/>
              <a:t>22/03/2018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BED895-7E81-4E3C-9DA2-3221B8C63BCE}" type="slidenum">
              <a:rPr lang="en-GB" smtClean="0"/>
              <a:t>‹Nº›</a:t>
            </a:fld>
            <a:endParaRPr lang="en-GB"/>
          </a:p>
        </p:txBody>
      </p:sp>
    </p:spTree>
    <p:extLst>
      <p:ext uri="{BB962C8B-B14F-4D97-AF65-F5344CB8AC3E}">
        <p14:creationId xmlns:p14="http://schemas.microsoft.com/office/powerpoint/2010/main" val="3324170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C31BD77-9A91-4A76-8FA0-4E5B1F8B5578}" type="datetimeFigureOut">
              <a:rPr lang="en-GB" smtClean="0"/>
              <a:t>22/03/2018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BED895-7E81-4E3C-9DA2-3221B8C63BCE}" type="slidenum">
              <a:rPr lang="en-GB" smtClean="0"/>
              <a:t>‹Nº›</a:t>
            </a:fld>
            <a:endParaRPr lang="en-GB"/>
          </a:p>
        </p:txBody>
      </p:sp>
    </p:spTree>
    <p:extLst>
      <p:ext uri="{BB962C8B-B14F-4D97-AF65-F5344CB8AC3E}">
        <p14:creationId xmlns:p14="http://schemas.microsoft.com/office/powerpoint/2010/main" val="318825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1BD77-9A91-4A76-8FA0-4E5B1F8B5578}" type="datetimeFigureOut">
              <a:rPr lang="en-GB" smtClean="0"/>
              <a:t>22/03/2018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BED895-7E81-4E3C-9DA2-3221B8C63BCE}" type="slidenum">
              <a:rPr lang="en-GB" smtClean="0"/>
              <a:t>‹Nº›</a:t>
            </a:fld>
            <a:endParaRPr lang="en-GB"/>
          </a:p>
        </p:txBody>
      </p:sp>
    </p:spTree>
    <p:extLst>
      <p:ext uri="{BB962C8B-B14F-4D97-AF65-F5344CB8AC3E}">
        <p14:creationId xmlns:p14="http://schemas.microsoft.com/office/powerpoint/2010/main" val="182266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C31BD77-9A91-4A76-8FA0-4E5B1F8B5578}" type="datetimeFigureOut">
              <a:rPr lang="en-GB" smtClean="0"/>
              <a:t>22/03/2018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BED895-7E81-4E3C-9DA2-3221B8C63BCE}" type="slidenum">
              <a:rPr lang="en-GB" smtClean="0"/>
              <a:t>‹Nº›</a:t>
            </a:fld>
            <a:endParaRPr lang="en-GB"/>
          </a:p>
        </p:txBody>
      </p:sp>
    </p:spTree>
    <p:extLst>
      <p:ext uri="{BB962C8B-B14F-4D97-AF65-F5344CB8AC3E}">
        <p14:creationId xmlns:p14="http://schemas.microsoft.com/office/powerpoint/2010/main" val="20233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C31BD77-9A91-4A76-8FA0-4E5B1F8B5578}" type="datetimeFigureOut">
              <a:rPr lang="en-GB" smtClean="0"/>
              <a:t>22/03/2018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BED895-7E81-4E3C-9DA2-3221B8C63BCE}" type="slidenum">
              <a:rPr lang="en-GB" smtClean="0"/>
              <a:t>‹Nº›</a:t>
            </a:fld>
            <a:endParaRPr lang="en-GB"/>
          </a:p>
        </p:txBody>
      </p:sp>
    </p:spTree>
    <p:extLst>
      <p:ext uri="{BB962C8B-B14F-4D97-AF65-F5344CB8AC3E}">
        <p14:creationId xmlns:p14="http://schemas.microsoft.com/office/powerpoint/2010/main" val="85614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C31BD77-9A91-4A76-8FA0-4E5B1F8B5578}" type="datetimeFigureOut">
              <a:rPr lang="en-GB" smtClean="0"/>
              <a:t>22/03/2018</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BED895-7E81-4E3C-9DA2-3221B8C63BCE}" type="slidenum">
              <a:rPr lang="en-GB" smtClean="0"/>
              <a:t>‹Nº›</a:t>
            </a:fld>
            <a:endParaRPr lang="en-GB"/>
          </a:p>
        </p:txBody>
      </p:sp>
    </p:spTree>
    <p:extLst>
      <p:ext uri="{BB962C8B-B14F-4D97-AF65-F5344CB8AC3E}">
        <p14:creationId xmlns:p14="http://schemas.microsoft.com/office/powerpoint/2010/main" val="3151079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0" name="Grupo 239"/>
          <p:cNvGrpSpPr/>
          <p:nvPr/>
        </p:nvGrpSpPr>
        <p:grpSpPr>
          <a:xfrm>
            <a:off x="503177" y="365990"/>
            <a:ext cx="5578599" cy="7589469"/>
            <a:chOff x="503177" y="365990"/>
            <a:chExt cx="5578599" cy="7589469"/>
          </a:xfrm>
        </p:grpSpPr>
        <p:sp>
          <p:nvSpPr>
            <p:cNvPr id="236" name="CuadroTexto 235"/>
            <p:cNvSpPr txBox="1"/>
            <p:nvPr/>
          </p:nvSpPr>
          <p:spPr>
            <a:xfrm>
              <a:off x="3408648" y="6678186"/>
              <a:ext cx="2673128" cy="1277273"/>
            </a:xfrm>
            <a:prstGeom prst="rect">
              <a:avLst/>
            </a:prstGeom>
            <a:noFill/>
          </p:spPr>
          <p:txBody>
            <a:bodyPr wrap="square" rtlCol="0">
              <a:spAutoFit/>
            </a:bodyPr>
            <a:lstStyle/>
            <a:p>
              <a:pPr algn="just"/>
              <a:r>
                <a:rPr lang="en-GB" sz="1100" dirty="0" smtClean="0"/>
                <a:t>Test of different CB2 primary antibodies in spleen samples (with high CB2 expression levels in normal conditions) harvested from CB2GFP mice (lines 1,2 and 3) and CB2KO mice (lines 4,5 and 6). GFP and beta-actin </a:t>
              </a:r>
              <a:r>
                <a:rPr lang="en-GB" sz="1100" dirty="0" err="1" smtClean="0"/>
                <a:t>immunodetection</a:t>
              </a:r>
              <a:r>
                <a:rPr lang="en-GB" sz="1100" dirty="0" smtClean="0"/>
                <a:t> was employed as internal controls.</a:t>
              </a:r>
              <a:endParaRPr lang="en-GB" sz="1100" dirty="0"/>
            </a:p>
          </p:txBody>
        </p:sp>
        <p:grpSp>
          <p:nvGrpSpPr>
            <p:cNvPr id="239" name="Grupo 238"/>
            <p:cNvGrpSpPr/>
            <p:nvPr/>
          </p:nvGrpSpPr>
          <p:grpSpPr>
            <a:xfrm>
              <a:off x="503177" y="365990"/>
              <a:ext cx="5578599" cy="7564622"/>
              <a:chOff x="503177" y="365990"/>
              <a:chExt cx="5578599" cy="7564622"/>
            </a:xfrm>
          </p:grpSpPr>
          <p:pic>
            <p:nvPicPr>
              <p:cNvPr id="4" name="Imagen 3"/>
              <p:cNvPicPr>
                <a:picLocks noChangeAspect="1"/>
              </p:cNvPicPr>
              <p:nvPr/>
            </p:nvPicPr>
            <p:blipFill rotWithShape="1">
              <a:blip r:embed="rId2"/>
              <a:srcRect l="14876" r="21638"/>
              <a:stretch/>
            </p:blipFill>
            <p:spPr>
              <a:xfrm>
                <a:off x="4353776" y="6033307"/>
                <a:ext cx="1728000" cy="239267"/>
              </a:xfrm>
              <a:prstGeom prst="rect">
                <a:avLst/>
              </a:prstGeom>
            </p:spPr>
          </p:pic>
          <p:pic>
            <p:nvPicPr>
              <p:cNvPr id="5" name="Imagen 4"/>
              <p:cNvPicPr>
                <a:picLocks noChangeAspect="1"/>
              </p:cNvPicPr>
              <p:nvPr/>
            </p:nvPicPr>
            <p:blipFill rotWithShape="1">
              <a:blip r:embed="rId3"/>
              <a:srcRect l="17461" t="57985" r="26018" b="27712"/>
              <a:stretch/>
            </p:blipFill>
            <p:spPr>
              <a:xfrm>
                <a:off x="4353776" y="5653779"/>
                <a:ext cx="1728000" cy="320040"/>
              </a:xfrm>
              <a:prstGeom prst="rect">
                <a:avLst/>
              </a:prstGeom>
            </p:spPr>
          </p:pic>
          <p:grpSp>
            <p:nvGrpSpPr>
              <p:cNvPr id="222" name="Grupo 221"/>
              <p:cNvGrpSpPr/>
              <p:nvPr/>
            </p:nvGrpSpPr>
            <p:grpSpPr>
              <a:xfrm>
                <a:off x="1560852" y="366953"/>
                <a:ext cx="1532407" cy="276999"/>
                <a:chOff x="1524933" y="775296"/>
                <a:chExt cx="1532407" cy="276999"/>
              </a:xfrm>
            </p:grpSpPr>
            <p:cxnSp>
              <p:nvCxnSpPr>
                <p:cNvPr id="17" name="Conector recto 16"/>
                <p:cNvCxnSpPr/>
                <p:nvPr/>
              </p:nvCxnSpPr>
              <p:spPr>
                <a:xfrm>
                  <a:off x="1524933" y="1019285"/>
                  <a:ext cx="7229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2334417" y="1019285"/>
                  <a:ext cx="72292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1548000" y="775296"/>
                  <a:ext cx="676788" cy="276999"/>
                </a:xfrm>
                <a:prstGeom prst="rect">
                  <a:avLst/>
                </a:prstGeom>
                <a:noFill/>
              </p:spPr>
              <p:txBody>
                <a:bodyPr wrap="none" rtlCol="0">
                  <a:spAutoFit/>
                </a:bodyPr>
                <a:lstStyle/>
                <a:p>
                  <a:r>
                    <a:rPr lang="es-ES" sz="1200" dirty="0" smtClean="0"/>
                    <a:t>CB2GFP</a:t>
                  </a:r>
                  <a:endParaRPr lang="en-GB" sz="1200" dirty="0"/>
                </a:p>
              </p:txBody>
            </p:sp>
            <p:sp>
              <p:nvSpPr>
                <p:cNvPr id="20" name="CuadroTexto 19"/>
                <p:cNvSpPr txBox="1"/>
                <p:nvPr/>
              </p:nvSpPr>
              <p:spPr>
                <a:xfrm>
                  <a:off x="2394000" y="775296"/>
                  <a:ext cx="603755" cy="276999"/>
                </a:xfrm>
                <a:prstGeom prst="rect">
                  <a:avLst/>
                </a:prstGeom>
                <a:noFill/>
              </p:spPr>
              <p:txBody>
                <a:bodyPr wrap="none" rtlCol="0">
                  <a:spAutoFit/>
                </a:bodyPr>
                <a:lstStyle/>
                <a:p>
                  <a:r>
                    <a:rPr lang="es-ES" sz="1200" dirty="0" smtClean="0"/>
                    <a:t>CB2KO</a:t>
                  </a:r>
                  <a:endParaRPr lang="en-GB" sz="1200" dirty="0"/>
                </a:p>
              </p:txBody>
            </p:sp>
          </p:grpSp>
          <p:grpSp>
            <p:nvGrpSpPr>
              <p:cNvPr id="217" name="Grupo 216"/>
              <p:cNvGrpSpPr/>
              <p:nvPr/>
            </p:nvGrpSpPr>
            <p:grpSpPr>
              <a:xfrm>
                <a:off x="771390" y="799722"/>
                <a:ext cx="2408011" cy="2308438"/>
                <a:chOff x="867989" y="1089089"/>
                <a:chExt cx="2408011" cy="2308438"/>
              </a:xfrm>
            </p:grpSpPr>
            <p:pic>
              <p:nvPicPr>
                <p:cNvPr id="7" name="Imagen 6"/>
                <p:cNvPicPr>
                  <a:picLocks noChangeAspect="1"/>
                </p:cNvPicPr>
                <p:nvPr/>
              </p:nvPicPr>
              <p:blipFill rotWithShape="1">
                <a:blip r:embed="rId4"/>
                <a:srcRect l="24284" r="25713"/>
                <a:stretch/>
              </p:blipFill>
              <p:spPr>
                <a:xfrm>
                  <a:off x="1548000" y="1105425"/>
                  <a:ext cx="1728000" cy="2282734"/>
                </a:xfrm>
                <a:prstGeom prst="rect">
                  <a:avLst/>
                </a:prstGeom>
              </p:spPr>
            </p:pic>
            <p:sp>
              <p:nvSpPr>
                <p:cNvPr id="11" name="CuadroTexto 10"/>
                <p:cNvSpPr txBox="1"/>
                <p:nvPr/>
              </p:nvSpPr>
              <p:spPr>
                <a:xfrm>
                  <a:off x="1526629" y="3120528"/>
                  <a:ext cx="715260" cy="276999"/>
                </a:xfrm>
                <a:prstGeom prst="rect">
                  <a:avLst/>
                </a:prstGeom>
                <a:noFill/>
              </p:spPr>
              <p:txBody>
                <a:bodyPr wrap="none" rtlCol="0">
                  <a:spAutoFit/>
                </a:bodyPr>
                <a:lstStyle/>
                <a:p>
                  <a:r>
                    <a:rPr lang="es-ES" sz="1200" dirty="0">
                      <a:solidFill>
                        <a:schemeClr val="accent4"/>
                      </a:solidFill>
                    </a:rPr>
                    <a:t>R&amp;D Mo</a:t>
                  </a:r>
                  <a:endParaRPr lang="en-GB" sz="1200" dirty="0">
                    <a:solidFill>
                      <a:schemeClr val="accent4"/>
                    </a:solidFill>
                  </a:endParaRPr>
                </a:p>
              </p:txBody>
            </p:sp>
            <p:grpSp>
              <p:nvGrpSpPr>
                <p:cNvPr id="109" name="Grupo 108"/>
                <p:cNvGrpSpPr/>
                <p:nvPr/>
              </p:nvGrpSpPr>
              <p:grpSpPr>
                <a:xfrm>
                  <a:off x="867989" y="1089089"/>
                  <a:ext cx="630663" cy="2116931"/>
                  <a:chOff x="880181" y="1089089"/>
                  <a:chExt cx="630663" cy="2116931"/>
                </a:xfrm>
              </p:grpSpPr>
              <p:cxnSp>
                <p:nvCxnSpPr>
                  <p:cNvPr id="47" name="Conector recto 46"/>
                  <p:cNvCxnSpPr/>
                  <p:nvPr/>
                </p:nvCxnSpPr>
                <p:spPr>
                  <a:xfrm>
                    <a:off x="1268413" y="135255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268413" y="139827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268413" y="145542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268413" y="155829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418366" y="165735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418366" y="180213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418366" y="200406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418366" y="227838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418366" y="255651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418366" y="270891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418366" y="292227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418366" y="3089910"/>
                    <a:ext cx="92478"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CuadroTexto 59"/>
                  <p:cNvSpPr txBox="1"/>
                  <p:nvPr/>
                </p:nvSpPr>
                <p:spPr>
                  <a:xfrm>
                    <a:off x="1136558" y="1529837"/>
                    <a:ext cx="316176" cy="1323439"/>
                  </a:xfrm>
                  <a:prstGeom prst="rect">
                    <a:avLst/>
                  </a:prstGeom>
                  <a:noFill/>
                </p:spPr>
                <p:txBody>
                  <a:bodyPr wrap="none" rtlCol="0">
                    <a:spAutoFit/>
                  </a:bodyPr>
                  <a:lstStyle/>
                  <a:p>
                    <a:pPr algn="r"/>
                    <a:r>
                      <a:rPr lang="es-ES" sz="1000" dirty="0" smtClean="0"/>
                      <a:t>75</a:t>
                    </a:r>
                  </a:p>
                  <a:p>
                    <a:pPr algn="r"/>
                    <a:r>
                      <a:rPr lang="es-ES" sz="1000" dirty="0" smtClean="0"/>
                      <a:t>63</a:t>
                    </a:r>
                  </a:p>
                  <a:p>
                    <a:pPr algn="r"/>
                    <a:endParaRPr lang="es-ES" sz="1000" dirty="0"/>
                  </a:p>
                  <a:p>
                    <a:pPr algn="r"/>
                    <a:endParaRPr lang="es-ES" sz="1000" dirty="0" smtClean="0"/>
                  </a:p>
                  <a:p>
                    <a:pPr algn="r"/>
                    <a:r>
                      <a:rPr lang="es-ES" sz="1000" dirty="0" smtClean="0"/>
                      <a:t>35</a:t>
                    </a:r>
                  </a:p>
                  <a:p>
                    <a:pPr algn="r"/>
                    <a:endParaRPr lang="es-ES" sz="1000" dirty="0" smtClean="0"/>
                  </a:p>
                  <a:p>
                    <a:pPr algn="r"/>
                    <a:r>
                      <a:rPr lang="es-ES" sz="1000" dirty="0" smtClean="0"/>
                      <a:t>25</a:t>
                    </a:r>
                  </a:p>
                  <a:p>
                    <a:pPr algn="r"/>
                    <a:r>
                      <a:rPr lang="es-ES" sz="1000" dirty="0" smtClean="0"/>
                      <a:t>20</a:t>
                    </a:r>
                  </a:p>
                </p:txBody>
              </p:sp>
              <p:sp>
                <p:nvSpPr>
                  <p:cNvPr id="61" name="CuadroTexto 60"/>
                  <p:cNvSpPr txBox="1"/>
                  <p:nvPr/>
                </p:nvSpPr>
                <p:spPr>
                  <a:xfrm>
                    <a:off x="1136558" y="1882581"/>
                    <a:ext cx="316176" cy="1323439"/>
                  </a:xfrm>
                  <a:prstGeom prst="rect">
                    <a:avLst/>
                  </a:prstGeom>
                  <a:noFill/>
                </p:spPr>
                <p:txBody>
                  <a:bodyPr wrap="none" rtlCol="0">
                    <a:spAutoFit/>
                  </a:bodyPr>
                  <a:lstStyle/>
                  <a:p>
                    <a:pPr algn="r"/>
                    <a:r>
                      <a:rPr lang="es-ES" sz="1000" dirty="0" smtClean="0"/>
                      <a:t>48</a:t>
                    </a:r>
                  </a:p>
                  <a:p>
                    <a:pPr algn="r"/>
                    <a:endParaRPr lang="es-ES" sz="1000" dirty="0" smtClean="0"/>
                  </a:p>
                  <a:p>
                    <a:pPr algn="r"/>
                    <a:endParaRPr lang="es-ES" sz="1000" dirty="0"/>
                  </a:p>
                  <a:p>
                    <a:pPr algn="r"/>
                    <a:endParaRPr lang="es-ES" sz="1000" dirty="0" smtClean="0"/>
                  </a:p>
                  <a:p>
                    <a:pPr algn="r"/>
                    <a:endParaRPr lang="es-ES" sz="1000" dirty="0"/>
                  </a:p>
                  <a:p>
                    <a:pPr algn="r"/>
                    <a:endParaRPr lang="es-ES" sz="1000" dirty="0" smtClean="0"/>
                  </a:p>
                  <a:p>
                    <a:pPr algn="r"/>
                    <a:r>
                      <a:rPr lang="es-ES" sz="1000" dirty="0" smtClean="0"/>
                      <a:t>17</a:t>
                    </a:r>
                  </a:p>
                  <a:p>
                    <a:pPr algn="r"/>
                    <a:r>
                      <a:rPr lang="es-ES" sz="1000" dirty="0" smtClean="0"/>
                      <a:t>11</a:t>
                    </a:r>
                  </a:p>
                </p:txBody>
              </p:sp>
              <p:sp>
                <p:nvSpPr>
                  <p:cNvPr id="62" name="CuadroTexto 61"/>
                  <p:cNvSpPr txBox="1"/>
                  <p:nvPr/>
                </p:nvSpPr>
                <p:spPr>
                  <a:xfrm>
                    <a:off x="880181" y="1089089"/>
                    <a:ext cx="381836" cy="707886"/>
                  </a:xfrm>
                  <a:prstGeom prst="rect">
                    <a:avLst/>
                  </a:prstGeom>
                  <a:noFill/>
                </p:spPr>
                <p:txBody>
                  <a:bodyPr wrap="none" rtlCol="0">
                    <a:spAutoFit/>
                  </a:bodyPr>
                  <a:lstStyle/>
                  <a:p>
                    <a:pPr algn="r"/>
                    <a:r>
                      <a:rPr lang="es-ES" sz="1000" dirty="0" smtClean="0"/>
                      <a:t>245</a:t>
                    </a:r>
                  </a:p>
                  <a:p>
                    <a:pPr algn="r"/>
                    <a:r>
                      <a:rPr lang="es-ES" sz="1000" dirty="0" smtClean="0"/>
                      <a:t>180</a:t>
                    </a:r>
                  </a:p>
                  <a:p>
                    <a:pPr algn="r"/>
                    <a:r>
                      <a:rPr lang="es-ES" sz="1000" dirty="0" smtClean="0"/>
                      <a:t>135</a:t>
                    </a:r>
                  </a:p>
                  <a:p>
                    <a:pPr algn="r"/>
                    <a:r>
                      <a:rPr lang="es-ES" sz="1000" dirty="0" smtClean="0"/>
                      <a:t>100</a:t>
                    </a:r>
                  </a:p>
                </p:txBody>
              </p:sp>
              <p:cxnSp>
                <p:nvCxnSpPr>
                  <p:cNvPr id="72" name="Conector recto 71"/>
                  <p:cNvCxnSpPr/>
                  <p:nvPr/>
                </p:nvCxnSpPr>
                <p:spPr>
                  <a:xfrm flipV="1">
                    <a:off x="1196340" y="1558290"/>
                    <a:ext cx="72073" cy="99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Conector recto 79"/>
                  <p:cNvCxnSpPr>
                    <a:stCxn id="62" idx="3"/>
                    <a:endCxn id="62" idx="3"/>
                  </p:cNvCxnSpPr>
                  <p:nvPr/>
                </p:nvCxnSpPr>
                <p:spPr>
                  <a:xfrm>
                    <a:off x="1262017" y="144303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Conector recto 99"/>
                  <p:cNvCxnSpPr/>
                  <p:nvPr/>
                </p:nvCxnSpPr>
                <p:spPr>
                  <a:xfrm flipH="1">
                    <a:off x="1196340" y="1451610"/>
                    <a:ext cx="72073" cy="78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Conector recto 101"/>
                  <p:cNvCxnSpPr/>
                  <p:nvPr/>
                </p:nvCxnSpPr>
                <p:spPr>
                  <a:xfrm flipH="1" flipV="1">
                    <a:off x="1196340" y="1375410"/>
                    <a:ext cx="72073" cy="2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Conector recto 106"/>
                  <p:cNvCxnSpPr/>
                  <p:nvPr/>
                </p:nvCxnSpPr>
                <p:spPr>
                  <a:xfrm flipH="1" flipV="1">
                    <a:off x="1196975" y="1223010"/>
                    <a:ext cx="71438" cy="13081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16" name="Grupo 215"/>
              <p:cNvGrpSpPr/>
              <p:nvPr/>
            </p:nvGrpSpPr>
            <p:grpSpPr>
              <a:xfrm>
                <a:off x="754493" y="3258885"/>
                <a:ext cx="2406908" cy="2296904"/>
                <a:chOff x="851092" y="3548252"/>
                <a:chExt cx="2406908" cy="2296904"/>
              </a:xfrm>
            </p:grpSpPr>
            <p:pic>
              <p:nvPicPr>
                <p:cNvPr id="8" name="Imagen 7"/>
                <p:cNvPicPr>
                  <a:picLocks noChangeAspect="1"/>
                </p:cNvPicPr>
                <p:nvPr/>
              </p:nvPicPr>
              <p:blipFill rotWithShape="1">
                <a:blip r:embed="rId5"/>
                <a:srcRect l="22805" r="26834"/>
                <a:stretch/>
              </p:blipFill>
              <p:spPr>
                <a:xfrm>
                  <a:off x="1530000" y="3548252"/>
                  <a:ext cx="1728000" cy="2282734"/>
                </a:xfrm>
                <a:prstGeom prst="rect">
                  <a:avLst/>
                </a:prstGeom>
              </p:spPr>
            </p:pic>
            <p:sp>
              <p:nvSpPr>
                <p:cNvPr id="10" name="CuadroTexto 9"/>
                <p:cNvSpPr txBox="1"/>
                <p:nvPr/>
              </p:nvSpPr>
              <p:spPr>
                <a:xfrm>
                  <a:off x="1501090" y="5568157"/>
                  <a:ext cx="1194430" cy="276999"/>
                </a:xfrm>
                <a:prstGeom prst="rect">
                  <a:avLst/>
                </a:prstGeom>
                <a:noFill/>
              </p:spPr>
              <p:txBody>
                <a:bodyPr wrap="none" rtlCol="0">
                  <a:spAutoFit/>
                </a:bodyPr>
                <a:lstStyle/>
                <a:p>
                  <a:r>
                    <a:rPr lang="es-ES" sz="1200" dirty="0">
                      <a:solidFill>
                        <a:schemeClr val="accent4"/>
                      </a:solidFill>
                    </a:rPr>
                    <a:t>ABR </a:t>
                  </a:r>
                  <a:r>
                    <a:rPr lang="es-ES" sz="1200" dirty="0" smtClean="0">
                      <a:solidFill>
                        <a:schemeClr val="accent4"/>
                      </a:solidFill>
                    </a:rPr>
                    <a:t>PA1-744 Rb</a:t>
                  </a:r>
                  <a:endParaRPr lang="en-GB" sz="1200" dirty="0">
                    <a:solidFill>
                      <a:schemeClr val="accent4"/>
                    </a:solidFill>
                  </a:endParaRPr>
                </a:p>
              </p:txBody>
            </p:sp>
            <p:grpSp>
              <p:nvGrpSpPr>
                <p:cNvPr id="131" name="Grupo 130"/>
                <p:cNvGrpSpPr/>
                <p:nvPr/>
              </p:nvGrpSpPr>
              <p:grpSpPr>
                <a:xfrm>
                  <a:off x="851092" y="3582570"/>
                  <a:ext cx="630663" cy="2116931"/>
                  <a:chOff x="880181" y="1089089"/>
                  <a:chExt cx="630663" cy="2116931"/>
                </a:xfrm>
              </p:grpSpPr>
              <p:cxnSp>
                <p:nvCxnSpPr>
                  <p:cNvPr id="132" name="Conector recto 131"/>
                  <p:cNvCxnSpPr/>
                  <p:nvPr/>
                </p:nvCxnSpPr>
                <p:spPr>
                  <a:xfrm>
                    <a:off x="1268413" y="135255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Conector recto 132"/>
                  <p:cNvCxnSpPr/>
                  <p:nvPr/>
                </p:nvCxnSpPr>
                <p:spPr>
                  <a:xfrm>
                    <a:off x="1268413" y="139827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Conector recto 133"/>
                  <p:cNvCxnSpPr/>
                  <p:nvPr/>
                </p:nvCxnSpPr>
                <p:spPr>
                  <a:xfrm>
                    <a:off x="1268413" y="145542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Conector recto 134"/>
                  <p:cNvCxnSpPr/>
                  <p:nvPr/>
                </p:nvCxnSpPr>
                <p:spPr>
                  <a:xfrm>
                    <a:off x="1268413" y="155829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Conector recto 135"/>
                  <p:cNvCxnSpPr/>
                  <p:nvPr/>
                </p:nvCxnSpPr>
                <p:spPr>
                  <a:xfrm>
                    <a:off x="1418366" y="165735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Conector recto 136"/>
                  <p:cNvCxnSpPr/>
                  <p:nvPr/>
                </p:nvCxnSpPr>
                <p:spPr>
                  <a:xfrm>
                    <a:off x="1418366" y="180213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Conector recto 137"/>
                  <p:cNvCxnSpPr/>
                  <p:nvPr/>
                </p:nvCxnSpPr>
                <p:spPr>
                  <a:xfrm>
                    <a:off x="1418366" y="200406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Conector recto 138"/>
                  <p:cNvCxnSpPr/>
                  <p:nvPr/>
                </p:nvCxnSpPr>
                <p:spPr>
                  <a:xfrm>
                    <a:off x="1418366" y="227838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Conector recto 139"/>
                  <p:cNvCxnSpPr/>
                  <p:nvPr/>
                </p:nvCxnSpPr>
                <p:spPr>
                  <a:xfrm>
                    <a:off x="1418366" y="255651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Conector recto 140"/>
                  <p:cNvCxnSpPr/>
                  <p:nvPr/>
                </p:nvCxnSpPr>
                <p:spPr>
                  <a:xfrm>
                    <a:off x="1418366" y="270891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Conector recto 141"/>
                  <p:cNvCxnSpPr/>
                  <p:nvPr/>
                </p:nvCxnSpPr>
                <p:spPr>
                  <a:xfrm>
                    <a:off x="1418366" y="292227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Conector recto 142"/>
                  <p:cNvCxnSpPr/>
                  <p:nvPr/>
                </p:nvCxnSpPr>
                <p:spPr>
                  <a:xfrm>
                    <a:off x="1418366" y="3089910"/>
                    <a:ext cx="92478" cy="0"/>
                  </a:xfrm>
                  <a:prstGeom prst="line">
                    <a:avLst/>
                  </a:prstGeom>
                </p:spPr>
                <p:style>
                  <a:lnRef idx="1">
                    <a:schemeClr val="accent1"/>
                  </a:lnRef>
                  <a:fillRef idx="0">
                    <a:schemeClr val="accent1"/>
                  </a:fillRef>
                  <a:effectRef idx="0">
                    <a:schemeClr val="accent1"/>
                  </a:effectRef>
                  <a:fontRef idx="minor">
                    <a:schemeClr val="tx1"/>
                  </a:fontRef>
                </p:style>
              </p:cxnSp>
              <p:sp>
                <p:nvSpPr>
                  <p:cNvPr id="144" name="CuadroTexto 143"/>
                  <p:cNvSpPr txBox="1"/>
                  <p:nvPr/>
                </p:nvSpPr>
                <p:spPr>
                  <a:xfrm>
                    <a:off x="1136558" y="1529837"/>
                    <a:ext cx="316176" cy="1323439"/>
                  </a:xfrm>
                  <a:prstGeom prst="rect">
                    <a:avLst/>
                  </a:prstGeom>
                  <a:noFill/>
                </p:spPr>
                <p:txBody>
                  <a:bodyPr wrap="none" rtlCol="0">
                    <a:spAutoFit/>
                  </a:bodyPr>
                  <a:lstStyle/>
                  <a:p>
                    <a:pPr algn="r"/>
                    <a:r>
                      <a:rPr lang="es-ES" sz="1000" dirty="0" smtClean="0"/>
                      <a:t>75</a:t>
                    </a:r>
                  </a:p>
                  <a:p>
                    <a:pPr algn="r"/>
                    <a:r>
                      <a:rPr lang="es-ES" sz="1000" dirty="0" smtClean="0"/>
                      <a:t>63</a:t>
                    </a:r>
                  </a:p>
                  <a:p>
                    <a:pPr algn="r"/>
                    <a:endParaRPr lang="es-ES" sz="1000" dirty="0"/>
                  </a:p>
                  <a:p>
                    <a:pPr algn="r"/>
                    <a:endParaRPr lang="es-ES" sz="1000" dirty="0" smtClean="0"/>
                  </a:p>
                  <a:p>
                    <a:pPr algn="r"/>
                    <a:r>
                      <a:rPr lang="es-ES" sz="1000" dirty="0" smtClean="0"/>
                      <a:t>35</a:t>
                    </a:r>
                  </a:p>
                  <a:p>
                    <a:pPr algn="r"/>
                    <a:endParaRPr lang="es-ES" sz="1000" dirty="0" smtClean="0"/>
                  </a:p>
                  <a:p>
                    <a:pPr algn="r"/>
                    <a:r>
                      <a:rPr lang="es-ES" sz="1000" dirty="0" smtClean="0"/>
                      <a:t>25</a:t>
                    </a:r>
                  </a:p>
                  <a:p>
                    <a:pPr algn="r"/>
                    <a:r>
                      <a:rPr lang="es-ES" sz="1000" dirty="0" smtClean="0"/>
                      <a:t>20</a:t>
                    </a:r>
                  </a:p>
                </p:txBody>
              </p:sp>
              <p:sp>
                <p:nvSpPr>
                  <p:cNvPr id="145" name="CuadroTexto 144"/>
                  <p:cNvSpPr txBox="1"/>
                  <p:nvPr/>
                </p:nvSpPr>
                <p:spPr>
                  <a:xfrm>
                    <a:off x="1136558" y="1882581"/>
                    <a:ext cx="316176" cy="1323439"/>
                  </a:xfrm>
                  <a:prstGeom prst="rect">
                    <a:avLst/>
                  </a:prstGeom>
                  <a:noFill/>
                </p:spPr>
                <p:txBody>
                  <a:bodyPr wrap="none" rtlCol="0">
                    <a:spAutoFit/>
                  </a:bodyPr>
                  <a:lstStyle/>
                  <a:p>
                    <a:pPr algn="r"/>
                    <a:r>
                      <a:rPr lang="es-ES" sz="1000" dirty="0" smtClean="0"/>
                      <a:t>48</a:t>
                    </a:r>
                  </a:p>
                  <a:p>
                    <a:pPr algn="r"/>
                    <a:endParaRPr lang="es-ES" sz="1000" dirty="0" smtClean="0"/>
                  </a:p>
                  <a:p>
                    <a:pPr algn="r"/>
                    <a:endParaRPr lang="es-ES" sz="1000" dirty="0"/>
                  </a:p>
                  <a:p>
                    <a:pPr algn="r"/>
                    <a:endParaRPr lang="es-ES" sz="1000" dirty="0" smtClean="0"/>
                  </a:p>
                  <a:p>
                    <a:pPr algn="r"/>
                    <a:endParaRPr lang="es-ES" sz="1000" dirty="0"/>
                  </a:p>
                  <a:p>
                    <a:pPr algn="r"/>
                    <a:endParaRPr lang="es-ES" sz="1000" dirty="0" smtClean="0"/>
                  </a:p>
                  <a:p>
                    <a:pPr algn="r"/>
                    <a:r>
                      <a:rPr lang="es-ES" sz="1000" dirty="0" smtClean="0"/>
                      <a:t>17</a:t>
                    </a:r>
                  </a:p>
                  <a:p>
                    <a:pPr algn="r"/>
                    <a:r>
                      <a:rPr lang="es-ES" sz="1000" dirty="0" smtClean="0"/>
                      <a:t>11</a:t>
                    </a:r>
                  </a:p>
                </p:txBody>
              </p:sp>
              <p:sp>
                <p:nvSpPr>
                  <p:cNvPr id="146" name="CuadroTexto 145"/>
                  <p:cNvSpPr txBox="1"/>
                  <p:nvPr/>
                </p:nvSpPr>
                <p:spPr>
                  <a:xfrm>
                    <a:off x="880181" y="1089089"/>
                    <a:ext cx="381836" cy="707886"/>
                  </a:xfrm>
                  <a:prstGeom prst="rect">
                    <a:avLst/>
                  </a:prstGeom>
                  <a:noFill/>
                </p:spPr>
                <p:txBody>
                  <a:bodyPr wrap="none" rtlCol="0">
                    <a:spAutoFit/>
                  </a:bodyPr>
                  <a:lstStyle/>
                  <a:p>
                    <a:pPr algn="r"/>
                    <a:r>
                      <a:rPr lang="es-ES" sz="1000" dirty="0" smtClean="0"/>
                      <a:t>245</a:t>
                    </a:r>
                  </a:p>
                  <a:p>
                    <a:pPr algn="r"/>
                    <a:r>
                      <a:rPr lang="es-ES" sz="1000" dirty="0" smtClean="0"/>
                      <a:t>180</a:t>
                    </a:r>
                  </a:p>
                  <a:p>
                    <a:pPr algn="r"/>
                    <a:r>
                      <a:rPr lang="es-ES" sz="1000" dirty="0" smtClean="0"/>
                      <a:t>135</a:t>
                    </a:r>
                  </a:p>
                  <a:p>
                    <a:pPr algn="r"/>
                    <a:r>
                      <a:rPr lang="es-ES" sz="1000" dirty="0" smtClean="0"/>
                      <a:t>100</a:t>
                    </a:r>
                  </a:p>
                </p:txBody>
              </p:sp>
              <p:cxnSp>
                <p:nvCxnSpPr>
                  <p:cNvPr id="147" name="Conector recto 146"/>
                  <p:cNvCxnSpPr/>
                  <p:nvPr/>
                </p:nvCxnSpPr>
                <p:spPr>
                  <a:xfrm flipV="1">
                    <a:off x="1196340" y="1558290"/>
                    <a:ext cx="72073" cy="99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Conector recto 147"/>
                  <p:cNvCxnSpPr>
                    <a:stCxn id="146" idx="3"/>
                    <a:endCxn id="146" idx="3"/>
                  </p:cNvCxnSpPr>
                  <p:nvPr/>
                </p:nvCxnSpPr>
                <p:spPr>
                  <a:xfrm>
                    <a:off x="1262017" y="144303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Conector recto 148"/>
                  <p:cNvCxnSpPr/>
                  <p:nvPr/>
                </p:nvCxnSpPr>
                <p:spPr>
                  <a:xfrm flipH="1">
                    <a:off x="1196340" y="1451610"/>
                    <a:ext cx="72073" cy="78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Conector recto 149"/>
                  <p:cNvCxnSpPr/>
                  <p:nvPr/>
                </p:nvCxnSpPr>
                <p:spPr>
                  <a:xfrm flipH="1" flipV="1">
                    <a:off x="1196340" y="1375410"/>
                    <a:ext cx="72073" cy="2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Conector recto 150"/>
                  <p:cNvCxnSpPr/>
                  <p:nvPr/>
                </p:nvCxnSpPr>
                <p:spPr>
                  <a:xfrm flipH="1" flipV="1">
                    <a:off x="1196975" y="1223010"/>
                    <a:ext cx="71438" cy="13081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15" name="Grupo 214"/>
              <p:cNvGrpSpPr/>
              <p:nvPr/>
            </p:nvGrpSpPr>
            <p:grpSpPr>
              <a:xfrm>
                <a:off x="750549" y="5647878"/>
                <a:ext cx="2410852" cy="2282734"/>
                <a:chOff x="847148" y="5937245"/>
                <a:chExt cx="2410852" cy="2282734"/>
              </a:xfrm>
            </p:grpSpPr>
            <p:pic>
              <p:nvPicPr>
                <p:cNvPr id="9" name="Imagen 8"/>
                <p:cNvPicPr>
                  <a:picLocks noChangeAspect="1"/>
                </p:cNvPicPr>
                <p:nvPr/>
              </p:nvPicPr>
              <p:blipFill rotWithShape="1">
                <a:blip r:embed="rId6"/>
                <a:srcRect l="23029" r="26612"/>
                <a:stretch/>
              </p:blipFill>
              <p:spPr>
                <a:xfrm>
                  <a:off x="1530000" y="5937245"/>
                  <a:ext cx="1728000" cy="2282734"/>
                </a:xfrm>
                <a:prstGeom prst="rect">
                  <a:avLst/>
                </a:prstGeom>
              </p:spPr>
            </p:pic>
            <p:sp>
              <p:nvSpPr>
                <p:cNvPr id="12" name="CuadroTexto 11"/>
                <p:cNvSpPr txBox="1"/>
                <p:nvPr/>
              </p:nvSpPr>
              <p:spPr>
                <a:xfrm>
                  <a:off x="1471890" y="7937039"/>
                  <a:ext cx="1388842" cy="276999"/>
                </a:xfrm>
                <a:prstGeom prst="rect">
                  <a:avLst/>
                </a:prstGeom>
                <a:noFill/>
              </p:spPr>
              <p:txBody>
                <a:bodyPr wrap="none" rtlCol="0">
                  <a:spAutoFit/>
                </a:bodyPr>
                <a:lstStyle/>
                <a:p>
                  <a:r>
                    <a:rPr lang="es-ES" sz="1200" dirty="0" err="1">
                      <a:solidFill>
                        <a:schemeClr val="accent4"/>
                      </a:solidFill>
                    </a:rPr>
                    <a:t>Cayman</a:t>
                  </a:r>
                  <a:r>
                    <a:rPr lang="es-ES" sz="1200" dirty="0">
                      <a:solidFill>
                        <a:schemeClr val="accent4"/>
                      </a:solidFill>
                    </a:rPr>
                    <a:t> 101550 Rb</a:t>
                  </a:r>
                  <a:endParaRPr lang="en-GB" sz="1200" dirty="0">
                    <a:solidFill>
                      <a:schemeClr val="accent4"/>
                    </a:solidFill>
                  </a:endParaRPr>
                </a:p>
              </p:txBody>
            </p:sp>
            <p:grpSp>
              <p:nvGrpSpPr>
                <p:cNvPr id="152" name="Grupo 151"/>
                <p:cNvGrpSpPr/>
                <p:nvPr/>
              </p:nvGrpSpPr>
              <p:grpSpPr>
                <a:xfrm>
                  <a:off x="847148" y="5973107"/>
                  <a:ext cx="630663" cy="2116931"/>
                  <a:chOff x="880181" y="1089089"/>
                  <a:chExt cx="630663" cy="2116931"/>
                </a:xfrm>
              </p:grpSpPr>
              <p:cxnSp>
                <p:nvCxnSpPr>
                  <p:cNvPr id="153" name="Conector recto 152"/>
                  <p:cNvCxnSpPr/>
                  <p:nvPr/>
                </p:nvCxnSpPr>
                <p:spPr>
                  <a:xfrm>
                    <a:off x="1268413" y="135255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Conector recto 153"/>
                  <p:cNvCxnSpPr/>
                  <p:nvPr/>
                </p:nvCxnSpPr>
                <p:spPr>
                  <a:xfrm>
                    <a:off x="1268413" y="139827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Conector recto 154"/>
                  <p:cNvCxnSpPr/>
                  <p:nvPr/>
                </p:nvCxnSpPr>
                <p:spPr>
                  <a:xfrm>
                    <a:off x="1268413" y="145542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Conector recto 155"/>
                  <p:cNvCxnSpPr/>
                  <p:nvPr/>
                </p:nvCxnSpPr>
                <p:spPr>
                  <a:xfrm>
                    <a:off x="1268413" y="155829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Conector recto 156"/>
                  <p:cNvCxnSpPr/>
                  <p:nvPr/>
                </p:nvCxnSpPr>
                <p:spPr>
                  <a:xfrm>
                    <a:off x="1418366" y="165735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Conector recto 157"/>
                  <p:cNvCxnSpPr/>
                  <p:nvPr/>
                </p:nvCxnSpPr>
                <p:spPr>
                  <a:xfrm>
                    <a:off x="1418366" y="180213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Conector recto 158"/>
                  <p:cNvCxnSpPr/>
                  <p:nvPr/>
                </p:nvCxnSpPr>
                <p:spPr>
                  <a:xfrm>
                    <a:off x="1418366" y="200406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Conector recto 159"/>
                  <p:cNvCxnSpPr/>
                  <p:nvPr/>
                </p:nvCxnSpPr>
                <p:spPr>
                  <a:xfrm>
                    <a:off x="1418366" y="227838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Conector recto 160"/>
                  <p:cNvCxnSpPr/>
                  <p:nvPr/>
                </p:nvCxnSpPr>
                <p:spPr>
                  <a:xfrm>
                    <a:off x="1418366" y="255651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Conector recto 161"/>
                  <p:cNvCxnSpPr/>
                  <p:nvPr/>
                </p:nvCxnSpPr>
                <p:spPr>
                  <a:xfrm>
                    <a:off x="1418366" y="270891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Conector recto 162"/>
                  <p:cNvCxnSpPr/>
                  <p:nvPr/>
                </p:nvCxnSpPr>
                <p:spPr>
                  <a:xfrm>
                    <a:off x="1418366" y="292227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Conector recto 163"/>
                  <p:cNvCxnSpPr/>
                  <p:nvPr/>
                </p:nvCxnSpPr>
                <p:spPr>
                  <a:xfrm>
                    <a:off x="1418366" y="3089910"/>
                    <a:ext cx="92478" cy="0"/>
                  </a:xfrm>
                  <a:prstGeom prst="line">
                    <a:avLst/>
                  </a:prstGeom>
                </p:spPr>
                <p:style>
                  <a:lnRef idx="1">
                    <a:schemeClr val="accent1"/>
                  </a:lnRef>
                  <a:fillRef idx="0">
                    <a:schemeClr val="accent1"/>
                  </a:fillRef>
                  <a:effectRef idx="0">
                    <a:schemeClr val="accent1"/>
                  </a:effectRef>
                  <a:fontRef idx="minor">
                    <a:schemeClr val="tx1"/>
                  </a:fontRef>
                </p:style>
              </p:cxnSp>
              <p:sp>
                <p:nvSpPr>
                  <p:cNvPr id="165" name="CuadroTexto 164"/>
                  <p:cNvSpPr txBox="1"/>
                  <p:nvPr/>
                </p:nvSpPr>
                <p:spPr>
                  <a:xfrm>
                    <a:off x="1136558" y="1529837"/>
                    <a:ext cx="316176" cy="1323439"/>
                  </a:xfrm>
                  <a:prstGeom prst="rect">
                    <a:avLst/>
                  </a:prstGeom>
                  <a:noFill/>
                </p:spPr>
                <p:txBody>
                  <a:bodyPr wrap="none" rtlCol="0">
                    <a:spAutoFit/>
                  </a:bodyPr>
                  <a:lstStyle/>
                  <a:p>
                    <a:pPr algn="r"/>
                    <a:r>
                      <a:rPr lang="es-ES" sz="1000" dirty="0" smtClean="0"/>
                      <a:t>75</a:t>
                    </a:r>
                  </a:p>
                  <a:p>
                    <a:pPr algn="r"/>
                    <a:r>
                      <a:rPr lang="es-ES" sz="1000" dirty="0" smtClean="0"/>
                      <a:t>63</a:t>
                    </a:r>
                  </a:p>
                  <a:p>
                    <a:pPr algn="r"/>
                    <a:endParaRPr lang="es-ES" sz="1000" dirty="0"/>
                  </a:p>
                  <a:p>
                    <a:pPr algn="r"/>
                    <a:endParaRPr lang="es-ES" sz="1000" dirty="0" smtClean="0"/>
                  </a:p>
                  <a:p>
                    <a:pPr algn="r"/>
                    <a:r>
                      <a:rPr lang="es-ES" sz="1000" dirty="0" smtClean="0"/>
                      <a:t>35</a:t>
                    </a:r>
                  </a:p>
                  <a:p>
                    <a:pPr algn="r"/>
                    <a:endParaRPr lang="es-ES" sz="1000" dirty="0" smtClean="0"/>
                  </a:p>
                  <a:p>
                    <a:pPr algn="r"/>
                    <a:r>
                      <a:rPr lang="es-ES" sz="1000" dirty="0" smtClean="0"/>
                      <a:t>25</a:t>
                    </a:r>
                  </a:p>
                  <a:p>
                    <a:pPr algn="r"/>
                    <a:r>
                      <a:rPr lang="es-ES" sz="1000" dirty="0" smtClean="0"/>
                      <a:t>20</a:t>
                    </a:r>
                  </a:p>
                </p:txBody>
              </p:sp>
              <p:sp>
                <p:nvSpPr>
                  <p:cNvPr id="166" name="CuadroTexto 165"/>
                  <p:cNvSpPr txBox="1"/>
                  <p:nvPr/>
                </p:nvSpPr>
                <p:spPr>
                  <a:xfrm>
                    <a:off x="1136558" y="1882581"/>
                    <a:ext cx="316176" cy="1323439"/>
                  </a:xfrm>
                  <a:prstGeom prst="rect">
                    <a:avLst/>
                  </a:prstGeom>
                  <a:noFill/>
                </p:spPr>
                <p:txBody>
                  <a:bodyPr wrap="none" rtlCol="0">
                    <a:spAutoFit/>
                  </a:bodyPr>
                  <a:lstStyle/>
                  <a:p>
                    <a:pPr algn="r"/>
                    <a:r>
                      <a:rPr lang="es-ES" sz="1000" dirty="0" smtClean="0"/>
                      <a:t>48</a:t>
                    </a:r>
                  </a:p>
                  <a:p>
                    <a:pPr algn="r"/>
                    <a:endParaRPr lang="es-ES" sz="1000" dirty="0" smtClean="0"/>
                  </a:p>
                  <a:p>
                    <a:pPr algn="r"/>
                    <a:endParaRPr lang="es-ES" sz="1000" dirty="0"/>
                  </a:p>
                  <a:p>
                    <a:pPr algn="r"/>
                    <a:endParaRPr lang="es-ES" sz="1000" dirty="0" smtClean="0"/>
                  </a:p>
                  <a:p>
                    <a:pPr algn="r"/>
                    <a:endParaRPr lang="es-ES" sz="1000" dirty="0"/>
                  </a:p>
                  <a:p>
                    <a:pPr algn="r"/>
                    <a:endParaRPr lang="es-ES" sz="1000" dirty="0" smtClean="0"/>
                  </a:p>
                  <a:p>
                    <a:pPr algn="r"/>
                    <a:r>
                      <a:rPr lang="es-ES" sz="1000" dirty="0" smtClean="0"/>
                      <a:t>17</a:t>
                    </a:r>
                  </a:p>
                  <a:p>
                    <a:pPr algn="r"/>
                    <a:r>
                      <a:rPr lang="es-ES" sz="1000" dirty="0" smtClean="0"/>
                      <a:t>11</a:t>
                    </a:r>
                  </a:p>
                </p:txBody>
              </p:sp>
              <p:sp>
                <p:nvSpPr>
                  <p:cNvPr id="167" name="CuadroTexto 166"/>
                  <p:cNvSpPr txBox="1"/>
                  <p:nvPr/>
                </p:nvSpPr>
                <p:spPr>
                  <a:xfrm>
                    <a:off x="880181" y="1089089"/>
                    <a:ext cx="381836" cy="707886"/>
                  </a:xfrm>
                  <a:prstGeom prst="rect">
                    <a:avLst/>
                  </a:prstGeom>
                  <a:noFill/>
                </p:spPr>
                <p:txBody>
                  <a:bodyPr wrap="none" rtlCol="0">
                    <a:spAutoFit/>
                  </a:bodyPr>
                  <a:lstStyle/>
                  <a:p>
                    <a:pPr algn="r"/>
                    <a:r>
                      <a:rPr lang="es-ES" sz="1000" dirty="0" smtClean="0"/>
                      <a:t>245</a:t>
                    </a:r>
                  </a:p>
                  <a:p>
                    <a:pPr algn="r"/>
                    <a:r>
                      <a:rPr lang="es-ES" sz="1000" dirty="0" smtClean="0"/>
                      <a:t>180</a:t>
                    </a:r>
                  </a:p>
                  <a:p>
                    <a:pPr algn="r"/>
                    <a:r>
                      <a:rPr lang="es-ES" sz="1000" dirty="0" smtClean="0"/>
                      <a:t>135</a:t>
                    </a:r>
                  </a:p>
                  <a:p>
                    <a:pPr algn="r"/>
                    <a:r>
                      <a:rPr lang="es-ES" sz="1000" dirty="0" smtClean="0"/>
                      <a:t>100</a:t>
                    </a:r>
                  </a:p>
                </p:txBody>
              </p:sp>
              <p:cxnSp>
                <p:nvCxnSpPr>
                  <p:cNvPr id="168" name="Conector recto 167"/>
                  <p:cNvCxnSpPr/>
                  <p:nvPr/>
                </p:nvCxnSpPr>
                <p:spPr>
                  <a:xfrm flipV="1">
                    <a:off x="1196340" y="1558290"/>
                    <a:ext cx="72073" cy="99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Conector recto 168"/>
                  <p:cNvCxnSpPr>
                    <a:stCxn id="167" idx="3"/>
                    <a:endCxn id="167" idx="3"/>
                  </p:cNvCxnSpPr>
                  <p:nvPr/>
                </p:nvCxnSpPr>
                <p:spPr>
                  <a:xfrm>
                    <a:off x="1262017" y="144303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Conector recto 169"/>
                  <p:cNvCxnSpPr/>
                  <p:nvPr/>
                </p:nvCxnSpPr>
                <p:spPr>
                  <a:xfrm flipH="1">
                    <a:off x="1196340" y="1451610"/>
                    <a:ext cx="72073" cy="78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Conector recto 170"/>
                  <p:cNvCxnSpPr/>
                  <p:nvPr/>
                </p:nvCxnSpPr>
                <p:spPr>
                  <a:xfrm flipH="1" flipV="1">
                    <a:off x="1196340" y="1375410"/>
                    <a:ext cx="72073" cy="2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Conector recto 171"/>
                  <p:cNvCxnSpPr/>
                  <p:nvPr/>
                </p:nvCxnSpPr>
                <p:spPr>
                  <a:xfrm flipH="1" flipV="1">
                    <a:off x="1196975" y="1223010"/>
                    <a:ext cx="71438" cy="13081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18" name="Grupo 217"/>
              <p:cNvGrpSpPr/>
              <p:nvPr/>
            </p:nvGrpSpPr>
            <p:grpSpPr>
              <a:xfrm>
                <a:off x="3594181" y="812765"/>
                <a:ext cx="2487595" cy="2330126"/>
                <a:chOff x="3701174" y="1097659"/>
                <a:chExt cx="2487595" cy="2330126"/>
              </a:xfrm>
            </p:grpSpPr>
            <p:pic>
              <p:nvPicPr>
                <p:cNvPr id="39" name="Imagen 38"/>
                <p:cNvPicPr>
                  <a:picLocks noChangeAspect="1"/>
                </p:cNvPicPr>
                <p:nvPr/>
              </p:nvPicPr>
              <p:blipFill rotWithShape="1">
                <a:blip r:embed="rId7"/>
                <a:srcRect l="27939" r="21700" b="1685"/>
                <a:stretch/>
              </p:blipFill>
              <p:spPr>
                <a:xfrm>
                  <a:off x="4460769" y="1105425"/>
                  <a:ext cx="1728000" cy="2282400"/>
                </a:xfrm>
                <a:prstGeom prst="rect">
                  <a:avLst/>
                </a:prstGeom>
              </p:spPr>
            </p:pic>
            <p:sp>
              <p:nvSpPr>
                <p:cNvPr id="40" name="CuadroTexto 39"/>
                <p:cNvSpPr txBox="1"/>
                <p:nvPr/>
              </p:nvSpPr>
              <p:spPr>
                <a:xfrm>
                  <a:off x="4406346" y="3150786"/>
                  <a:ext cx="1284198" cy="276999"/>
                </a:xfrm>
                <a:prstGeom prst="rect">
                  <a:avLst/>
                </a:prstGeom>
                <a:noFill/>
              </p:spPr>
              <p:txBody>
                <a:bodyPr wrap="none" rtlCol="0">
                  <a:spAutoFit/>
                </a:bodyPr>
                <a:lstStyle/>
                <a:p>
                  <a:r>
                    <a:rPr lang="es-ES" sz="1200" dirty="0">
                      <a:solidFill>
                        <a:schemeClr val="accent4"/>
                      </a:solidFill>
                    </a:rPr>
                    <a:t>ABR </a:t>
                  </a:r>
                  <a:r>
                    <a:rPr lang="es-ES" sz="1200" dirty="0" smtClean="0">
                      <a:solidFill>
                        <a:schemeClr val="accent4"/>
                      </a:solidFill>
                    </a:rPr>
                    <a:t>PA1-746A </a:t>
                  </a:r>
                  <a:r>
                    <a:rPr lang="es-ES" sz="1200" dirty="0" smtClean="0">
                      <a:solidFill>
                        <a:schemeClr val="accent4"/>
                      </a:solidFill>
                    </a:rPr>
                    <a:t>Rb</a:t>
                  </a:r>
                  <a:endParaRPr lang="en-GB" sz="1200" dirty="0">
                    <a:solidFill>
                      <a:schemeClr val="accent4"/>
                    </a:solidFill>
                  </a:endParaRPr>
                </a:p>
              </p:txBody>
            </p:sp>
            <p:grpSp>
              <p:nvGrpSpPr>
                <p:cNvPr id="173" name="Grupo 172"/>
                <p:cNvGrpSpPr/>
                <p:nvPr/>
              </p:nvGrpSpPr>
              <p:grpSpPr>
                <a:xfrm>
                  <a:off x="3701174" y="1097659"/>
                  <a:ext cx="630663" cy="2116931"/>
                  <a:chOff x="880181" y="1089089"/>
                  <a:chExt cx="630663" cy="2116931"/>
                </a:xfrm>
              </p:grpSpPr>
              <p:cxnSp>
                <p:nvCxnSpPr>
                  <p:cNvPr id="174" name="Conector recto 173"/>
                  <p:cNvCxnSpPr/>
                  <p:nvPr/>
                </p:nvCxnSpPr>
                <p:spPr>
                  <a:xfrm>
                    <a:off x="1268413" y="135255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Conector recto 174"/>
                  <p:cNvCxnSpPr/>
                  <p:nvPr/>
                </p:nvCxnSpPr>
                <p:spPr>
                  <a:xfrm>
                    <a:off x="1268413" y="139827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Conector recto 175"/>
                  <p:cNvCxnSpPr/>
                  <p:nvPr/>
                </p:nvCxnSpPr>
                <p:spPr>
                  <a:xfrm>
                    <a:off x="1268413" y="145542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Conector recto 176"/>
                  <p:cNvCxnSpPr/>
                  <p:nvPr/>
                </p:nvCxnSpPr>
                <p:spPr>
                  <a:xfrm>
                    <a:off x="1268413" y="155829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Conector recto 177"/>
                  <p:cNvCxnSpPr/>
                  <p:nvPr/>
                </p:nvCxnSpPr>
                <p:spPr>
                  <a:xfrm>
                    <a:off x="1418366" y="165735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Conector recto 178"/>
                  <p:cNvCxnSpPr/>
                  <p:nvPr/>
                </p:nvCxnSpPr>
                <p:spPr>
                  <a:xfrm>
                    <a:off x="1418366" y="180213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Conector recto 179"/>
                  <p:cNvCxnSpPr/>
                  <p:nvPr/>
                </p:nvCxnSpPr>
                <p:spPr>
                  <a:xfrm>
                    <a:off x="1418366" y="200406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Conector recto 180"/>
                  <p:cNvCxnSpPr/>
                  <p:nvPr/>
                </p:nvCxnSpPr>
                <p:spPr>
                  <a:xfrm>
                    <a:off x="1418366" y="227838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Conector recto 181"/>
                  <p:cNvCxnSpPr/>
                  <p:nvPr/>
                </p:nvCxnSpPr>
                <p:spPr>
                  <a:xfrm>
                    <a:off x="1418366" y="255651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Conector recto 182"/>
                  <p:cNvCxnSpPr/>
                  <p:nvPr/>
                </p:nvCxnSpPr>
                <p:spPr>
                  <a:xfrm>
                    <a:off x="1418366" y="270891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Conector recto 183"/>
                  <p:cNvCxnSpPr/>
                  <p:nvPr/>
                </p:nvCxnSpPr>
                <p:spPr>
                  <a:xfrm>
                    <a:off x="1418366" y="292227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Conector recto 184"/>
                  <p:cNvCxnSpPr/>
                  <p:nvPr/>
                </p:nvCxnSpPr>
                <p:spPr>
                  <a:xfrm>
                    <a:off x="1418366" y="3089910"/>
                    <a:ext cx="92478" cy="0"/>
                  </a:xfrm>
                  <a:prstGeom prst="line">
                    <a:avLst/>
                  </a:prstGeom>
                </p:spPr>
                <p:style>
                  <a:lnRef idx="1">
                    <a:schemeClr val="accent1"/>
                  </a:lnRef>
                  <a:fillRef idx="0">
                    <a:schemeClr val="accent1"/>
                  </a:fillRef>
                  <a:effectRef idx="0">
                    <a:schemeClr val="accent1"/>
                  </a:effectRef>
                  <a:fontRef idx="minor">
                    <a:schemeClr val="tx1"/>
                  </a:fontRef>
                </p:style>
              </p:cxnSp>
              <p:sp>
                <p:nvSpPr>
                  <p:cNvPr id="186" name="CuadroTexto 185"/>
                  <p:cNvSpPr txBox="1"/>
                  <p:nvPr/>
                </p:nvSpPr>
                <p:spPr>
                  <a:xfrm>
                    <a:off x="1136558" y="1529837"/>
                    <a:ext cx="316176" cy="1323439"/>
                  </a:xfrm>
                  <a:prstGeom prst="rect">
                    <a:avLst/>
                  </a:prstGeom>
                  <a:noFill/>
                </p:spPr>
                <p:txBody>
                  <a:bodyPr wrap="none" rtlCol="0">
                    <a:spAutoFit/>
                  </a:bodyPr>
                  <a:lstStyle/>
                  <a:p>
                    <a:pPr algn="r"/>
                    <a:r>
                      <a:rPr lang="es-ES" sz="1000" dirty="0" smtClean="0"/>
                      <a:t>75</a:t>
                    </a:r>
                  </a:p>
                  <a:p>
                    <a:pPr algn="r"/>
                    <a:r>
                      <a:rPr lang="es-ES" sz="1000" dirty="0" smtClean="0"/>
                      <a:t>63</a:t>
                    </a:r>
                  </a:p>
                  <a:p>
                    <a:pPr algn="r"/>
                    <a:endParaRPr lang="es-ES" sz="1000" dirty="0"/>
                  </a:p>
                  <a:p>
                    <a:pPr algn="r"/>
                    <a:endParaRPr lang="es-ES" sz="1000" dirty="0" smtClean="0"/>
                  </a:p>
                  <a:p>
                    <a:pPr algn="r"/>
                    <a:r>
                      <a:rPr lang="es-ES" sz="1000" dirty="0" smtClean="0"/>
                      <a:t>35</a:t>
                    </a:r>
                  </a:p>
                  <a:p>
                    <a:pPr algn="r"/>
                    <a:endParaRPr lang="es-ES" sz="1000" dirty="0" smtClean="0"/>
                  </a:p>
                  <a:p>
                    <a:pPr algn="r"/>
                    <a:r>
                      <a:rPr lang="es-ES" sz="1000" dirty="0" smtClean="0"/>
                      <a:t>25</a:t>
                    </a:r>
                  </a:p>
                  <a:p>
                    <a:pPr algn="r"/>
                    <a:r>
                      <a:rPr lang="es-ES" sz="1000" dirty="0" smtClean="0"/>
                      <a:t>20</a:t>
                    </a:r>
                  </a:p>
                </p:txBody>
              </p:sp>
              <p:sp>
                <p:nvSpPr>
                  <p:cNvPr id="187" name="CuadroTexto 186"/>
                  <p:cNvSpPr txBox="1"/>
                  <p:nvPr/>
                </p:nvSpPr>
                <p:spPr>
                  <a:xfrm>
                    <a:off x="1136558" y="1882581"/>
                    <a:ext cx="316176" cy="1323439"/>
                  </a:xfrm>
                  <a:prstGeom prst="rect">
                    <a:avLst/>
                  </a:prstGeom>
                  <a:noFill/>
                </p:spPr>
                <p:txBody>
                  <a:bodyPr wrap="none" rtlCol="0">
                    <a:spAutoFit/>
                  </a:bodyPr>
                  <a:lstStyle/>
                  <a:p>
                    <a:pPr algn="r"/>
                    <a:r>
                      <a:rPr lang="es-ES" sz="1000" dirty="0" smtClean="0"/>
                      <a:t>48</a:t>
                    </a:r>
                  </a:p>
                  <a:p>
                    <a:pPr algn="r"/>
                    <a:endParaRPr lang="es-ES" sz="1000" dirty="0" smtClean="0"/>
                  </a:p>
                  <a:p>
                    <a:pPr algn="r"/>
                    <a:endParaRPr lang="es-ES" sz="1000" dirty="0"/>
                  </a:p>
                  <a:p>
                    <a:pPr algn="r"/>
                    <a:endParaRPr lang="es-ES" sz="1000" dirty="0" smtClean="0"/>
                  </a:p>
                  <a:p>
                    <a:pPr algn="r"/>
                    <a:endParaRPr lang="es-ES" sz="1000" dirty="0"/>
                  </a:p>
                  <a:p>
                    <a:pPr algn="r"/>
                    <a:endParaRPr lang="es-ES" sz="1000" dirty="0" smtClean="0"/>
                  </a:p>
                  <a:p>
                    <a:pPr algn="r"/>
                    <a:r>
                      <a:rPr lang="es-ES" sz="1000" dirty="0" smtClean="0"/>
                      <a:t>17</a:t>
                    </a:r>
                  </a:p>
                  <a:p>
                    <a:pPr algn="r"/>
                    <a:r>
                      <a:rPr lang="es-ES" sz="1000" dirty="0" smtClean="0"/>
                      <a:t>11</a:t>
                    </a:r>
                  </a:p>
                </p:txBody>
              </p:sp>
              <p:sp>
                <p:nvSpPr>
                  <p:cNvPr id="188" name="CuadroTexto 187"/>
                  <p:cNvSpPr txBox="1"/>
                  <p:nvPr/>
                </p:nvSpPr>
                <p:spPr>
                  <a:xfrm>
                    <a:off x="880181" y="1089089"/>
                    <a:ext cx="381836" cy="707886"/>
                  </a:xfrm>
                  <a:prstGeom prst="rect">
                    <a:avLst/>
                  </a:prstGeom>
                  <a:noFill/>
                </p:spPr>
                <p:txBody>
                  <a:bodyPr wrap="none" rtlCol="0">
                    <a:spAutoFit/>
                  </a:bodyPr>
                  <a:lstStyle/>
                  <a:p>
                    <a:pPr algn="r"/>
                    <a:r>
                      <a:rPr lang="es-ES" sz="1000" dirty="0" smtClean="0"/>
                      <a:t>245</a:t>
                    </a:r>
                  </a:p>
                  <a:p>
                    <a:pPr algn="r"/>
                    <a:r>
                      <a:rPr lang="es-ES" sz="1000" dirty="0" smtClean="0"/>
                      <a:t>180</a:t>
                    </a:r>
                  </a:p>
                  <a:p>
                    <a:pPr algn="r"/>
                    <a:r>
                      <a:rPr lang="es-ES" sz="1000" dirty="0" smtClean="0"/>
                      <a:t>135</a:t>
                    </a:r>
                  </a:p>
                  <a:p>
                    <a:pPr algn="r"/>
                    <a:r>
                      <a:rPr lang="es-ES" sz="1000" dirty="0" smtClean="0"/>
                      <a:t>100</a:t>
                    </a:r>
                  </a:p>
                </p:txBody>
              </p:sp>
              <p:cxnSp>
                <p:nvCxnSpPr>
                  <p:cNvPr id="189" name="Conector recto 188"/>
                  <p:cNvCxnSpPr/>
                  <p:nvPr/>
                </p:nvCxnSpPr>
                <p:spPr>
                  <a:xfrm flipV="1">
                    <a:off x="1196340" y="1558290"/>
                    <a:ext cx="72073" cy="99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Conector recto 189"/>
                  <p:cNvCxnSpPr>
                    <a:stCxn id="188" idx="3"/>
                    <a:endCxn id="188" idx="3"/>
                  </p:cNvCxnSpPr>
                  <p:nvPr/>
                </p:nvCxnSpPr>
                <p:spPr>
                  <a:xfrm>
                    <a:off x="1262017" y="144303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Conector recto 190"/>
                  <p:cNvCxnSpPr/>
                  <p:nvPr/>
                </p:nvCxnSpPr>
                <p:spPr>
                  <a:xfrm flipH="1">
                    <a:off x="1196340" y="1451610"/>
                    <a:ext cx="72073" cy="78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Conector recto 191"/>
                  <p:cNvCxnSpPr/>
                  <p:nvPr/>
                </p:nvCxnSpPr>
                <p:spPr>
                  <a:xfrm flipH="1" flipV="1">
                    <a:off x="1196340" y="1375410"/>
                    <a:ext cx="72073" cy="2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Conector recto 192"/>
                  <p:cNvCxnSpPr/>
                  <p:nvPr/>
                </p:nvCxnSpPr>
                <p:spPr>
                  <a:xfrm flipH="1" flipV="1">
                    <a:off x="1196975" y="1223010"/>
                    <a:ext cx="71438" cy="13081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19" name="Grupo 218"/>
              <p:cNvGrpSpPr/>
              <p:nvPr/>
            </p:nvGrpSpPr>
            <p:grpSpPr>
              <a:xfrm>
                <a:off x="3601703" y="3263405"/>
                <a:ext cx="2480073" cy="2321534"/>
                <a:chOff x="3708696" y="3683986"/>
                <a:chExt cx="2480073" cy="2321534"/>
              </a:xfrm>
            </p:grpSpPr>
            <p:pic>
              <p:nvPicPr>
                <p:cNvPr id="38" name="Imagen 37"/>
                <p:cNvPicPr>
                  <a:picLocks noChangeAspect="1"/>
                </p:cNvPicPr>
                <p:nvPr/>
              </p:nvPicPr>
              <p:blipFill rotWithShape="1">
                <a:blip r:embed="rId8"/>
                <a:srcRect l="29342" r="20296" b="1686"/>
                <a:stretch/>
              </p:blipFill>
              <p:spPr>
                <a:xfrm>
                  <a:off x="4460769" y="3683986"/>
                  <a:ext cx="1728000" cy="2282400"/>
                </a:xfrm>
                <a:prstGeom prst="rect">
                  <a:avLst/>
                </a:prstGeom>
              </p:spPr>
            </p:pic>
            <p:sp>
              <p:nvSpPr>
                <p:cNvPr id="41" name="CuadroTexto 40"/>
                <p:cNvSpPr txBox="1"/>
                <p:nvPr/>
              </p:nvSpPr>
              <p:spPr>
                <a:xfrm>
                  <a:off x="4402659" y="5728521"/>
                  <a:ext cx="1428468" cy="276999"/>
                </a:xfrm>
                <a:prstGeom prst="rect">
                  <a:avLst/>
                </a:prstGeom>
                <a:noFill/>
              </p:spPr>
              <p:txBody>
                <a:bodyPr wrap="none" rtlCol="0">
                  <a:spAutoFit/>
                </a:bodyPr>
                <a:lstStyle/>
                <a:p>
                  <a:r>
                    <a:rPr lang="es-ES" sz="1200" dirty="0" err="1">
                      <a:solidFill>
                        <a:schemeClr val="accent4"/>
                      </a:solidFill>
                    </a:rPr>
                    <a:t>Thermo</a:t>
                  </a:r>
                  <a:r>
                    <a:rPr lang="es-ES" sz="1200" dirty="0">
                      <a:solidFill>
                        <a:schemeClr val="accent4"/>
                      </a:solidFill>
                    </a:rPr>
                    <a:t> </a:t>
                  </a:r>
                  <a:r>
                    <a:rPr lang="es-ES" sz="1200" dirty="0" smtClean="0">
                      <a:solidFill>
                        <a:schemeClr val="accent4"/>
                      </a:solidFill>
                    </a:rPr>
                    <a:t>PA1-744 Rb</a:t>
                  </a:r>
                  <a:endParaRPr lang="en-GB" sz="1200" dirty="0">
                    <a:solidFill>
                      <a:schemeClr val="accent4"/>
                    </a:solidFill>
                  </a:endParaRPr>
                </a:p>
              </p:txBody>
            </p:sp>
            <p:grpSp>
              <p:nvGrpSpPr>
                <p:cNvPr id="194" name="Grupo 193"/>
                <p:cNvGrpSpPr/>
                <p:nvPr/>
              </p:nvGrpSpPr>
              <p:grpSpPr>
                <a:xfrm>
                  <a:off x="3708696" y="3689680"/>
                  <a:ext cx="630663" cy="2116931"/>
                  <a:chOff x="880181" y="1089089"/>
                  <a:chExt cx="630663" cy="2116931"/>
                </a:xfrm>
              </p:grpSpPr>
              <p:cxnSp>
                <p:nvCxnSpPr>
                  <p:cNvPr id="195" name="Conector recto 194"/>
                  <p:cNvCxnSpPr/>
                  <p:nvPr/>
                </p:nvCxnSpPr>
                <p:spPr>
                  <a:xfrm>
                    <a:off x="1268413" y="135255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Conector recto 195"/>
                  <p:cNvCxnSpPr/>
                  <p:nvPr/>
                </p:nvCxnSpPr>
                <p:spPr>
                  <a:xfrm>
                    <a:off x="1268413" y="139827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Conector recto 196"/>
                  <p:cNvCxnSpPr/>
                  <p:nvPr/>
                </p:nvCxnSpPr>
                <p:spPr>
                  <a:xfrm>
                    <a:off x="1268413" y="145542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Conector recto 197"/>
                  <p:cNvCxnSpPr/>
                  <p:nvPr/>
                </p:nvCxnSpPr>
                <p:spPr>
                  <a:xfrm>
                    <a:off x="1268413" y="1558290"/>
                    <a:ext cx="242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Conector recto 198"/>
                  <p:cNvCxnSpPr/>
                  <p:nvPr/>
                </p:nvCxnSpPr>
                <p:spPr>
                  <a:xfrm>
                    <a:off x="1418366" y="165735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Conector recto 199"/>
                  <p:cNvCxnSpPr/>
                  <p:nvPr/>
                </p:nvCxnSpPr>
                <p:spPr>
                  <a:xfrm>
                    <a:off x="1418366" y="180213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Conector recto 200"/>
                  <p:cNvCxnSpPr/>
                  <p:nvPr/>
                </p:nvCxnSpPr>
                <p:spPr>
                  <a:xfrm>
                    <a:off x="1418366" y="200406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Conector recto 201"/>
                  <p:cNvCxnSpPr/>
                  <p:nvPr/>
                </p:nvCxnSpPr>
                <p:spPr>
                  <a:xfrm>
                    <a:off x="1418366" y="227838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Conector recto 202"/>
                  <p:cNvCxnSpPr/>
                  <p:nvPr/>
                </p:nvCxnSpPr>
                <p:spPr>
                  <a:xfrm>
                    <a:off x="1418366" y="255651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Conector recto 203"/>
                  <p:cNvCxnSpPr/>
                  <p:nvPr/>
                </p:nvCxnSpPr>
                <p:spPr>
                  <a:xfrm>
                    <a:off x="1418366" y="270891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Conector recto 204"/>
                  <p:cNvCxnSpPr/>
                  <p:nvPr/>
                </p:nvCxnSpPr>
                <p:spPr>
                  <a:xfrm>
                    <a:off x="1418366" y="2922270"/>
                    <a:ext cx="92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Conector recto 205"/>
                  <p:cNvCxnSpPr/>
                  <p:nvPr/>
                </p:nvCxnSpPr>
                <p:spPr>
                  <a:xfrm>
                    <a:off x="1418366" y="3089910"/>
                    <a:ext cx="92478" cy="0"/>
                  </a:xfrm>
                  <a:prstGeom prst="line">
                    <a:avLst/>
                  </a:prstGeom>
                </p:spPr>
                <p:style>
                  <a:lnRef idx="1">
                    <a:schemeClr val="accent1"/>
                  </a:lnRef>
                  <a:fillRef idx="0">
                    <a:schemeClr val="accent1"/>
                  </a:fillRef>
                  <a:effectRef idx="0">
                    <a:schemeClr val="accent1"/>
                  </a:effectRef>
                  <a:fontRef idx="minor">
                    <a:schemeClr val="tx1"/>
                  </a:fontRef>
                </p:style>
              </p:cxnSp>
              <p:sp>
                <p:nvSpPr>
                  <p:cNvPr id="207" name="CuadroTexto 206"/>
                  <p:cNvSpPr txBox="1"/>
                  <p:nvPr/>
                </p:nvSpPr>
                <p:spPr>
                  <a:xfrm>
                    <a:off x="1136558" y="1529837"/>
                    <a:ext cx="316176" cy="1323439"/>
                  </a:xfrm>
                  <a:prstGeom prst="rect">
                    <a:avLst/>
                  </a:prstGeom>
                  <a:noFill/>
                </p:spPr>
                <p:txBody>
                  <a:bodyPr wrap="none" rtlCol="0">
                    <a:spAutoFit/>
                  </a:bodyPr>
                  <a:lstStyle/>
                  <a:p>
                    <a:pPr algn="r"/>
                    <a:r>
                      <a:rPr lang="es-ES" sz="1000" dirty="0" smtClean="0"/>
                      <a:t>75</a:t>
                    </a:r>
                  </a:p>
                  <a:p>
                    <a:pPr algn="r"/>
                    <a:r>
                      <a:rPr lang="es-ES" sz="1000" dirty="0" smtClean="0"/>
                      <a:t>63</a:t>
                    </a:r>
                  </a:p>
                  <a:p>
                    <a:pPr algn="r"/>
                    <a:endParaRPr lang="es-ES" sz="1000" dirty="0"/>
                  </a:p>
                  <a:p>
                    <a:pPr algn="r"/>
                    <a:endParaRPr lang="es-ES" sz="1000" dirty="0" smtClean="0"/>
                  </a:p>
                  <a:p>
                    <a:pPr algn="r"/>
                    <a:r>
                      <a:rPr lang="es-ES" sz="1000" dirty="0" smtClean="0"/>
                      <a:t>35</a:t>
                    </a:r>
                  </a:p>
                  <a:p>
                    <a:pPr algn="r"/>
                    <a:endParaRPr lang="es-ES" sz="1000" dirty="0" smtClean="0"/>
                  </a:p>
                  <a:p>
                    <a:pPr algn="r"/>
                    <a:r>
                      <a:rPr lang="es-ES" sz="1000" dirty="0" smtClean="0"/>
                      <a:t>25</a:t>
                    </a:r>
                  </a:p>
                  <a:p>
                    <a:pPr algn="r"/>
                    <a:r>
                      <a:rPr lang="es-ES" sz="1000" dirty="0" smtClean="0"/>
                      <a:t>20</a:t>
                    </a:r>
                  </a:p>
                </p:txBody>
              </p:sp>
              <p:sp>
                <p:nvSpPr>
                  <p:cNvPr id="208" name="CuadroTexto 207"/>
                  <p:cNvSpPr txBox="1"/>
                  <p:nvPr/>
                </p:nvSpPr>
                <p:spPr>
                  <a:xfrm>
                    <a:off x="1136558" y="1882581"/>
                    <a:ext cx="316176" cy="1323439"/>
                  </a:xfrm>
                  <a:prstGeom prst="rect">
                    <a:avLst/>
                  </a:prstGeom>
                  <a:noFill/>
                </p:spPr>
                <p:txBody>
                  <a:bodyPr wrap="none" rtlCol="0">
                    <a:spAutoFit/>
                  </a:bodyPr>
                  <a:lstStyle/>
                  <a:p>
                    <a:pPr algn="r"/>
                    <a:r>
                      <a:rPr lang="es-ES" sz="1000" dirty="0" smtClean="0"/>
                      <a:t>48</a:t>
                    </a:r>
                  </a:p>
                  <a:p>
                    <a:pPr algn="r"/>
                    <a:endParaRPr lang="es-ES" sz="1000" dirty="0" smtClean="0"/>
                  </a:p>
                  <a:p>
                    <a:pPr algn="r"/>
                    <a:endParaRPr lang="es-ES" sz="1000" dirty="0"/>
                  </a:p>
                  <a:p>
                    <a:pPr algn="r"/>
                    <a:endParaRPr lang="es-ES" sz="1000" dirty="0" smtClean="0"/>
                  </a:p>
                  <a:p>
                    <a:pPr algn="r"/>
                    <a:endParaRPr lang="es-ES" sz="1000" dirty="0"/>
                  </a:p>
                  <a:p>
                    <a:pPr algn="r"/>
                    <a:endParaRPr lang="es-ES" sz="1000" dirty="0" smtClean="0"/>
                  </a:p>
                  <a:p>
                    <a:pPr algn="r"/>
                    <a:r>
                      <a:rPr lang="es-ES" sz="1000" dirty="0" smtClean="0"/>
                      <a:t>17</a:t>
                    </a:r>
                  </a:p>
                  <a:p>
                    <a:pPr algn="r"/>
                    <a:r>
                      <a:rPr lang="es-ES" sz="1000" dirty="0" smtClean="0"/>
                      <a:t>11</a:t>
                    </a:r>
                  </a:p>
                </p:txBody>
              </p:sp>
              <p:sp>
                <p:nvSpPr>
                  <p:cNvPr id="209" name="CuadroTexto 208"/>
                  <p:cNvSpPr txBox="1"/>
                  <p:nvPr/>
                </p:nvSpPr>
                <p:spPr>
                  <a:xfrm>
                    <a:off x="880181" y="1089089"/>
                    <a:ext cx="381836" cy="707886"/>
                  </a:xfrm>
                  <a:prstGeom prst="rect">
                    <a:avLst/>
                  </a:prstGeom>
                  <a:noFill/>
                </p:spPr>
                <p:txBody>
                  <a:bodyPr wrap="none" rtlCol="0">
                    <a:spAutoFit/>
                  </a:bodyPr>
                  <a:lstStyle/>
                  <a:p>
                    <a:pPr algn="r"/>
                    <a:r>
                      <a:rPr lang="es-ES" sz="1000" dirty="0" smtClean="0"/>
                      <a:t>245</a:t>
                    </a:r>
                  </a:p>
                  <a:p>
                    <a:pPr algn="r"/>
                    <a:r>
                      <a:rPr lang="es-ES" sz="1000" dirty="0" smtClean="0"/>
                      <a:t>180</a:t>
                    </a:r>
                  </a:p>
                  <a:p>
                    <a:pPr algn="r"/>
                    <a:r>
                      <a:rPr lang="es-ES" sz="1000" dirty="0" smtClean="0"/>
                      <a:t>135</a:t>
                    </a:r>
                  </a:p>
                  <a:p>
                    <a:pPr algn="r"/>
                    <a:r>
                      <a:rPr lang="es-ES" sz="1000" dirty="0" smtClean="0"/>
                      <a:t>100</a:t>
                    </a:r>
                  </a:p>
                </p:txBody>
              </p:sp>
              <p:cxnSp>
                <p:nvCxnSpPr>
                  <p:cNvPr id="210" name="Conector recto 209"/>
                  <p:cNvCxnSpPr/>
                  <p:nvPr/>
                </p:nvCxnSpPr>
                <p:spPr>
                  <a:xfrm flipV="1">
                    <a:off x="1196340" y="1558290"/>
                    <a:ext cx="72073" cy="99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Conector recto 210"/>
                  <p:cNvCxnSpPr>
                    <a:stCxn id="209" idx="3"/>
                    <a:endCxn id="209" idx="3"/>
                  </p:cNvCxnSpPr>
                  <p:nvPr/>
                </p:nvCxnSpPr>
                <p:spPr>
                  <a:xfrm>
                    <a:off x="1262017" y="144303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Conector recto 211"/>
                  <p:cNvCxnSpPr/>
                  <p:nvPr/>
                </p:nvCxnSpPr>
                <p:spPr>
                  <a:xfrm flipH="1">
                    <a:off x="1196340" y="1451610"/>
                    <a:ext cx="72073" cy="78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Conector recto 212"/>
                  <p:cNvCxnSpPr/>
                  <p:nvPr/>
                </p:nvCxnSpPr>
                <p:spPr>
                  <a:xfrm flipH="1" flipV="1">
                    <a:off x="1196340" y="1375410"/>
                    <a:ext cx="72073" cy="2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Conector recto 213"/>
                  <p:cNvCxnSpPr/>
                  <p:nvPr/>
                </p:nvCxnSpPr>
                <p:spPr>
                  <a:xfrm flipH="1" flipV="1">
                    <a:off x="1196975" y="1223010"/>
                    <a:ext cx="71438" cy="13081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23" name="Grupo 222"/>
              <p:cNvGrpSpPr/>
              <p:nvPr/>
            </p:nvGrpSpPr>
            <p:grpSpPr>
              <a:xfrm>
                <a:off x="4451572" y="365990"/>
                <a:ext cx="1532407" cy="276999"/>
                <a:chOff x="1524933" y="775296"/>
                <a:chExt cx="1532407" cy="276999"/>
              </a:xfrm>
            </p:grpSpPr>
            <p:cxnSp>
              <p:nvCxnSpPr>
                <p:cNvPr id="224" name="Conector recto 223"/>
                <p:cNvCxnSpPr/>
                <p:nvPr/>
              </p:nvCxnSpPr>
              <p:spPr>
                <a:xfrm>
                  <a:off x="1524933" y="1019285"/>
                  <a:ext cx="7229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Conector recto 224"/>
                <p:cNvCxnSpPr/>
                <p:nvPr/>
              </p:nvCxnSpPr>
              <p:spPr>
                <a:xfrm>
                  <a:off x="2334417" y="1019285"/>
                  <a:ext cx="722923" cy="0"/>
                </a:xfrm>
                <a:prstGeom prst="line">
                  <a:avLst/>
                </a:prstGeom>
              </p:spPr>
              <p:style>
                <a:lnRef idx="1">
                  <a:schemeClr val="accent1"/>
                </a:lnRef>
                <a:fillRef idx="0">
                  <a:schemeClr val="accent1"/>
                </a:fillRef>
                <a:effectRef idx="0">
                  <a:schemeClr val="accent1"/>
                </a:effectRef>
                <a:fontRef idx="minor">
                  <a:schemeClr val="tx1"/>
                </a:fontRef>
              </p:style>
            </p:cxnSp>
            <p:sp>
              <p:nvSpPr>
                <p:cNvPr id="226" name="CuadroTexto 225"/>
                <p:cNvSpPr txBox="1"/>
                <p:nvPr/>
              </p:nvSpPr>
              <p:spPr>
                <a:xfrm>
                  <a:off x="1548000" y="775296"/>
                  <a:ext cx="676788" cy="276999"/>
                </a:xfrm>
                <a:prstGeom prst="rect">
                  <a:avLst/>
                </a:prstGeom>
                <a:noFill/>
              </p:spPr>
              <p:txBody>
                <a:bodyPr wrap="none" rtlCol="0">
                  <a:spAutoFit/>
                </a:bodyPr>
                <a:lstStyle/>
                <a:p>
                  <a:r>
                    <a:rPr lang="es-ES" sz="1200" dirty="0" smtClean="0"/>
                    <a:t>CB2GFP</a:t>
                  </a:r>
                  <a:endParaRPr lang="en-GB" sz="1200" dirty="0"/>
                </a:p>
              </p:txBody>
            </p:sp>
            <p:sp>
              <p:nvSpPr>
                <p:cNvPr id="227" name="CuadroTexto 226"/>
                <p:cNvSpPr txBox="1"/>
                <p:nvPr/>
              </p:nvSpPr>
              <p:spPr>
                <a:xfrm>
                  <a:off x="2394000" y="775296"/>
                  <a:ext cx="603755" cy="276999"/>
                </a:xfrm>
                <a:prstGeom prst="rect">
                  <a:avLst/>
                </a:prstGeom>
                <a:noFill/>
              </p:spPr>
              <p:txBody>
                <a:bodyPr wrap="none" rtlCol="0">
                  <a:spAutoFit/>
                </a:bodyPr>
                <a:lstStyle/>
                <a:p>
                  <a:r>
                    <a:rPr lang="es-ES" sz="1200" dirty="0" smtClean="0"/>
                    <a:t>CB2KO</a:t>
                  </a:r>
                  <a:endParaRPr lang="en-GB" sz="1200" dirty="0"/>
                </a:p>
              </p:txBody>
            </p:sp>
          </p:grpSp>
          <p:sp>
            <p:nvSpPr>
              <p:cNvPr id="228" name="CuadroTexto 227"/>
              <p:cNvSpPr txBox="1"/>
              <p:nvPr/>
            </p:nvSpPr>
            <p:spPr>
              <a:xfrm>
                <a:off x="3887062" y="5679966"/>
                <a:ext cx="433132" cy="276999"/>
              </a:xfrm>
              <a:prstGeom prst="rect">
                <a:avLst/>
              </a:prstGeom>
              <a:noFill/>
            </p:spPr>
            <p:txBody>
              <a:bodyPr wrap="none" rtlCol="0">
                <a:spAutoFit/>
              </a:bodyPr>
              <a:lstStyle/>
              <a:p>
                <a:pPr algn="r"/>
                <a:r>
                  <a:rPr lang="es-ES" sz="1200" dirty="0" smtClean="0"/>
                  <a:t>GFP</a:t>
                </a:r>
                <a:endParaRPr lang="en-GB" sz="1200" dirty="0"/>
              </a:p>
            </p:txBody>
          </p:sp>
          <p:sp>
            <p:nvSpPr>
              <p:cNvPr id="229" name="CuadroTexto 228"/>
              <p:cNvSpPr txBox="1"/>
              <p:nvPr/>
            </p:nvSpPr>
            <p:spPr>
              <a:xfrm>
                <a:off x="3708636" y="6014440"/>
                <a:ext cx="619080" cy="276999"/>
              </a:xfrm>
              <a:prstGeom prst="rect">
                <a:avLst/>
              </a:prstGeom>
              <a:noFill/>
            </p:spPr>
            <p:txBody>
              <a:bodyPr wrap="none" rtlCol="0">
                <a:spAutoFit/>
              </a:bodyPr>
              <a:lstStyle/>
              <a:p>
                <a:pPr algn="r"/>
                <a:r>
                  <a:rPr lang="el-GR" sz="1200" dirty="0" smtClean="0">
                    <a:latin typeface="Calibri" panose="020F0502020204030204" pitchFamily="34" charset="0"/>
                    <a:cs typeface="Calibri" panose="020F0502020204030204" pitchFamily="34" charset="0"/>
                  </a:rPr>
                  <a:t>β</a:t>
                </a:r>
                <a:r>
                  <a:rPr lang="es-ES" sz="1200" dirty="0" smtClean="0"/>
                  <a:t>-</a:t>
                </a:r>
                <a:r>
                  <a:rPr lang="es-ES" sz="1200" dirty="0" err="1" smtClean="0"/>
                  <a:t>actin</a:t>
                </a:r>
                <a:endParaRPr lang="en-GB" sz="1200" dirty="0"/>
              </a:p>
            </p:txBody>
          </p:sp>
          <p:sp>
            <p:nvSpPr>
              <p:cNvPr id="230" name="Flecha derecha 229"/>
              <p:cNvSpPr/>
              <p:nvPr/>
            </p:nvSpPr>
            <p:spPr>
              <a:xfrm>
                <a:off x="503178" y="1622092"/>
                <a:ext cx="519457" cy="287364"/>
              </a:xfrm>
              <a:prstGeom prst="rightArrow">
                <a:avLst>
                  <a:gd name="adj1" fmla="val 68694"/>
                  <a:gd name="adj2" fmla="val 458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CB2</a:t>
                </a:r>
                <a:endParaRPr lang="en-GB" sz="1200" dirty="0">
                  <a:solidFill>
                    <a:schemeClr val="tx1"/>
                  </a:solidFill>
                </a:endParaRPr>
              </a:p>
            </p:txBody>
          </p:sp>
          <p:sp>
            <p:nvSpPr>
              <p:cNvPr id="231" name="Flecha derecha 230"/>
              <p:cNvSpPr/>
              <p:nvPr/>
            </p:nvSpPr>
            <p:spPr>
              <a:xfrm>
                <a:off x="513312" y="4115200"/>
                <a:ext cx="519457" cy="287364"/>
              </a:xfrm>
              <a:prstGeom prst="rightArrow">
                <a:avLst>
                  <a:gd name="adj1" fmla="val 68694"/>
                  <a:gd name="adj2" fmla="val 458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CB2</a:t>
                </a:r>
                <a:endParaRPr lang="en-GB" sz="1200" dirty="0">
                  <a:solidFill>
                    <a:schemeClr val="tx1"/>
                  </a:solidFill>
                </a:endParaRPr>
              </a:p>
            </p:txBody>
          </p:sp>
          <p:sp>
            <p:nvSpPr>
              <p:cNvPr id="232" name="Flecha derecha 231"/>
              <p:cNvSpPr/>
              <p:nvPr/>
            </p:nvSpPr>
            <p:spPr>
              <a:xfrm>
                <a:off x="503177" y="6515354"/>
                <a:ext cx="519457" cy="287364"/>
              </a:xfrm>
              <a:prstGeom prst="rightArrow">
                <a:avLst>
                  <a:gd name="adj1" fmla="val 68694"/>
                  <a:gd name="adj2" fmla="val 458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CB2</a:t>
                </a:r>
                <a:endParaRPr lang="en-GB" sz="1200" dirty="0">
                  <a:solidFill>
                    <a:schemeClr val="tx1"/>
                  </a:solidFill>
                </a:endParaRPr>
              </a:p>
            </p:txBody>
          </p:sp>
          <p:sp>
            <p:nvSpPr>
              <p:cNvPr id="233" name="Flecha derecha 232"/>
              <p:cNvSpPr/>
              <p:nvPr/>
            </p:nvSpPr>
            <p:spPr>
              <a:xfrm>
                <a:off x="3366443" y="1622092"/>
                <a:ext cx="519457" cy="287364"/>
              </a:xfrm>
              <a:prstGeom prst="rightArrow">
                <a:avLst>
                  <a:gd name="adj1" fmla="val 68694"/>
                  <a:gd name="adj2" fmla="val 458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CB2</a:t>
                </a:r>
                <a:endParaRPr lang="en-GB" sz="1200" dirty="0">
                  <a:solidFill>
                    <a:schemeClr val="tx1"/>
                  </a:solidFill>
                </a:endParaRPr>
              </a:p>
            </p:txBody>
          </p:sp>
          <p:sp>
            <p:nvSpPr>
              <p:cNvPr id="234" name="Flecha derecha 233"/>
              <p:cNvSpPr/>
              <p:nvPr/>
            </p:nvSpPr>
            <p:spPr>
              <a:xfrm>
                <a:off x="3373231" y="4115200"/>
                <a:ext cx="519457" cy="287364"/>
              </a:xfrm>
              <a:prstGeom prst="rightArrow">
                <a:avLst>
                  <a:gd name="adj1" fmla="val 68694"/>
                  <a:gd name="adj2" fmla="val 458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CB2</a:t>
                </a:r>
                <a:endParaRPr lang="en-GB" sz="1200" dirty="0">
                  <a:solidFill>
                    <a:schemeClr val="tx1"/>
                  </a:solidFill>
                </a:endParaRPr>
              </a:p>
            </p:txBody>
          </p:sp>
          <p:sp>
            <p:nvSpPr>
              <p:cNvPr id="237" name="CuadroTexto 236"/>
              <p:cNvSpPr txBox="1"/>
              <p:nvPr/>
            </p:nvSpPr>
            <p:spPr>
              <a:xfrm>
                <a:off x="1560852" y="602196"/>
                <a:ext cx="1572866" cy="276999"/>
              </a:xfrm>
              <a:prstGeom prst="rect">
                <a:avLst/>
              </a:prstGeom>
              <a:noFill/>
            </p:spPr>
            <p:txBody>
              <a:bodyPr wrap="none" rtlCol="0">
                <a:spAutoFit/>
              </a:bodyPr>
              <a:lstStyle/>
              <a:p>
                <a:r>
                  <a:rPr lang="es-ES" sz="1200" dirty="0" smtClean="0"/>
                  <a:t>1     2     3      4     5     6</a:t>
                </a:r>
                <a:endParaRPr lang="en-GB" sz="1200" dirty="0"/>
              </a:p>
            </p:txBody>
          </p:sp>
          <p:sp>
            <p:nvSpPr>
              <p:cNvPr id="238" name="CuadroTexto 237"/>
              <p:cNvSpPr txBox="1"/>
              <p:nvPr/>
            </p:nvSpPr>
            <p:spPr>
              <a:xfrm>
                <a:off x="4451617" y="602196"/>
                <a:ext cx="1572866" cy="276999"/>
              </a:xfrm>
              <a:prstGeom prst="rect">
                <a:avLst/>
              </a:prstGeom>
              <a:noFill/>
            </p:spPr>
            <p:txBody>
              <a:bodyPr wrap="none" rtlCol="0">
                <a:spAutoFit/>
              </a:bodyPr>
              <a:lstStyle/>
              <a:p>
                <a:r>
                  <a:rPr lang="es-ES" sz="1200" dirty="0" smtClean="0"/>
                  <a:t>1     2     3      4     5     6</a:t>
                </a:r>
                <a:endParaRPr lang="en-GB" sz="1200" dirty="0"/>
              </a:p>
            </p:txBody>
          </p:sp>
        </p:grpSp>
      </p:grpSp>
    </p:spTree>
    <p:extLst>
      <p:ext uri="{BB962C8B-B14F-4D97-AF65-F5344CB8AC3E}">
        <p14:creationId xmlns:p14="http://schemas.microsoft.com/office/powerpoint/2010/main" val="355503451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TotalTime>
  <Words>146</Words>
  <Application>Microsoft Office PowerPoint</Application>
  <PresentationFormat>A4 (210 x 297 mm)</PresentationFormat>
  <Paragraphs>119</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Irene Benito</dc:creator>
  <cp:lastModifiedBy>Irene Benito</cp:lastModifiedBy>
  <cp:revision>10</cp:revision>
  <dcterms:created xsi:type="dcterms:W3CDTF">2018-03-22T14:38:12Z</dcterms:created>
  <dcterms:modified xsi:type="dcterms:W3CDTF">2018-03-22T15:52:01Z</dcterms:modified>
</cp:coreProperties>
</file>