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5" r:id="rId2"/>
  </p:sldIdLst>
  <p:sldSz cx="6858000" cy="9144000" type="screen4x3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377">
          <p15:clr>
            <a:srgbClr val="A4A3A4"/>
          </p15:clr>
        </p15:guide>
        <p15:guide id="2" pos="5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EA6A"/>
    <a:srgbClr val="15FA0A"/>
    <a:srgbClr val="009242"/>
    <a:srgbClr val="00922E"/>
    <a:srgbClr val="00A62E"/>
    <a:srgbClr val="00B050"/>
    <a:srgbClr val="21FF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50"/>
    <p:restoredTop sz="93060" autoAdjust="0"/>
  </p:normalViewPr>
  <p:slideViewPr>
    <p:cSldViewPr showGuides="1">
      <p:cViewPr>
        <p:scale>
          <a:sx n="75" d="100"/>
          <a:sy n="75" d="100"/>
        </p:scale>
        <p:origin x="-3368" y="-304"/>
      </p:cViewPr>
      <p:guideLst>
        <p:guide orient="horz" pos="4377"/>
        <p:guide pos="5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CarmenMaria:Downloads:Substanzen%20Spanien%20Microglia%20PGE2%20NO%20TNF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1" i="1" baseline="0">
                <a:latin typeface="Arial"/>
                <a:cs typeface="Arial"/>
              </a:defRPr>
            </a:pPr>
            <a:r>
              <a:rPr lang="es-ES_tradnl" sz="900" b="1" i="1" baseline="0" dirty="0">
                <a:latin typeface="Arial"/>
                <a:cs typeface="Arial"/>
              </a:rPr>
              <a:t>PGE</a:t>
            </a:r>
            <a:r>
              <a:rPr lang="es-ES_tradnl" sz="900" b="1" i="1" baseline="-25000" dirty="0">
                <a:latin typeface="Arial"/>
                <a:cs typeface="Arial"/>
              </a:rPr>
              <a:t>2</a:t>
            </a:r>
          </a:p>
        </c:rich>
      </c:tx>
      <c:layout>
        <c:manualLayout>
          <c:xMode val="edge"/>
          <c:yMode val="edge"/>
          <c:x val="0.267728413407472"/>
          <c:y val="0.0684277277951726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06797232161875"/>
          <c:y val="0.0694621695533272"/>
          <c:w val="0.752385833105193"/>
          <c:h val="0.87516943442590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E0E0E3">
                  <a:lumMod val="10000"/>
                </a:srgbClr>
              </a:solidFill>
              <a:ln>
                <a:solidFill>
                  <a:schemeClr val="tx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B80-4E2A-9249-0CEA1FD8162A}"/>
              </c:ext>
            </c:extLst>
          </c:dPt>
          <c:dPt>
            <c:idx val="1"/>
            <c:invertIfNegative val="0"/>
            <c:bubble3D val="0"/>
            <c:spPr>
              <a:solidFill>
                <a:srgbClr val="FFFFFF">
                  <a:lumMod val="65000"/>
                </a:srgbClr>
              </a:solidFill>
              <a:ln>
                <a:solidFill>
                  <a:srgbClr val="E0E0E3">
                    <a:lumMod val="10000"/>
                  </a:srgb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B80-4E2A-9249-0CEA1FD8162A}"/>
              </c:ext>
            </c:extLst>
          </c:dPt>
          <c:dPt>
            <c:idx val="2"/>
            <c:invertIfNegative val="0"/>
            <c:bubble3D val="0"/>
            <c:spPr>
              <a:solidFill>
                <a:srgbClr val="FFFFFF">
                  <a:lumMod val="65000"/>
                </a:srgbClr>
              </a:solidFill>
              <a:ln>
                <a:solidFill>
                  <a:srgbClr val="E0E0E3">
                    <a:lumMod val="10000"/>
                  </a:srgb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B80-4E2A-9249-0CEA1FD8162A}"/>
              </c:ext>
            </c:extLst>
          </c:dPt>
          <c:dPt>
            <c:idx val="3"/>
            <c:invertIfNegative val="0"/>
            <c:bubble3D val="0"/>
            <c:spPr>
              <a:solidFill>
                <a:srgbClr val="FFFFFF">
                  <a:lumMod val="65000"/>
                </a:srgbClr>
              </a:solidFill>
              <a:ln>
                <a:solidFill>
                  <a:srgbClr val="E0E0E3">
                    <a:lumMod val="10000"/>
                  </a:srgb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B80-4E2A-9249-0CEA1FD8162A}"/>
              </c:ext>
            </c:extLst>
          </c:dPt>
          <c:dPt>
            <c:idx val="4"/>
            <c:invertIfNegative val="0"/>
            <c:bubble3D val="0"/>
            <c:spPr>
              <a:solidFill>
                <a:srgbClr val="FFFFFF">
                  <a:lumMod val="65000"/>
                </a:srgbClr>
              </a:solidFill>
              <a:ln>
                <a:solidFill>
                  <a:srgbClr val="E0E0E3">
                    <a:lumMod val="10000"/>
                  </a:srgb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B80-4E2A-9249-0CEA1FD8162A}"/>
              </c:ext>
            </c:extLst>
          </c:dPt>
          <c:dPt>
            <c:idx val="5"/>
            <c:invertIfNegative val="0"/>
            <c:bubble3D val="0"/>
            <c:spPr>
              <a:solidFill>
                <a:srgbClr val="FFFFFF">
                  <a:lumMod val="65000"/>
                </a:srgbClr>
              </a:solidFill>
              <a:ln>
                <a:solidFill>
                  <a:srgbClr val="E0E0E3">
                    <a:lumMod val="10000"/>
                  </a:srgb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7B80-4E2A-9249-0CEA1FD8162A}"/>
              </c:ext>
            </c:extLst>
          </c:dPt>
          <c:errBars>
            <c:errBarType val="plus"/>
            <c:errValType val="cust"/>
            <c:noEndCap val="0"/>
            <c:plus>
              <c:numRef>
                <c:f>Tabelle1!$W$110:$W$115</c:f>
                <c:numCache>
                  <c:formatCode>General</c:formatCode>
                  <c:ptCount val="6"/>
                  <c:pt idx="0">
                    <c:v>0.0</c:v>
                  </c:pt>
                  <c:pt idx="1">
                    <c:v>10.0</c:v>
                  </c:pt>
                  <c:pt idx="2">
                    <c:v>11.0</c:v>
                  </c:pt>
                  <c:pt idx="3">
                    <c:v>8.0</c:v>
                  </c:pt>
                  <c:pt idx="4">
                    <c:v>7.0</c:v>
                  </c:pt>
                  <c:pt idx="5">
                    <c:v>3.0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1.0</c:v>
                </c:pt>
              </c:numLit>
            </c:minus>
          </c:errBars>
          <c:val>
            <c:numRef>
              <c:f>Tabelle1!$S$110:$S$115</c:f>
              <c:numCache>
                <c:formatCode>0</c:formatCode>
                <c:ptCount val="6"/>
                <c:pt idx="0">
                  <c:v>100.0</c:v>
                </c:pt>
                <c:pt idx="1">
                  <c:v>58.0</c:v>
                </c:pt>
                <c:pt idx="2">
                  <c:v>43.0</c:v>
                </c:pt>
                <c:pt idx="3">
                  <c:v>33.0</c:v>
                </c:pt>
                <c:pt idx="4">
                  <c:v>22.0</c:v>
                </c:pt>
                <c:pt idx="5">
                  <c:v>8.0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7B80-4E2A-9249-0CEA1FD816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-2129105240"/>
        <c:axId val="-2129101896"/>
      </c:barChart>
      <c:catAx>
        <c:axId val="-2129105240"/>
        <c:scaling>
          <c:orientation val="minMax"/>
        </c:scaling>
        <c:delete val="0"/>
        <c:axPos val="b"/>
        <c:majorTickMark val="out"/>
        <c:minorTickMark val="none"/>
        <c:tickLblPos val="none"/>
        <c:spPr>
          <a:ln w="12700">
            <a:solidFill>
              <a:srgbClr val="E0E0E3">
                <a:lumMod val="10000"/>
              </a:srgbClr>
            </a:solidFill>
          </a:ln>
        </c:spPr>
        <c:crossAx val="-2129101896"/>
        <c:crosses val="autoZero"/>
        <c:auto val="1"/>
        <c:lblAlgn val="ctr"/>
        <c:lblOffset val="100"/>
        <c:noMultiLvlLbl val="0"/>
      </c:catAx>
      <c:valAx>
        <c:axId val="-2129101896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900" b="0">
                    <a:latin typeface="Arial"/>
                    <a:cs typeface="Arial"/>
                  </a:defRPr>
                </a:pPr>
                <a:r>
                  <a:rPr lang="es-ES_tradnl" sz="900" b="0">
                    <a:latin typeface="Arial"/>
                    <a:cs typeface="Arial"/>
                  </a:rPr>
                  <a:t>PGE</a:t>
                </a:r>
                <a:r>
                  <a:rPr lang="es-ES_tradnl" sz="900" b="0" baseline="-25000">
                    <a:latin typeface="Arial"/>
                    <a:cs typeface="Arial"/>
                  </a:rPr>
                  <a:t>2</a:t>
                </a:r>
                <a:r>
                  <a:rPr lang="es-ES_tradnl" sz="900" b="0">
                    <a:latin typeface="Arial"/>
                    <a:cs typeface="Arial"/>
                  </a:rPr>
                  <a:t> (% of LPS control)</a:t>
                </a:r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spPr>
          <a:ln w="12700">
            <a:solidFill>
              <a:srgbClr val="E0E0E3">
                <a:lumMod val="10000"/>
              </a:srgbClr>
            </a:solidFill>
          </a:ln>
        </c:spPr>
        <c:txPr>
          <a:bodyPr/>
          <a:lstStyle/>
          <a:p>
            <a:pPr>
              <a:defRPr sz="900" b="0" i="0">
                <a:latin typeface="Arial"/>
              </a:defRPr>
            </a:pPr>
            <a:endParaRPr lang="es-ES"/>
          </a:p>
        </c:txPr>
        <c:crossAx val="-2129105240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baseline="0"/>
      </a:pPr>
      <a:endParaRPr lang="es-E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DBF000-F070-4BA5-8040-45E1580CF2A2}" type="datetimeFigureOut">
              <a:rPr lang="en-GB" smtClean="0"/>
              <a:t>11/02/18</a:t>
            </a:fld>
            <a:endParaRPr lang="en-GB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006600" y="746125"/>
            <a:ext cx="27955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885F3E-EEAC-48AA-B2DB-CF20CED9B29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4899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GB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37C97-BCCC-4D81-874C-E127CDF1C06D}" type="datetimeFigureOut">
              <a:rPr lang="en-GB" smtClean="0"/>
              <a:t>11/02/18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B61AC-8785-459F-AB74-F8CF5F5AF12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3544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37C97-BCCC-4D81-874C-E127CDF1C06D}" type="datetimeFigureOut">
              <a:rPr lang="en-GB" smtClean="0"/>
              <a:t>11/02/18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B61AC-8785-459F-AB74-F8CF5F5AF12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3953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37C97-BCCC-4D81-874C-E127CDF1C06D}" type="datetimeFigureOut">
              <a:rPr lang="en-GB" smtClean="0"/>
              <a:t>11/02/18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B61AC-8785-459F-AB74-F8CF5F5AF12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00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37C97-BCCC-4D81-874C-E127CDF1C06D}" type="datetimeFigureOut">
              <a:rPr lang="en-GB" smtClean="0"/>
              <a:t>11/02/18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B61AC-8785-459F-AB74-F8CF5F5AF12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048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37C97-BCCC-4D81-874C-E127CDF1C06D}" type="datetimeFigureOut">
              <a:rPr lang="en-GB" smtClean="0"/>
              <a:t>11/02/18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B61AC-8785-459F-AB74-F8CF5F5AF12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300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37C97-BCCC-4D81-874C-E127CDF1C06D}" type="datetimeFigureOut">
              <a:rPr lang="en-GB" smtClean="0"/>
              <a:t>11/02/18</a:t>
            </a:fld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B61AC-8785-459F-AB74-F8CF5F5AF12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8169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37C97-BCCC-4D81-874C-E127CDF1C06D}" type="datetimeFigureOut">
              <a:rPr lang="en-GB" smtClean="0"/>
              <a:t>11/02/18</a:t>
            </a:fld>
            <a:endParaRPr lang="en-GB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B61AC-8785-459F-AB74-F8CF5F5AF12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5703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37C97-BCCC-4D81-874C-E127CDF1C06D}" type="datetimeFigureOut">
              <a:rPr lang="en-GB" smtClean="0"/>
              <a:t>11/02/18</a:t>
            </a:fld>
            <a:endParaRPr lang="en-GB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B61AC-8785-459F-AB74-F8CF5F5AF12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4283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37C97-BCCC-4D81-874C-E127CDF1C06D}" type="datetimeFigureOut">
              <a:rPr lang="en-GB" smtClean="0"/>
              <a:t>11/02/18</a:t>
            </a:fld>
            <a:endParaRPr lang="en-GB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B61AC-8785-459F-AB74-F8CF5F5AF12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11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37C97-BCCC-4D81-874C-E127CDF1C06D}" type="datetimeFigureOut">
              <a:rPr lang="en-GB" smtClean="0"/>
              <a:t>11/02/18</a:t>
            </a:fld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B61AC-8785-459F-AB74-F8CF5F5AF12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335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37C97-BCCC-4D81-874C-E127CDF1C06D}" type="datetimeFigureOut">
              <a:rPr lang="en-GB" smtClean="0"/>
              <a:t>11/02/18</a:t>
            </a:fld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B61AC-8785-459F-AB74-F8CF5F5AF12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615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37C97-BCCC-4D81-874C-E127CDF1C06D}" type="datetimeFigureOut">
              <a:rPr lang="en-GB" smtClean="0"/>
              <a:t>11/02/18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B61AC-8785-459F-AB74-F8CF5F5AF12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04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 Grupo"/>
          <p:cNvGrpSpPr/>
          <p:nvPr/>
        </p:nvGrpSpPr>
        <p:grpSpPr>
          <a:xfrm>
            <a:off x="980728" y="827584"/>
            <a:ext cx="4557164" cy="5688632"/>
            <a:chOff x="1680995" y="1244824"/>
            <a:chExt cx="3856897" cy="5025813"/>
          </a:xfrm>
        </p:grpSpPr>
        <p:grpSp>
          <p:nvGrpSpPr>
            <p:cNvPr id="4" name="3 Grupo"/>
            <p:cNvGrpSpPr/>
            <p:nvPr/>
          </p:nvGrpSpPr>
          <p:grpSpPr>
            <a:xfrm>
              <a:off x="1708366" y="1511804"/>
              <a:ext cx="3502618" cy="2556140"/>
              <a:chOff x="3256409" y="5256220"/>
              <a:chExt cx="3502618" cy="2556140"/>
            </a:xfrm>
          </p:grpSpPr>
          <p:sp>
            <p:nvSpPr>
              <p:cNvPr id="5" name="6 CuadroTexto"/>
              <p:cNvSpPr txBox="1"/>
              <p:nvPr/>
            </p:nvSpPr>
            <p:spPr>
              <a:xfrm>
                <a:off x="4290132" y="7545486"/>
                <a:ext cx="206112" cy="2148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" sz="9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-</a:t>
                </a:r>
              </a:p>
            </p:txBody>
          </p:sp>
          <p:sp>
            <p:nvSpPr>
              <p:cNvPr id="6" name="11 CuadroTexto"/>
              <p:cNvSpPr txBox="1"/>
              <p:nvPr/>
            </p:nvSpPr>
            <p:spPr>
              <a:xfrm>
                <a:off x="4275589" y="7338987"/>
                <a:ext cx="232764" cy="2148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" sz="9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+</a:t>
                </a:r>
              </a:p>
            </p:txBody>
          </p:sp>
          <p:sp>
            <p:nvSpPr>
              <p:cNvPr id="7" name="12 CuadroTexto"/>
              <p:cNvSpPr txBox="1"/>
              <p:nvPr/>
            </p:nvSpPr>
            <p:spPr>
              <a:xfrm>
                <a:off x="4687044" y="7547584"/>
                <a:ext cx="229803" cy="2148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" sz="9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8" name="25 CuadroTexto"/>
              <p:cNvSpPr txBox="1"/>
              <p:nvPr/>
            </p:nvSpPr>
            <p:spPr>
              <a:xfrm>
                <a:off x="4687044" y="7339866"/>
                <a:ext cx="232764" cy="2148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" sz="9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+</a:t>
                </a:r>
              </a:p>
            </p:txBody>
          </p:sp>
          <p:sp>
            <p:nvSpPr>
              <p:cNvPr id="9" name="28 CuadroTexto"/>
              <p:cNvSpPr txBox="1"/>
              <p:nvPr/>
            </p:nvSpPr>
            <p:spPr>
              <a:xfrm>
                <a:off x="5085184" y="7338987"/>
                <a:ext cx="232764" cy="2148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" sz="9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+</a:t>
                </a:r>
              </a:p>
            </p:txBody>
          </p:sp>
          <p:sp>
            <p:nvSpPr>
              <p:cNvPr id="10" name="29 CuadroTexto"/>
              <p:cNvSpPr txBox="1"/>
              <p:nvPr/>
            </p:nvSpPr>
            <p:spPr>
              <a:xfrm>
                <a:off x="5056609" y="7547584"/>
                <a:ext cx="351749" cy="2148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" sz="9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2.5</a:t>
                </a:r>
              </a:p>
            </p:txBody>
          </p:sp>
          <p:sp>
            <p:nvSpPr>
              <p:cNvPr id="11" name="54 CuadroTexto"/>
              <p:cNvSpPr txBox="1"/>
              <p:nvPr/>
            </p:nvSpPr>
            <p:spPr>
              <a:xfrm>
                <a:off x="5498182" y="7338987"/>
                <a:ext cx="232764" cy="2148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" sz="9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+</a:t>
                </a:r>
              </a:p>
            </p:txBody>
          </p:sp>
          <p:sp>
            <p:nvSpPr>
              <p:cNvPr id="12" name="55 CuadroTexto"/>
              <p:cNvSpPr txBox="1"/>
              <p:nvPr/>
            </p:nvSpPr>
            <p:spPr>
              <a:xfrm>
                <a:off x="5498182" y="7547584"/>
                <a:ext cx="253642" cy="2148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" sz="9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5</a:t>
                </a:r>
              </a:p>
            </p:txBody>
          </p:sp>
          <p:sp>
            <p:nvSpPr>
              <p:cNvPr id="13" name="64 CuadroTexto"/>
              <p:cNvSpPr txBox="1"/>
              <p:nvPr/>
            </p:nvSpPr>
            <p:spPr>
              <a:xfrm>
                <a:off x="5901655" y="7339866"/>
                <a:ext cx="232764" cy="2148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" sz="9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+</a:t>
                </a:r>
              </a:p>
            </p:txBody>
          </p:sp>
          <p:sp>
            <p:nvSpPr>
              <p:cNvPr id="14" name="65 CuadroTexto"/>
              <p:cNvSpPr txBox="1"/>
              <p:nvPr/>
            </p:nvSpPr>
            <p:spPr>
              <a:xfrm>
                <a:off x="5867747" y="7548462"/>
                <a:ext cx="319066" cy="2148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" sz="9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10</a:t>
                </a:r>
              </a:p>
            </p:txBody>
          </p:sp>
          <p:sp>
            <p:nvSpPr>
              <p:cNvPr id="15" name="67 CuadroTexto"/>
              <p:cNvSpPr txBox="1"/>
              <p:nvPr/>
            </p:nvSpPr>
            <p:spPr>
              <a:xfrm>
                <a:off x="6299795" y="7338987"/>
                <a:ext cx="232764" cy="2148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" sz="9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+</a:t>
                </a:r>
              </a:p>
            </p:txBody>
          </p:sp>
          <p:sp>
            <p:nvSpPr>
              <p:cNvPr id="16" name="68 CuadroTexto"/>
              <p:cNvSpPr txBox="1"/>
              <p:nvPr/>
            </p:nvSpPr>
            <p:spPr>
              <a:xfrm>
                <a:off x="6280745" y="7547584"/>
                <a:ext cx="319066" cy="2148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" sz="9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25</a:t>
                </a:r>
              </a:p>
            </p:txBody>
          </p:sp>
          <p:sp>
            <p:nvSpPr>
              <p:cNvPr id="17" name="73 CuadroTexto"/>
              <p:cNvSpPr txBox="1"/>
              <p:nvPr/>
            </p:nvSpPr>
            <p:spPr>
              <a:xfrm>
                <a:off x="3265934" y="7344474"/>
                <a:ext cx="972786" cy="2148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" sz="9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LPS (10 ng/ml)</a:t>
                </a:r>
              </a:p>
            </p:txBody>
          </p:sp>
          <p:sp>
            <p:nvSpPr>
              <p:cNvPr id="18" name="74 CuadroTexto"/>
              <p:cNvSpPr txBox="1"/>
              <p:nvPr/>
            </p:nvSpPr>
            <p:spPr>
              <a:xfrm>
                <a:off x="3256409" y="7581528"/>
                <a:ext cx="986167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ES" sz="900" kern="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VCE-004.8</a:t>
                </a:r>
                <a:r>
                  <a:rPr kumimoji="0" lang="es-ES" sz="9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(</a:t>
                </a:r>
                <a:r>
                  <a:rPr kumimoji="0" lang="es-ES" sz="9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cs typeface="Calibri"/>
                  </a:rPr>
                  <a:t>µM)</a:t>
                </a:r>
                <a:endParaRPr kumimoji="0" lang="es-E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  <p:graphicFrame>
            <p:nvGraphicFramePr>
              <p:cNvPr id="19" name="Gráfico 80"/>
              <p:cNvGraphicFramePr/>
              <p:nvPr>
                <p:extLst/>
              </p:nvPr>
            </p:nvGraphicFramePr>
            <p:xfrm>
              <a:off x="3519027" y="5256220"/>
              <a:ext cx="3240000" cy="21600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  <p:sp>
            <p:nvSpPr>
              <p:cNvPr id="20" name="CuadroTexto 30"/>
              <p:cNvSpPr txBox="1"/>
              <p:nvPr/>
            </p:nvSpPr>
            <p:spPr>
              <a:xfrm>
                <a:off x="4687044" y="6053541"/>
                <a:ext cx="246807" cy="2148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_tradnl" sz="9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rPr>
                  <a:t>*</a:t>
                </a:r>
              </a:p>
            </p:txBody>
          </p:sp>
          <p:sp>
            <p:nvSpPr>
              <p:cNvPr id="21" name="CuadroTexto 31"/>
              <p:cNvSpPr txBox="1"/>
              <p:nvPr/>
            </p:nvSpPr>
            <p:spPr>
              <a:xfrm>
                <a:off x="6259155" y="6950453"/>
                <a:ext cx="363983" cy="2148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_tradnl" sz="9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rPr>
                  <a:t>***</a:t>
                </a:r>
              </a:p>
            </p:txBody>
          </p:sp>
          <p:sp>
            <p:nvSpPr>
              <p:cNvPr id="22" name="CuadroTexto 32"/>
              <p:cNvSpPr txBox="1"/>
              <p:nvPr/>
            </p:nvSpPr>
            <p:spPr>
              <a:xfrm>
                <a:off x="5056609" y="6269565"/>
                <a:ext cx="305395" cy="2148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_tradnl" sz="9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rPr>
                  <a:t>**</a:t>
                </a:r>
              </a:p>
            </p:txBody>
          </p:sp>
          <p:sp>
            <p:nvSpPr>
              <p:cNvPr id="23" name="CuadroTexto 33"/>
              <p:cNvSpPr txBox="1"/>
              <p:nvPr/>
            </p:nvSpPr>
            <p:spPr>
              <a:xfrm>
                <a:off x="5463630" y="6470731"/>
                <a:ext cx="305395" cy="2148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_tradnl" sz="9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rPr>
                  <a:t>**</a:t>
                </a:r>
              </a:p>
            </p:txBody>
          </p:sp>
          <p:sp>
            <p:nvSpPr>
              <p:cNvPr id="24" name="CuadroTexto 34"/>
              <p:cNvSpPr txBox="1"/>
              <p:nvPr/>
            </p:nvSpPr>
            <p:spPr>
              <a:xfrm>
                <a:off x="5846480" y="6633555"/>
                <a:ext cx="363983" cy="2148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_tradnl" sz="9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rPr>
                  <a:t>***</a:t>
                </a:r>
              </a:p>
            </p:txBody>
          </p:sp>
        </p:grpSp>
        <p:sp>
          <p:nvSpPr>
            <p:cNvPr id="26" name="CuadroTexto 56"/>
            <p:cNvSpPr txBox="1"/>
            <p:nvPr/>
          </p:nvSpPr>
          <p:spPr>
            <a:xfrm>
              <a:off x="1885297" y="1328797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ES_tradnl" sz="1600" b="1" kern="0" noProof="0" dirty="0">
                  <a:solidFill>
                    <a:prstClr val="black"/>
                  </a:solidFill>
                  <a:latin typeface="Arial"/>
                  <a:cs typeface="Arial"/>
                </a:rPr>
                <a:t>A</a:t>
              </a:r>
              <a:endParaRPr kumimoji="0" lang="es-ES_tradnl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endParaRPr>
            </a:p>
          </p:txBody>
        </p:sp>
        <p:grpSp>
          <p:nvGrpSpPr>
            <p:cNvPr id="29" name="Agrupar 12"/>
            <p:cNvGrpSpPr/>
            <p:nvPr/>
          </p:nvGrpSpPr>
          <p:grpSpPr>
            <a:xfrm>
              <a:off x="1680995" y="4736672"/>
              <a:ext cx="3303521" cy="1533965"/>
              <a:chOff x="5376395" y="2009001"/>
              <a:chExt cx="3276600" cy="1533965"/>
            </a:xfrm>
          </p:grpSpPr>
          <p:pic>
            <p:nvPicPr>
              <p:cNvPr id="35" name="Picture 15" descr="sergej p185 COX-2 5-7 2min 30sec inverse"/>
              <p:cNvPicPr>
                <a:picLocks noChangeAspect="1" noChangeArrowheads="1"/>
              </p:cNvPicPr>
              <p:nvPr/>
            </p:nvPicPr>
            <p:blipFill>
              <a:blip r:embed="rId3"/>
              <a:srcRect l="37259" t="49086" r="25249" b="44435"/>
              <a:stretch>
                <a:fillRect/>
              </a:stretch>
            </p:blipFill>
            <p:spPr bwMode="auto">
              <a:xfrm>
                <a:off x="6324600" y="2590800"/>
                <a:ext cx="2121903" cy="424614"/>
              </a:xfrm>
              <a:prstGeom prst="rect">
                <a:avLst/>
              </a:prstGeom>
              <a:noFill/>
              <a:ln w="12700">
                <a:solidFill>
                  <a:sysClr val="windowText" lastClr="000000"/>
                </a:solidFill>
                <a:miter lim="800000"/>
                <a:headEnd/>
                <a:tailEnd/>
              </a:ln>
            </p:spPr>
          </p:pic>
          <p:pic>
            <p:nvPicPr>
              <p:cNvPr id="36" name="Picture 23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324600" y="3124200"/>
                <a:ext cx="2133600" cy="418766"/>
              </a:xfrm>
              <a:prstGeom prst="rect">
                <a:avLst/>
              </a:prstGeom>
              <a:noFill/>
              <a:ln w="12700">
                <a:solidFill>
                  <a:sysClr val="windowText" lastClr="000000"/>
                </a:solidFill>
                <a:miter lim="800000"/>
                <a:headEnd/>
                <a:tailEnd/>
              </a:ln>
              <a:effectLst/>
            </p:spPr>
          </p:pic>
          <p:sp>
            <p:nvSpPr>
              <p:cNvPr id="37" name="CuadroTexto 87"/>
              <p:cNvSpPr txBox="1"/>
              <p:nvPr/>
            </p:nvSpPr>
            <p:spPr>
              <a:xfrm>
                <a:off x="5994400" y="2009001"/>
                <a:ext cx="2514600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LPS:      -        +       +        +          +          +</a:t>
                </a:r>
              </a:p>
            </p:txBody>
          </p:sp>
          <p:sp>
            <p:nvSpPr>
              <p:cNvPr id="38" name="CuadroTexto 88"/>
              <p:cNvSpPr txBox="1"/>
              <p:nvPr/>
            </p:nvSpPr>
            <p:spPr>
              <a:xfrm>
                <a:off x="5376395" y="2275701"/>
                <a:ext cx="3276600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   </a:t>
                </a:r>
                <a:r>
                  <a:rPr lang="en-US" sz="900" kern="0" dirty="0">
                    <a:solidFill>
                      <a:prstClr val="black"/>
                    </a:solidFill>
                    <a:latin typeface="Arial"/>
                    <a:cs typeface="Arial"/>
                  </a:rPr>
                  <a:t>VCE-004.8</a:t>
                </a:r>
                <a:r>
                  <a:rPr kumimoji="0" lang="en-US" sz="9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 (μM):   0        0       1        5         10        25</a:t>
                </a:r>
              </a:p>
            </p:txBody>
          </p:sp>
        </p:grpSp>
        <p:sp>
          <p:nvSpPr>
            <p:cNvPr id="31" name="79 CuadroTexto"/>
            <p:cNvSpPr txBox="1"/>
            <p:nvPr/>
          </p:nvSpPr>
          <p:spPr>
            <a:xfrm>
              <a:off x="4996082" y="5393512"/>
              <a:ext cx="54181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9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COX-2</a:t>
              </a:r>
            </a:p>
          </p:txBody>
        </p:sp>
        <p:sp>
          <p:nvSpPr>
            <p:cNvPr id="32" name="79 CuadroTexto"/>
            <p:cNvSpPr txBox="1"/>
            <p:nvPr/>
          </p:nvSpPr>
          <p:spPr>
            <a:xfrm>
              <a:off x="5031706" y="5900105"/>
              <a:ext cx="47709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9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Actin</a:t>
              </a:r>
            </a:p>
          </p:txBody>
        </p:sp>
        <p:sp>
          <p:nvSpPr>
            <p:cNvPr id="33" name="79 CuadroTexto"/>
            <p:cNvSpPr txBox="1"/>
            <p:nvPr/>
          </p:nvSpPr>
          <p:spPr>
            <a:xfrm>
              <a:off x="1958663" y="5419737"/>
              <a:ext cx="65209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9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α-COX-2</a:t>
              </a:r>
            </a:p>
          </p:txBody>
        </p:sp>
        <p:sp>
          <p:nvSpPr>
            <p:cNvPr id="34" name="79 CuadroTexto"/>
            <p:cNvSpPr txBox="1"/>
            <p:nvPr/>
          </p:nvSpPr>
          <p:spPr>
            <a:xfrm>
              <a:off x="1958663" y="5938205"/>
              <a:ext cx="58738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9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α-Actin</a:t>
              </a:r>
            </a:p>
          </p:txBody>
        </p:sp>
        <p:sp>
          <p:nvSpPr>
            <p:cNvPr id="39" name="CuadroTexto 56"/>
            <p:cNvSpPr txBox="1"/>
            <p:nvPr/>
          </p:nvSpPr>
          <p:spPr>
            <a:xfrm>
              <a:off x="1885297" y="4521478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ES_tradnl" sz="1600" b="1" kern="0" dirty="0">
                  <a:solidFill>
                    <a:prstClr val="black"/>
                  </a:solidFill>
                  <a:latin typeface="Arial"/>
                  <a:cs typeface="Arial"/>
                </a:rPr>
                <a:t>B</a:t>
              </a:r>
              <a:endParaRPr kumimoji="0" lang="es-ES_tradnl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endParaRPr>
            </a:p>
          </p:txBody>
        </p:sp>
        <p:sp>
          <p:nvSpPr>
            <p:cNvPr id="40" name="Line 1104"/>
            <p:cNvSpPr>
              <a:spLocks noChangeShapeType="1"/>
            </p:cNvSpPr>
            <p:nvPr/>
          </p:nvSpPr>
          <p:spPr bwMode="auto">
            <a:xfrm flipH="1">
              <a:off x="4849347" y="5499882"/>
              <a:ext cx="14040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Line 1104"/>
            <p:cNvSpPr>
              <a:spLocks noChangeShapeType="1"/>
            </p:cNvSpPr>
            <p:nvPr/>
          </p:nvSpPr>
          <p:spPr bwMode="auto">
            <a:xfrm flipH="1">
              <a:off x="4849347" y="6053068"/>
              <a:ext cx="14040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134 CuadroTexto"/>
            <p:cNvSpPr txBox="1"/>
            <p:nvPr/>
          </p:nvSpPr>
          <p:spPr>
            <a:xfrm>
              <a:off x="2710462" y="1244824"/>
              <a:ext cx="140294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900" b="1" i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Rat</a:t>
              </a:r>
              <a:r>
                <a:rPr lang="es-ES" sz="900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es-ES" sz="900" b="1" i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primary</a:t>
              </a:r>
              <a:r>
                <a:rPr lang="es-ES" sz="900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ES" sz="900" b="1" i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microglia</a:t>
              </a:r>
              <a:endParaRPr lang="en-GB" sz="9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134 CuadroTexto"/>
            <p:cNvSpPr txBox="1"/>
            <p:nvPr/>
          </p:nvSpPr>
          <p:spPr>
            <a:xfrm>
              <a:off x="2708920" y="4433054"/>
              <a:ext cx="137088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900" b="1" i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Rat</a:t>
              </a:r>
              <a:r>
                <a:rPr lang="es-ES" sz="900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ES" sz="900" b="1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  <a:r>
                <a:rPr lang="es-ES" sz="900" b="1" i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rimary</a:t>
              </a:r>
              <a:r>
                <a:rPr lang="es-ES" sz="900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ES" sz="900" b="1" i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microglia</a:t>
              </a:r>
              <a:endParaRPr lang="en-GB" sz="9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5" name="Rectángulo 24"/>
          <p:cNvSpPr/>
          <p:nvPr/>
        </p:nvSpPr>
        <p:spPr>
          <a:xfrm>
            <a:off x="620688" y="7020272"/>
            <a:ext cx="5976664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b="1" dirty="0"/>
              <a:t>Figure S1. VCE-004.8 inhibits COX-2 expression and PGE</a:t>
            </a:r>
            <a:r>
              <a:rPr lang="en-US" sz="1400" b="1" baseline="-25000" dirty="0"/>
              <a:t>2</a:t>
            </a:r>
            <a:r>
              <a:rPr lang="en-US" sz="1400" b="1" dirty="0"/>
              <a:t> release in LPS-stimulated rat primary microglia cells.</a:t>
            </a:r>
            <a:r>
              <a:rPr lang="en-US" sz="1400" dirty="0"/>
              <a:t> (A) PGE</a:t>
            </a:r>
            <a:r>
              <a:rPr lang="en-US" sz="1400" baseline="-25000" dirty="0"/>
              <a:t>2</a:t>
            </a:r>
            <a:r>
              <a:rPr lang="en-US" sz="1400" dirty="0"/>
              <a:t> released was analyzed in the supernatants from primary microglia cells treated as in A. Data represent the mean ± SD </a:t>
            </a:r>
            <a:r>
              <a:rPr lang="en-GB" sz="1400" dirty="0"/>
              <a:t>(n=3).</a:t>
            </a:r>
            <a:r>
              <a:rPr lang="en-US" sz="1400" dirty="0"/>
              <a:t> *p</a:t>
            </a:r>
            <a:r>
              <a:rPr lang="en-US" sz="1400" dirty="0">
                <a:sym typeface="Symbol"/>
              </a:rPr>
              <a:t></a:t>
            </a:r>
            <a:r>
              <a:rPr lang="en-US" sz="1400" dirty="0"/>
              <a:t>0.05 **p</a:t>
            </a:r>
            <a:r>
              <a:rPr lang="en-US" sz="1400" dirty="0">
                <a:sym typeface="Symbol"/>
              </a:rPr>
              <a:t></a:t>
            </a:r>
            <a:r>
              <a:rPr lang="en-US" sz="1400" dirty="0"/>
              <a:t>0.01, ***p</a:t>
            </a:r>
            <a:r>
              <a:rPr lang="en-US" sz="1400" dirty="0">
                <a:sym typeface="Symbol"/>
              </a:rPr>
              <a:t></a:t>
            </a:r>
            <a:r>
              <a:rPr lang="en-US" sz="1400" dirty="0"/>
              <a:t>0.001 </a:t>
            </a:r>
            <a:r>
              <a:rPr lang="en-GB" sz="1400" dirty="0"/>
              <a:t>(one-way ANOVA followed </a:t>
            </a:r>
            <a:r>
              <a:rPr lang="en-GB" sz="1400" dirty="0" err="1"/>
              <a:t>Tukey´s</a:t>
            </a:r>
            <a:r>
              <a:rPr lang="en-GB" sz="1400" dirty="0"/>
              <a:t> test)</a:t>
            </a:r>
            <a:r>
              <a:rPr lang="en-US" sz="1400" dirty="0"/>
              <a:t>. (B) Primary microglia cells were pre-treated with increasing concentrations of VCE-004.8, then stimulated with LPS for 24 h and the expression of COX-2 analyzed by </a:t>
            </a:r>
            <a:r>
              <a:rPr lang="en-US" sz="1400" dirty="0" err="1"/>
              <a:t>immunoblot</a:t>
            </a:r>
            <a:r>
              <a:rPr lang="en-US" sz="1400" dirty="0"/>
              <a:t> </a:t>
            </a:r>
            <a:r>
              <a:rPr lang="en-GB" sz="1400" dirty="0"/>
              <a:t>(n=2).</a:t>
            </a: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1689329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6758</TotalTime>
  <Words>209</Words>
  <Application>Microsoft Macintosh PowerPoint</Application>
  <PresentationFormat>Presentación en pantalla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Carmen Navarrete</dc:creator>
  <cp:lastModifiedBy>Eduardo Muñoz</cp:lastModifiedBy>
  <cp:revision>286</cp:revision>
  <cp:lastPrinted>2017-09-18T09:21:00Z</cp:lastPrinted>
  <dcterms:created xsi:type="dcterms:W3CDTF">2017-03-21T09:00:44Z</dcterms:created>
  <dcterms:modified xsi:type="dcterms:W3CDTF">2018-02-11T10:03:31Z</dcterms:modified>
</cp:coreProperties>
</file>