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64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6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05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9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2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2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82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1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29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7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4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AFE1E-349A-4242-A249-524E71138B28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F9181-3F7F-492A-8760-55C306910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91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046217"/>
              </p:ext>
            </p:extLst>
          </p:nvPr>
        </p:nvGraphicFramePr>
        <p:xfrm>
          <a:off x="457200" y="76200"/>
          <a:ext cx="8077200" cy="6642354"/>
        </p:xfrm>
        <a:graphic>
          <a:graphicData uri="http://schemas.openxmlformats.org/drawingml/2006/table">
            <a:tbl>
              <a:tblPr firstRow="1" firstCol="1" bandRow="1"/>
              <a:tblGrid>
                <a:gridCol w="1978914"/>
                <a:gridCol w="840028"/>
                <a:gridCol w="610058"/>
                <a:gridCol w="1097463"/>
                <a:gridCol w="1289121"/>
                <a:gridCol w="1292352"/>
                <a:gridCol w="969264"/>
              </a:tblGrid>
              <a:tr h="196781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Table S1. Summary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of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TCGA pan-cancer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data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primary </a:t>
                      </a: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disease type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TCGAID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 N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Primary Tumor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Normal Tissue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OS_censored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OS_event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uveal melanoma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UVM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80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80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uterine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carcinosarcoma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UCS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57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33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51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uterine corpus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endometrioid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UCEC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198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174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136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thymoma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THYM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119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thyroid carcinoma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THCA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564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505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59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485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testicular germ cell tumor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TGCT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150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150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115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skin cutaneous melanoma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SKCM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60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sarcoma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SARC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260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258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166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77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rectum adenocarcinoma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READ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103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94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80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prostate adenocarcinoma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PRAD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549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497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52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413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51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pheochromocytoma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&amp;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paraganglioma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PCPG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182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179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171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pancreatic adenocarcinoma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PAAD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182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178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81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80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ovarian serous cystadenocarcinoma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OV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262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262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114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147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mesothelioma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MESO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87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87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59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lung squamous cell 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LUSC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553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502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299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171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lung adenocarcinoma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LUAD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566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508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58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331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135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liver hepatocellular carcinoma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LIHC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421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371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222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107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brain lower grade glioma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LGG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516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516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369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85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acute myeloid leukemia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LAML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173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173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103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kidney papillary cell 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KIRP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322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290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32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214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30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kidney clear cell carcinoma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KIRC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601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529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72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353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166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kidney chromophobe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KICH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91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66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51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head &amp; neck squamous cell 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HNSC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562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519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43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311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187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glioblastoma multiforme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GBM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159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154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51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101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diffuse large B-cell lymphoma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DLBC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48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38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colon adenocarcinoma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COAD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327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286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212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59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cervical &amp;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endocervical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cancer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CESC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306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303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210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67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cholangiocarcinoma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CCA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45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breast invasive 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BRCA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1203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1090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113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915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128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bladder urothelial carcinoma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BLCA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426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407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204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123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adrenocortical cancer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ACC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79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79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78" marR="427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74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399619"/>
            <a:ext cx="8020144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S2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Summary of association between SEMA3 gene expression and patient overall survival in different cancer (P&lt;0.05),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where 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“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poor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”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means increased expression of SEMA3 associates with worse survival, while 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“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good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”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means increased gene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expression associates with better survival. 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866828" y="1479646"/>
          <a:ext cx="3410344" cy="4767072"/>
        </p:xfrm>
        <a:graphic>
          <a:graphicData uri="http://schemas.openxmlformats.org/drawingml/2006/table">
            <a:tbl>
              <a:tblPr firstRow="1" firstCol="1" bandRow="1"/>
              <a:tblGrid>
                <a:gridCol w="420922"/>
                <a:gridCol w="429253"/>
                <a:gridCol w="426183"/>
                <a:gridCol w="424868"/>
                <a:gridCol w="432760"/>
                <a:gridCol w="420922"/>
                <a:gridCol w="420922"/>
                <a:gridCol w="434514"/>
              </a:tblGrid>
              <a:tr h="266233"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Association between SEMA3 gene expression and patient overall survival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2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Cancer type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SEMA3A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SEMA3B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SEMA3C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SEMA3D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SEMA3E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SEMA3F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SEMA3G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LAML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ACC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BLCA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LGG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BRCA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CESA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CCA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COAD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DLBC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GBM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HNSC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KICH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KIRC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KIRP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LIHC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LUAD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LUSC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MESO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OV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PAAD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PCPG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PRAD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READ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SARC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SKCM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TGCT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THCA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UCS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UCEC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UVM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good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poor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800" dirty="0">
                        <a:effectLst/>
                        <a:latin typeface="Calibri"/>
                      </a:endParaRPr>
                    </a:p>
                  </a:txBody>
                  <a:tcPr marL="47354" marR="4735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94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/>
          <p:nvPr/>
        </p:nvSpPr>
        <p:spPr>
          <a:xfrm>
            <a:off x="1905000" y="1723175"/>
            <a:ext cx="49911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800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   </a:t>
            </a:r>
            <a:r>
              <a:rPr lang="pt-BR" sz="12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</a:rPr>
              <a:t>Gene         </a:t>
            </a:r>
            <a:r>
              <a:rPr lang="pt-BR" sz="1200" kern="12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HR   HR_Low95   HR_Up95   P-values</a:t>
            </a:r>
            <a:endParaRPr lang="en-US" sz="1200" dirty="0">
              <a:effectLst/>
              <a:latin typeface="Times New Roman"/>
              <a:ea typeface="Times New Roman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200" kern="12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SEMA3A    1.2474     1.1265       1.3813      2.13e-05 ***</a:t>
            </a:r>
            <a:endParaRPr lang="en-US" sz="1200" dirty="0">
              <a:effectLst/>
              <a:latin typeface="Times New Roman"/>
              <a:ea typeface="Times New Roman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200" kern="12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SEMA3B    1.0869     0.9751       1.2114       0.132283 </a:t>
            </a:r>
            <a:endParaRPr lang="en-US" sz="1200" dirty="0">
              <a:effectLst/>
              <a:latin typeface="Times New Roman"/>
              <a:ea typeface="Times New Roman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200" kern="12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SEMA3C    0.9132     0.8204       1.0166      0.097235 .</a:t>
            </a:r>
            <a:endParaRPr lang="en-US" sz="1200" dirty="0">
              <a:effectLst/>
              <a:latin typeface="Times New Roman"/>
              <a:ea typeface="Times New Roman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200" kern="12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SEMA3D    0.8839     0.8227       0.9496      0.000744 ***</a:t>
            </a:r>
            <a:endParaRPr lang="en-US" sz="1200" dirty="0">
              <a:effectLst/>
              <a:latin typeface="Times New Roman"/>
              <a:ea typeface="Times New Roman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200" kern="12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SEMA3E    1.0763     1.0071       1.1504      0.030173 * </a:t>
            </a:r>
            <a:endParaRPr lang="en-US" sz="1200" dirty="0">
              <a:effectLst/>
              <a:latin typeface="Times New Roman"/>
              <a:ea typeface="Times New Roman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200" kern="12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SEMA3F    1.0949      0.8962      1.3375      0.374836 </a:t>
            </a:r>
            <a:endParaRPr lang="en-US" sz="1200" dirty="0">
              <a:effectLst/>
              <a:latin typeface="Times New Roman"/>
              <a:ea typeface="Times New Roman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200" kern="1200" dirty="0">
                <a:solidFill>
                  <a:srgbClr val="000000"/>
                </a:solidFill>
                <a:effectLst/>
                <a:latin typeface="Arial"/>
                <a:ea typeface="Times New Roman"/>
              </a:rPr>
              <a:t>SEMA3G    0.7721     0.6884       0.8660     1.00e-05 ***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600200" y="1828800"/>
            <a:ext cx="4724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00200" y="5029200"/>
            <a:ext cx="4724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371600" y="1198915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pt-BR" sz="1200" b="1" smtClean="0">
                <a:solidFill>
                  <a:srgbClr val="000000"/>
                </a:solidFill>
                <a:latin typeface="Arial"/>
                <a:ea typeface="Times New Roman"/>
              </a:rPr>
              <a:t>Table </a:t>
            </a:r>
            <a:r>
              <a:rPr lang="pt-BR" sz="1200" b="1" smtClean="0">
                <a:solidFill>
                  <a:srgbClr val="000000"/>
                </a:solidFill>
                <a:latin typeface="Arial"/>
                <a:ea typeface="Times New Roman"/>
              </a:rPr>
              <a:t>S3. </a:t>
            </a:r>
            <a:r>
              <a:rPr lang="pt-BR" sz="1200" b="1" dirty="0" smtClean="0">
                <a:solidFill>
                  <a:srgbClr val="000000"/>
                </a:solidFill>
                <a:latin typeface="Arial"/>
                <a:ea typeface="Times New Roman"/>
              </a:rPr>
              <a:t>Multivarite </a:t>
            </a:r>
            <a:r>
              <a:rPr lang="pt-BR" sz="1200" b="1" dirty="0">
                <a:solidFill>
                  <a:srgbClr val="000000"/>
                </a:solidFill>
                <a:latin typeface="Arial"/>
                <a:ea typeface="Times New Roman"/>
              </a:rPr>
              <a:t>test results for SMEA3 genes with KIRC OS</a:t>
            </a:r>
          </a:p>
        </p:txBody>
      </p:sp>
    </p:spTree>
    <p:extLst>
      <p:ext uri="{BB962C8B-B14F-4D97-AF65-F5344CB8AC3E}">
        <p14:creationId xmlns:p14="http://schemas.microsoft.com/office/powerpoint/2010/main" val="292511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493</Words>
  <Application>Microsoft Office PowerPoint</Application>
  <PresentationFormat>On-screen Show (4:3)</PresentationFormat>
  <Paragraphs>325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OSUMC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Zhang, Xiaoli</dc:creator>
  <cp:lastModifiedBy>Zhang, Xiaoli</cp:lastModifiedBy>
  <cp:revision>12</cp:revision>
  <dcterms:created xsi:type="dcterms:W3CDTF">2019-02-19T15:25:17Z</dcterms:created>
  <dcterms:modified xsi:type="dcterms:W3CDTF">2019-04-17T18:41:25Z</dcterms:modified>
</cp:coreProperties>
</file>