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7" r:id="rId4"/>
    <p:sldId id="264" r:id="rId5"/>
    <p:sldId id="258" r:id="rId6"/>
    <p:sldId id="263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1" d="100"/>
          <a:sy n="41" d="100"/>
        </p:scale>
        <p:origin x="38" y="10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2503805" y="1195070"/>
            <a:ext cx="744220" cy="431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600" dirty="0"/>
              <a:t>shNC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030855" y="1195070"/>
            <a:ext cx="924560" cy="431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600" dirty="0"/>
              <a:t>shCD36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927735" y="1626870"/>
            <a:ext cx="3279775" cy="3604260"/>
            <a:chOff x="10438" y="2964"/>
            <a:chExt cx="5165" cy="5676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89" y="2964"/>
              <a:ext cx="4615" cy="5676"/>
            </a:xfrm>
            <a:prstGeom prst="rect">
              <a:avLst/>
            </a:prstGeom>
          </p:spPr>
        </p:pic>
        <p:grpSp>
          <p:nvGrpSpPr>
            <p:cNvPr id="41" name="组合 40"/>
            <p:cNvGrpSpPr/>
            <p:nvPr/>
          </p:nvGrpSpPr>
          <p:grpSpPr>
            <a:xfrm>
              <a:off x="10438" y="5156"/>
              <a:ext cx="936" cy="1508"/>
              <a:chOff x="132" y="4253"/>
              <a:chExt cx="936" cy="1508"/>
            </a:xfrm>
          </p:grpSpPr>
          <p:cxnSp>
            <p:nvCxnSpPr>
              <p:cNvPr id="42" name="直接连接符 41"/>
              <p:cNvCxnSpPr/>
              <p:nvPr/>
            </p:nvCxnSpPr>
            <p:spPr>
              <a:xfrm>
                <a:off x="538" y="4467"/>
                <a:ext cx="531" cy="5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538" y="4867"/>
                <a:ext cx="531" cy="5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>
                <a:off x="538" y="5267"/>
                <a:ext cx="531" cy="5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538" y="5543"/>
                <a:ext cx="531" cy="5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组合 45"/>
              <p:cNvGrpSpPr/>
              <p:nvPr/>
            </p:nvGrpSpPr>
            <p:grpSpPr>
              <a:xfrm>
                <a:off x="132" y="4253"/>
                <a:ext cx="732" cy="1509"/>
                <a:chOff x="4093" y="3998"/>
                <a:chExt cx="732" cy="1509"/>
              </a:xfrm>
            </p:grpSpPr>
            <p:sp>
              <p:nvSpPr>
                <p:cNvPr id="47" name="文本框 46"/>
                <p:cNvSpPr txBox="1"/>
                <p:nvPr/>
              </p:nvSpPr>
              <p:spPr>
                <a:xfrm>
                  <a:off x="4093" y="3998"/>
                  <a:ext cx="729" cy="4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/>
                    <a:t>70</a:t>
                  </a:r>
                  <a:endParaRPr lang="zh-CN" altLang="en-US" sz="1200" dirty="0"/>
                </a:p>
              </p:txBody>
            </p:sp>
            <p:sp>
              <p:nvSpPr>
                <p:cNvPr id="48" name="文本框 47"/>
                <p:cNvSpPr txBox="1"/>
                <p:nvPr/>
              </p:nvSpPr>
              <p:spPr>
                <a:xfrm>
                  <a:off x="4095" y="4378"/>
                  <a:ext cx="729" cy="4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/>
                    <a:t>50</a:t>
                  </a:r>
                  <a:endParaRPr lang="zh-CN" altLang="en-US" sz="1200" dirty="0"/>
                </a:p>
              </p:txBody>
            </p:sp>
            <p:sp>
              <p:nvSpPr>
                <p:cNvPr id="49" name="文本框 48"/>
                <p:cNvSpPr txBox="1"/>
                <p:nvPr/>
              </p:nvSpPr>
              <p:spPr>
                <a:xfrm>
                  <a:off x="4095" y="4780"/>
                  <a:ext cx="729" cy="4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/>
                    <a:t>40</a:t>
                  </a:r>
                  <a:endParaRPr lang="zh-CN" altLang="en-US" sz="1200" dirty="0"/>
                </a:p>
              </p:txBody>
            </p:sp>
            <p:sp>
              <p:nvSpPr>
                <p:cNvPr id="50" name="文本框 49"/>
                <p:cNvSpPr txBox="1"/>
                <p:nvPr/>
              </p:nvSpPr>
              <p:spPr>
                <a:xfrm>
                  <a:off x="4097" y="5073"/>
                  <a:ext cx="729" cy="4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/>
                    <a:t>30</a:t>
                  </a:r>
                  <a:endParaRPr lang="zh-CN" altLang="en-US" sz="1200" dirty="0"/>
                </a:p>
              </p:txBody>
            </p:sp>
          </p:grpSp>
        </p:grpSp>
      </p:grpSp>
      <p:grpSp>
        <p:nvGrpSpPr>
          <p:cNvPr id="2" name="组合 1"/>
          <p:cNvGrpSpPr/>
          <p:nvPr/>
        </p:nvGrpSpPr>
        <p:grpSpPr>
          <a:xfrm>
            <a:off x="-66040" y="3133090"/>
            <a:ext cx="1397635" cy="275590"/>
            <a:chOff x="-104" y="4934"/>
            <a:chExt cx="2201" cy="434"/>
          </a:xfrm>
        </p:grpSpPr>
        <p:sp>
          <p:nvSpPr>
            <p:cNvPr id="65" name="等腰三角形 64"/>
            <p:cNvSpPr/>
            <p:nvPr/>
          </p:nvSpPr>
          <p:spPr>
            <a:xfrm rot="5400000">
              <a:off x="1600" y="4714"/>
              <a:ext cx="120" cy="875"/>
            </a:xfrm>
            <a:prstGeom prst="triangle">
              <a:avLst>
                <a:gd name="adj" fmla="val 59052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-104" y="4934"/>
              <a:ext cx="1390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200" dirty="0"/>
                <a:t>CD36</a:t>
              </a:r>
              <a:endParaRPr lang="zh-CN" altLang="en-US" sz="1200" dirty="0"/>
            </a:p>
          </p:txBody>
        </p:sp>
      </p:grpSp>
      <p:sp>
        <p:nvSpPr>
          <p:cNvPr id="69" name="矩形: 圆角 19"/>
          <p:cNvSpPr/>
          <p:nvPr/>
        </p:nvSpPr>
        <p:spPr>
          <a:xfrm>
            <a:off x="2440940" y="3233420"/>
            <a:ext cx="1339850" cy="2000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4" name="组合 63"/>
          <p:cNvGrpSpPr/>
          <p:nvPr/>
        </p:nvGrpSpPr>
        <p:grpSpPr>
          <a:xfrm>
            <a:off x="5686425" y="1626870"/>
            <a:ext cx="3225165" cy="3616325"/>
            <a:chOff x="13535" y="3390"/>
            <a:chExt cx="4541" cy="5091"/>
          </a:xfrm>
        </p:grpSpPr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83" y="3390"/>
              <a:ext cx="3893" cy="5091"/>
            </a:xfrm>
            <a:prstGeom prst="rect">
              <a:avLst/>
            </a:prstGeom>
          </p:spPr>
        </p:pic>
        <p:grpSp>
          <p:nvGrpSpPr>
            <p:cNvPr id="54" name="组合 53"/>
            <p:cNvGrpSpPr/>
            <p:nvPr/>
          </p:nvGrpSpPr>
          <p:grpSpPr>
            <a:xfrm>
              <a:off x="13535" y="5314"/>
              <a:ext cx="937" cy="1463"/>
              <a:chOff x="132" y="4253"/>
              <a:chExt cx="937" cy="1463"/>
            </a:xfrm>
          </p:grpSpPr>
          <p:cxnSp>
            <p:nvCxnSpPr>
              <p:cNvPr id="55" name="直接连接符 54"/>
              <p:cNvCxnSpPr/>
              <p:nvPr/>
            </p:nvCxnSpPr>
            <p:spPr>
              <a:xfrm>
                <a:off x="538" y="4467"/>
                <a:ext cx="531" cy="5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538" y="4867"/>
                <a:ext cx="531" cy="5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538" y="5267"/>
                <a:ext cx="531" cy="5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538" y="5543"/>
                <a:ext cx="531" cy="5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9" name="组合 58"/>
              <p:cNvGrpSpPr/>
              <p:nvPr/>
            </p:nvGrpSpPr>
            <p:grpSpPr>
              <a:xfrm>
                <a:off x="132" y="4253"/>
                <a:ext cx="733" cy="1463"/>
                <a:chOff x="4093" y="3998"/>
                <a:chExt cx="733" cy="1463"/>
              </a:xfrm>
            </p:grpSpPr>
            <p:sp>
              <p:nvSpPr>
                <p:cNvPr id="60" name="文本框 59"/>
                <p:cNvSpPr txBox="1"/>
                <p:nvPr/>
              </p:nvSpPr>
              <p:spPr>
                <a:xfrm>
                  <a:off x="4093" y="3998"/>
                  <a:ext cx="729" cy="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/>
                    <a:t>70</a:t>
                  </a:r>
                  <a:endParaRPr lang="zh-CN" altLang="en-US" sz="1200" dirty="0"/>
                </a:p>
              </p:txBody>
            </p:sp>
            <p:sp>
              <p:nvSpPr>
                <p:cNvPr id="61" name="文本框 60"/>
                <p:cNvSpPr txBox="1"/>
                <p:nvPr/>
              </p:nvSpPr>
              <p:spPr>
                <a:xfrm>
                  <a:off x="4095" y="4378"/>
                  <a:ext cx="729" cy="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/>
                    <a:t>50</a:t>
                  </a:r>
                  <a:endParaRPr lang="zh-CN" altLang="en-US" sz="1200" dirty="0"/>
                </a:p>
              </p:txBody>
            </p:sp>
            <p:sp>
              <p:nvSpPr>
                <p:cNvPr id="62" name="文本框 61"/>
                <p:cNvSpPr txBox="1"/>
                <p:nvPr/>
              </p:nvSpPr>
              <p:spPr>
                <a:xfrm>
                  <a:off x="4095" y="4780"/>
                  <a:ext cx="729" cy="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/>
                    <a:t>40</a:t>
                  </a:r>
                  <a:endParaRPr lang="zh-CN" altLang="en-US" sz="1200" dirty="0"/>
                </a:p>
              </p:txBody>
            </p:sp>
            <p:sp>
              <p:nvSpPr>
                <p:cNvPr id="63" name="文本框 62"/>
                <p:cNvSpPr txBox="1"/>
                <p:nvPr/>
              </p:nvSpPr>
              <p:spPr>
                <a:xfrm>
                  <a:off x="4097" y="5073"/>
                  <a:ext cx="729" cy="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/>
                    <a:t>30</a:t>
                  </a:r>
                  <a:endParaRPr lang="zh-CN" altLang="en-US" sz="1200" dirty="0"/>
                </a:p>
              </p:txBody>
            </p:sp>
          </p:grpSp>
        </p:grpSp>
      </p:grpSp>
      <p:grpSp>
        <p:nvGrpSpPr>
          <p:cNvPr id="3" name="组合 2"/>
          <p:cNvGrpSpPr/>
          <p:nvPr/>
        </p:nvGrpSpPr>
        <p:grpSpPr>
          <a:xfrm>
            <a:off x="4669790" y="3651885"/>
            <a:ext cx="1539875" cy="275590"/>
            <a:chOff x="7354" y="5751"/>
            <a:chExt cx="2425" cy="434"/>
          </a:xfrm>
        </p:grpSpPr>
        <p:sp>
          <p:nvSpPr>
            <p:cNvPr id="66" name="等腰三角形 65"/>
            <p:cNvSpPr/>
            <p:nvPr/>
          </p:nvSpPr>
          <p:spPr>
            <a:xfrm rot="5400000">
              <a:off x="9223" y="5480"/>
              <a:ext cx="134" cy="979"/>
            </a:xfrm>
            <a:prstGeom prst="triangle">
              <a:avLst>
                <a:gd name="adj" fmla="val 59052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7354" y="5751"/>
              <a:ext cx="1555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200" dirty="0"/>
                <a:t>GAPDH</a:t>
              </a:r>
              <a:endParaRPr lang="zh-CN" altLang="en-US" sz="1200" dirty="0"/>
            </a:p>
          </p:txBody>
        </p:sp>
      </p:grpSp>
      <p:sp>
        <p:nvSpPr>
          <p:cNvPr id="70" name="矩形: 圆角 20"/>
          <p:cNvSpPr/>
          <p:nvPr/>
        </p:nvSpPr>
        <p:spPr>
          <a:xfrm>
            <a:off x="7085965" y="3757295"/>
            <a:ext cx="1547495" cy="34925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文本框 72"/>
          <p:cNvSpPr txBox="1"/>
          <p:nvPr/>
        </p:nvSpPr>
        <p:spPr>
          <a:xfrm>
            <a:off x="7341235" y="1195070"/>
            <a:ext cx="744220" cy="431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600" dirty="0"/>
              <a:t>shNC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7868285" y="1195070"/>
            <a:ext cx="924560" cy="431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600" dirty="0"/>
              <a:t>shCD36</a:t>
            </a:r>
          </a:p>
        </p:txBody>
      </p:sp>
      <p:grpSp>
        <p:nvGrpSpPr>
          <p:cNvPr id="75" name="组合 74"/>
          <p:cNvGrpSpPr/>
          <p:nvPr/>
        </p:nvGrpSpPr>
        <p:grpSpPr>
          <a:xfrm>
            <a:off x="2496185" y="763270"/>
            <a:ext cx="1408430" cy="431800"/>
            <a:chOff x="3810" y="497"/>
            <a:chExt cx="2218" cy="680"/>
          </a:xfrm>
        </p:grpSpPr>
        <p:cxnSp>
          <p:nvCxnSpPr>
            <p:cNvPr id="76" name="直接连接符 75"/>
            <p:cNvCxnSpPr/>
            <p:nvPr/>
          </p:nvCxnSpPr>
          <p:spPr>
            <a:xfrm flipV="1">
              <a:off x="3810" y="1073"/>
              <a:ext cx="2219" cy="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文本框 76"/>
            <p:cNvSpPr txBox="1"/>
            <p:nvPr/>
          </p:nvSpPr>
          <p:spPr>
            <a:xfrm>
              <a:off x="4452" y="497"/>
              <a:ext cx="1456" cy="68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1600" dirty="0"/>
                <a:t>CAF</a:t>
              </a: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7301865" y="763270"/>
            <a:ext cx="1408430" cy="431800"/>
            <a:chOff x="3810" y="497"/>
            <a:chExt cx="2218" cy="680"/>
          </a:xfrm>
        </p:grpSpPr>
        <p:cxnSp>
          <p:nvCxnSpPr>
            <p:cNvPr id="79" name="直接连接符 78"/>
            <p:cNvCxnSpPr/>
            <p:nvPr/>
          </p:nvCxnSpPr>
          <p:spPr>
            <a:xfrm flipV="1">
              <a:off x="3810" y="1073"/>
              <a:ext cx="2219" cy="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文本框 79"/>
            <p:cNvSpPr txBox="1"/>
            <p:nvPr/>
          </p:nvSpPr>
          <p:spPr>
            <a:xfrm>
              <a:off x="4452" y="497"/>
              <a:ext cx="1456" cy="68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1600" dirty="0"/>
                <a:t>CAF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9837A41-BE58-E09D-68D6-67D2A30B2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095" y="1074600"/>
            <a:ext cx="5868939" cy="47088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4451E78-7CD3-FB74-B42A-F29FFA8207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3" y="1074600"/>
            <a:ext cx="5868939" cy="47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38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285865" y="177165"/>
            <a:ext cx="2689860" cy="5093970"/>
            <a:chOff x="2745" y="886"/>
            <a:chExt cx="4236" cy="8022"/>
          </a:xfrm>
        </p:grpSpPr>
        <p:grpSp>
          <p:nvGrpSpPr>
            <p:cNvPr id="30" name="组合 29"/>
            <p:cNvGrpSpPr/>
            <p:nvPr/>
          </p:nvGrpSpPr>
          <p:grpSpPr>
            <a:xfrm>
              <a:off x="2745" y="1538"/>
              <a:ext cx="4237" cy="7371"/>
              <a:chOff x="8829" y="1168"/>
              <a:chExt cx="4237" cy="7371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462" y="1751"/>
                <a:ext cx="3604" cy="6789"/>
              </a:xfrm>
              <a:prstGeom prst="rect">
                <a:avLst/>
              </a:prstGeom>
            </p:spPr>
          </p:pic>
          <p:cxnSp>
            <p:nvCxnSpPr>
              <p:cNvPr id="17" name="直接连接符 16"/>
              <p:cNvCxnSpPr/>
              <p:nvPr/>
            </p:nvCxnSpPr>
            <p:spPr>
              <a:xfrm>
                <a:off x="9235" y="4193"/>
                <a:ext cx="531" cy="5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>
                <a:off x="9235" y="4593"/>
                <a:ext cx="531" cy="5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9235" y="4993"/>
                <a:ext cx="531" cy="5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9235" y="5269"/>
                <a:ext cx="531" cy="5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" name="组合 21"/>
              <p:cNvGrpSpPr/>
              <p:nvPr/>
            </p:nvGrpSpPr>
            <p:grpSpPr>
              <a:xfrm>
                <a:off x="8829" y="3979"/>
                <a:ext cx="732" cy="1509"/>
                <a:chOff x="4093" y="3998"/>
                <a:chExt cx="732" cy="1509"/>
              </a:xfrm>
            </p:grpSpPr>
            <p:sp>
              <p:nvSpPr>
                <p:cNvPr id="23" name="文本框 22"/>
                <p:cNvSpPr txBox="1"/>
                <p:nvPr/>
              </p:nvSpPr>
              <p:spPr>
                <a:xfrm>
                  <a:off x="4093" y="3998"/>
                  <a:ext cx="729" cy="4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/>
                    <a:t>70</a:t>
                  </a:r>
                  <a:endParaRPr lang="zh-CN" altLang="en-US" sz="1200" dirty="0"/>
                </a:p>
              </p:txBody>
            </p:sp>
            <p:sp>
              <p:nvSpPr>
                <p:cNvPr id="25" name="文本框 24"/>
                <p:cNvSpPr txBox="1"/>
                <p:nvPr/>
              </p:nvSpPr>
              <p:spPr>
                <a:xfrm>
                  <a:off x="4095" y="4378"/>
                  <a:ext cx="729" cy="4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/>
                    <a:t>50</a:t>
                  </a:r>
                  <a:endParaRPr lang="zh-CN" altLang="en-US" sz="1200" dirty="0"/>
                </a:p>
              </p:txBody>
            </p:sp>
            <p:sp>
              <p:nvSpPr>
                <p:cNvPr id="26" name="文本框 25"/>
                <p:cNvSpPr txBox="1"/>
                <p:nvPr/>
              </p:nvSpPr>
              <p:spPr>
                <a:xfrm>
                  <a:off x="4095" y="4780"/>
                  <a:ext cx="729" cy="4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/>
                    <a:t>40</a:t>
                  </a:r>
                  <a:endParaRPr lang="zh-CN" altLang="en-US" sz="1200" dirty="0"/>
                </a:p>
              </p:txBody>
            </p:sp>
            <p:sp>
              <p:nvSpPr>
                <p:cNvPr id="27" name="文本框 26"/>
                <p:cNvSpPr txBox="1"/>
                <p:nvPr/>
              </p:nvSpPr>
              <p:spPr>
                <a:xfrm>
                  <a:off x="4097" y="5073"/>
                  <a:ext cx="729" cy="4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/>
                    <a:t>30</a:t>
                  </a:r>
                  <a:endParaRPr lang="zh-CN" altLang="en-US" sz="1200" dirty="0"/>
                </a:p>
              </p:txBody>
            </p:sp>
          </p:grpSp>
          <p:sp>
            <p:nvSpPr>
              <p:cNvPr id="28" name="文本框 27"/>
              <p:cNvSpPr txBox="1"/>
              <p:nvPr/>
            </p:nvSpPr>
            <p:spPr>
              <a:xfrm>
                <a:off x="10449" y="1168"/>
                <a:ext cx="1172" cy="68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altLang="zh-CN" sz="1600" dirty="0"/>
                  <a:t>shNC</a:t>
                </a: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167" y="1168"/>
                <a:ext cx="1456" cy="68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altLang="zh-CN" sz="1600" dirty="0"/>
                  <a:t>shCD36</a:t>
                </a: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4202" y="886"/>
              <a:ext cx="2218" cy="680"/>
              <a:chOff x="3810" y="497"/>
              <a:chExt cx="2218" cy="680"/>
            </a:xfrm>
          </p:grpSpPr>
          <p:cxnSp>
            <p:nvCxnSpPr>
              <p:cNvPr id="34" name="直接连接符 33"/>
              <p:cNvCxnSpPr/>
              <p:nvPr/>
            </p:nvCxnSpPr>
            <p:spPr>
              <a:xfrm flipV="1">
                <a:off x="3810" y="1073"/>
                <a:ext cx="2219" cy="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" name="文本框 4"/>
              <p:cNvSpPr txBox="1"/>
              <p:nvPr/>
            </p:nvSpPr>
            <p:spPr>
              <a:xfrm>
                <a:off x="4452" y="497"/>
                <a:ext cx="1456" cy="68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altLang="zh-CN" sz="1600" dirty="0"/>
                  <a:t>CAF</a:t>
                </a: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2174240" y="242570"/>
            <a:ext cx="2580005" cy="5034280"/>
            <a:chOff x="10270" y="1086"/>
            <a:chExt cx="4063" cy="792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99" y="2218"/>
              <a:ext cx="3335" cy="6796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11792" y="1671"/>
              <a:ext cx="1172" cy="68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1600" dirty="0"/>
                <a:t>shNC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2622" y="1671"/>
              <a:ext cx="1456" cy="68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1600" dirty="0"/>
                <a:t>shCD36</a:t>
              </a: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10270" y="4510"/>
              <a:ext cx="936" cy="1508"/>
              <a:chOff x="132" y="4253"/>
              <a:chExt cx="936" cy="1508"/>
            </a:xfrm>
          </p:grpSpPr>
          <p:cxnSp>
            <p:nvCxnSpPr>
              <p:cNvPr id="20" name="直接连接符 19"/>
              <p:cNvCxnSpPr/>
              <p:nvPr/>
            </p:nvCxnSpPr>
            <p:spPr>
              <a:xfrm>
                <a:off x="538" y="4467"/>
                <a:ext cx="531" cy="5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538" y="4867"/>
                <a:ext cx="531" cy="5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538" y="5267"/>
                <a:ext cx="531" cy="5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538" y="5543"/>
                <a:ext cx="531" cy="5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组合 15"/>
              <p:cNvGrpSpPr/>
              <p:nvPr/>
            </p:nvGrpSpPr>
            <p:grpSpPr>
              <a:xfrm>
                <a:off x="132" y="4253"/>
                <a:ext cx="732" cy="1509"/>
                <a:chOff x="4093" y="3998"/>
                <a:chExt cx="732" cy="1509"/>
              </a:xfrm>
            </p:grpSpPr>
            <p:sp>
              <p:nvSpPr>
                <p:cNvPr id="9" name="文本框 8"/>
                <p:cNvSpPr txBox="1"/>
                <p:nvPr/>
              </p:nvSpPr>
              <p:spPr>
                <a:xfrm>
                  <a:off x="4093" y="3998"/>
                  <a:ext cx="729" cy="4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/>
                    <a:t>70</a:t>
                  </a:r>
                  <a:endParaRPr lang="zh-CN" altLang="en-US" sz="1200" dirty="0"/>
                </a:p>
              </p:txBody>
            </p:sp>
            <p:sp>
              <p:nvSpPr>
                <p:cNvPr id="13" name="文本框 12"/>
                <p:cNvSpPr txBox="1"/>
                <p:nvPr/>
              </p:nvSpPr>
              <p:spPr>
                <a:xfrm>
                  <a:off x="4095" y="4378"/>
                  <a:ext cx="729" cy="4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/>
                    <a:t>50</a:t>
                  </a:r>
                  <a:endParaRPr lang="zh-CN" altLang="en-US" sz="1200" dirty="0"/>
                </a:p>
              </p:txBody>
            </p:sp>
            <p:sp>
              <p:nvSpPr>
                <p:cNvPr id="14" name="文本框 13"/>
                <p:cNvSpPr txBox="1"/>
                <p:nvPr/>
              </p:nvSpPr>
              <p:spPr>
                <a:xfrm>
                  <a:off x="4095" y="4780"/>
                  <a:ext cx="729" cy="4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/>
                    <a:t>40</a:t>
                  </a:r>
                  <a:endParaRPr lang="zh-CN" altLang="en-US" sz="1200" dirty="0"/>
                </a:p>
              </p:txBody>
            </p:sp>
            <p:sp>
              <p:nvSpPr>
                <p:cNvPr id="15" name="文本框 14"/>
                <p:cNvSpPr txBox="1"/>
                <p:nvPr/>
              </p:nvSpPr>
              <p:spPr>
                <a:xfrm>
                  <a:off x="4097" y="5073"/>
                  <a:ext cx="729" cy="4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/>
                    <a:t>30</a:t>
                  </a:r>
                  <a:endParaRPr lang="zh-CN" altLang="en-US" sz="1200" dirty="0"/>
                </a:p>
              </p:txBody>
            </p:sp>
          </p:grpSp>
        </p:grpSp>
        <p:grpSp>
          <p:nvGrpSpPr>
            <p:cNvPr id="32" name="组合 31"/>
            <p:cNvGrpSpPr/>
            <p:nvPr/>
          </p:nvGrpSpPr>
          <p:grpSpPr>
            <a:xfrm>
              <a:off x="11754" y="1086"/>
              <a:ext cx="2218" cy="680"/>
              <a:chOff x="3810" y="497"/>
              <a:chExt cx="2218" cy="680"/>
            </a:xfrm>
          </p:grpSpPr>
          <p:cxnSp>
            <p:nvCxnSpPr>
              <p:cNvPr id="33" name="直接连接符 32"/>
              <p:cNvCxnSpPr/>
              <p:nvPr/>
            </p:nvCxnSpPr>
            <p:spPr>
              <a:xfrm flipV="1">
                <a:off x="3810" y="1073"/>
                <a:ext cx="2219" cy="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5" name="文本框 34"/>
              <p:cNvSpPr txBox="1"/>
              <p:nvPr/>
            </p:nvSpPr>
            <p:spPr>
              <a:xfrm>
                <a:off x="4452" y="497"/>
                <a:ext cx="1456" cy="68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altLang="zh-CN" sz="1600" dirty="0"/>
                  <a:t>CAF</a:t>
                </a:r>
              </a:p>
            </p:txBody>
          </p:sp>
        </p:grpSp>
      </p:grpSp>
      <p:sp>
        <p:nvSpPr>
          <p:cNvPr id="69" name="矩形: 圆角 19"/>
          <p:cNvSpPr/>
          <p:nvPr/>
        </p:nvSpPr>
        <p:spPr>
          <a:xfrm>
            <a:off x="3362325" y="2509520"/>
            <a:ext cx="942340" cy="2000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: 圆角 20"/>
          <p:cNvSpPr/>
          <p:nvPr/>
        </p:nvSpPr>
        <p:spPr>
          <a:xfrm>
            <a:off x="7432675" y="2893060"/>
            <a:ext cx="1059815" cy="26543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等腰三角形 65"/>
          <p:cNvSpPr/>
          <p:nvPr/>
        </p:nvSpPr>
        <p:spPr>
          <a:xfrm rot="5400000">
            <a:off x="6655435" y="2692400"/>
            <a:ext cx="76200" cy="819785"/>
          </a:xfrm>
          <a:prstGeom prst="triangle">
            <a:avLst>
              <a:gd name="adj" fmla="val 5905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文本框 67"/>
          <p:cNvSpPr txBox="1"/>
          <p:nvPr/>
        </p:nvSpPr>
        <p:spPr>
          <a:xfrm>
            <a:off x="5357495" y="2958465"/>
            <a:ext cx="9874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/>
              <a:t>GAPDH</a:t>
            </a:r>
            <a:endParaRPr lang="zh-CN" altLang="en-US" sz="1200" dirty="0"/>
          </a:p>
        </p:txBody>
      </p:sp>
      <p:grpSp>
        <p:nvGrpSpPr>
          <p:cNvPr id="37" name="组合 36"/>
          <p:cNvGrpSpPr/>
          <p:nvPr/>
        </p:nvGrpSpPr>
        <p:grpSpPr>
          <a:xfrm>
            <a:off x="1238885" y="2508250"/>
            <a:ext cx="1397635" cy="275590"/>
            <a:chOff x="-104" y="4934"/>
            <a:chExt cx="2201" cy="434"/>
          </a:xfrm>
        </p:grpSpPr>
        <p:sp>
          <p:nvSpPr>
            <p:cNvPr id="65" name="等腰三角形 64"/>
            <p:cNvSpPr/>
            <p:nvPr/>
          </p:nvSpPr>
          <p:spPr>
            <a:xfrm rot="5400000">
              <a:off x="1600" y="4714"/>
              <a:ext cx="120" cy="875"/>
            </a:xfrm>
            <a:prstGeom prst="triangle">
              <a:avLst>
                <a:gd name="adj" fmla="val 59052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-104" y="4934"/>
              <a:ext cx="1390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200" dirty="0"/>
                <a:t>CD36</a:t>
              </a:r>
              <a:endParaRPr lang="zh-CN" altLang="en-US" sz="1200"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167FC1-A6A4-4D5D-E12B-7D6B6B9F3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17" y="1056815"/>
            <a:ext cx="5869817" cy="47095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B984955-E995-36A7-ADF3-84FEEE528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17" y="1056815"/>
            <a:ext cx="5868939" cy="47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71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2332355" y="1002030"/>
            <a:ext cx="6592570" cy="3946525"/>
            <a:chOff x="3673" y="1578"/>
            <a:chExt cx="10382" cy="6215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52" y="2853"/>
              <a:ext cx="4004" cy="494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39" y="2759"/>
              <a:ext cx="4016" cy="5035"/>
            </a:xfrm>
            <a:prstGeom prst="rect">
              <a:avLst/>
            </a:prstGeom>
          </p:spPr>
        </p:pic>
        <p:grpSp>
          <p:nvGrpSpPr>
            <p:cNvPr id="18" name="组合 17"/>
            <p:cNvGrpSpPr/>
            <p:nvPr/>
          </p:nvGrpSpPr>
          <p:grpSpPr>
            <a:xfrm>
              <a:off x="3673" y="4699"/>
              <a:ext cx="936" cy="1508"/>
              <a:chOff x="132" y="4253"/>
              <a:chExt cx="936" cy="1508"/>
            </a:xfrm>
          </p:grpSpPr>
          <p:cxnSp>
            <p:nvCxnSpPr>
              <p:cNvPr id="19" name="直接连接符 18"/>
              <p:cNvCxnSpPr/>
              <p:nvPr/>
            </p:nvCxnSpPr>
            <p:spPr>
              <a:xfrm>
                <a:off x="538" y="4467"/>
                <a:ext cx="531" cy="5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538" y="4867"/>
                <a:ext cx="531" cy="5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538" y="5267"/>
                <a:ext cx="531" cy="5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538" y="5543"/>
                <a:ext cx="531" cy="5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" name="组合 23"/>
              <p:cNvGrpSpPr/>
              <p:nvPr/>
            </p:nvGrpSpPr>
            <p:grpSpPr>
              <a:xfrm>
                <a:off x="132" y="4253"/>
                <a:ext cx="732" cy="1509"/>
                <a:chOff x="4093" y="3998"/>
                <a:chExt cx="732" cy="1509"/>
              </a:xfrm>
            </p:grpSpPr>
            <p:sp>
              <p:nvSpPr>
                <p:cNvPr id="25" name="文本框 24"/>
                <p:cNvSpPr txBox="1"/>
                <p:nvPr/>
              </p:nvSpPr>
              <p:spPr>
                <a:xfrm>
                  <a:off x="4093" y="3998"/>
                  <a:ext cx="729" cy="4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/>
                    <a:t>70</a:t>
                  </a:r>
                  <a:endParaRPr lang="zh-CN" altLang="en-US" sz="1200" dirty="0"/>
                </a:p>
              </p:txBody>
            </p:sp>
            <p:sp>
              <p:nvSpPr>
                <p:cNvPr id="26" name="文本框 25"/>
                <p:cNvSpPr txBox="1"/>
                <p:nvPr/>
              </p:nvSpPr>
              <p:spPr>
                <a:xfrm>
                  <a:off x="4095" y="4378"/>
                  <a:ext cx="729" cy="4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/>
                    <a:t>50</a:t>
                  </a:r>
                  <a:endParaRPr lang="zh-CN" altLang="en-US" sz="1200" dirty="0"/>
                </a:p>
              </p:txBody>
            </p:sp>
            <p:sp>
              <p:nvSpPr>
                <p:cNvPr id="27" name="文本框 26"/>
                <p:cNvSpPr txBox="1"/>
                <p:nvPr/>
              </p:nvSpPr>
              <p:spPr>
                <a:xfrm>
                  <a:off x="4095" y="4780"/>
                  <a:ext cx="729" cy="4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/>
                    <a:t>40</a:t>
                  </a:r>
                  <a:endParaRPr lang="zh-CN" altLang="en-US" sz="1200" dirty="0"/>
                </a:p>
              </p:txBody>
            </p:sp>
            <p:sp>
              <p:nvSpPr>
                <p:cNvPr id="28" name="文本框 27"/>
                <p:cNvSpPr txBox="1"/>
                <p:nvPr/>
              </p:nvSpPr>
              <p:spPr>
                <a:xfrm>
                  <a:off x="4097" y="5073"/>
                  <a:ext cx="729" cy="4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/>
                    <a:t>30</a:t>
                  </a:r>
                  <a:endParaRPr lang="zh-CN" altLang="en-US" sz="1200" dirty="0"/>
                </a:p>
              </p:txBody>
            </p:sp>
          </p:grpSp>
        </p:grpSp>
        <p:grpSp>
          <p:nvGrpSpPr>
            <p:cNvPr id="29" name="组合 28"/>
            <p:cNvGrpSpPr/>
            <p:nvPr/>
          </p:nvGrpSpPr>
          <p:grpSpPr>
            <a:xfrm>
              <a:off x="9500" y="4634"/>
              <a:ext cx="936" cy="1508"/>
              <a:chOff x="132" y="4253"/>
              <a:chExt cx="936" cy="1508"/>
            </a:xfrm>
          </p:grpSpPr>
          <p:cxnSp>
            <p:nvCxnSpPr>
              <p:cNvPr id="30" name="直接连接符 29"/>
              <p:cNvCxnSpPr/>
              <p:nvPr/>
            </p:nvCxnSpPr>
            <p:spPr>
              <a:xfrm>
                <a:off x="538" y="4467"/>
                <a:ext cx="531" cy="5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538" y="4867"/>
                <a:ext cx="531" cy="5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538" y="5267"/>
                <a:ext cx="531" cy="5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538" y="5543"/>
                <a:ext cx="531" cy="5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组合 33"/>
              <p:cNvGrpSpPr/>
              <p:nvPr/>
            </p:nvGrpSpPr>
            <p:grpSpPr>
              <a:xfrm>
                <a:off x="132" y="4253"/>
                <a:ext cx="732" cy="1509"/>
                <a:chOff x="4093" y="3998"/>
                <a:chExt cx="732" cy="1509"/>
              </a:xfrm>
            </p:grpSpPr>
            <p:sp>
              <p:nvSpPr>
                <p:cNvPr id="35" name="文本框 34"/>
                <p:cNvSpPr txBox="1"/>
                <p:nvPr/>
              </p:nvSpPr>
              <p:spPr>
                <a:xfrm>
                  <a:off x="4093" y="3998"/>
                  <a:ext cx="729" cy="4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/>
                    <a:t>70</a:t>
                  </a:r>
                  <a:endParaRPr lang="zh-CN" altLang="en-US" sz="1200" dirty="0"/>
                </a:p>
              </p:txBody>
            </p:sp>
            <p:sp>
              <p:nvSpPr>
                <p:cNvPr id="36" name="文本框 35"/>
                <p:cNvSpPr txBox="1"/>
                <p:nvPr/>
              </p:nvSpPr>
              <p:spPr>
                <a:xfrm>
                  <a:off x="4095" y="4378"/>
                  <a:ext cx="729" cy="4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/>
                    <a:t>50</a:t>
                  </a:r>
                  <a:endParaRPr lang="zh-CN" altLang="en-US" sz="1200" dirty="0"/>
                </a:p>
              </p:txBody>
            </p:sp>
            <p:sp>
              <p:nvSpPr>
                <p:cNvPr id="37" name="文本框 36"/>
                <p:cNvSpPr txBox="1"/>
                <p:nvPr/>
              </p:nvSpPr>
              <p:spPr>
                <a:xfrm>
                  <a:off x="4095" y="4780"/>
                  <a:ext cx="729" cy="4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/>
                    <a:t>40</a:t>
                  </a:r>
                  <a:endParaRPr lang="zh-CN" altLang="en-US" sz="1200" dirty="0"/>
                </a:p>
              </p:txBody>
            </p:sp>
            <p:sp>
              <p:nvSpPr>
                <p:cNvPr id="38" name="文本框 37"/>
                <p:cNvSpPr txBox="1"/>
                <p:nvPr/>
              </p:nvSpPr>
              <p:spPr>
                <a:xfrm>
                  <a:off x="4097" y="5073"/>
                  <a:ext cx="729" cy="4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/>
                    <a:t>30</a:t>
                  </a:r>
                  <a:endParaRPr lang="zh-CN" altLang="en-US" sz="1200" dirty="0"/>
                </a:p>
              </p:txBody>
            </p:sp>
          </p:grpSp>
        </p:grpSp>
        <p:sp>
          <p:nvSpPr>
            <p:cNvPr id="39" name="文本框 38"/>
            <p:cNvSpPr txBox="1"/>
            <p:nvPr/>
          </p:nvSpPr>
          <p:spPr>
            <a:xfrm>
              <a:off x="5667" y="2267"/>
              <a:ext cx="1172" cy="68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1600" dirty="0"/>
                <a:t>shNC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497" y="2267"/>
              <a:ext cx="1456" cy="68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1600" dirty="0"/>
                <a:t>shCD36</a:t>
              </a: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5629" y="1682"/>
              <a:ext cx="2218" cy="680"/>
              <a:chOff x="3810" y="497"/>
              <a:chExt cx="2218" cy="680"/>
            </a:xfrm>
          </p:grpSpPr>
          <p:cxnSp>
            <p:nvCxnSpPr>
              <p:cNvPr id="43" name="直接连接符 42"/>
              <p:cNvCxnSpPr/>
              <p:nvPr/>
            </p:nvCxnSpPr>
            <p:spPr>
              <a:xfrm flipV="1">
                <a:off x="3810" y="1073"/>
                <a:ext cx="2219" cy="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4" name="文本框 43"/>
              <p:cNvSpPr txBox="1"/>
              <p:nvPr/>
            </p:nvSpPr>
            <p:spPr>
              <a:xfrm>
                <a:off x="4452" y="497"/>
                <a:ext cx="1456" cy="68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altLang="zh-CN" sz="1600" dirty="0"/>
                  <a:t>CAF</a:t>
                </a:r>
              </a:p>
            </p:txBody>
          </p:sp>
        </p:grpSp>
        <p:sp>
          <p:nvSpPr>
            <p:cNvPr id="45" name="文本框 44"/>
            <p:cNvSpPr txBox="1"/>
            <p:nvPr/>
          </p:nvSpPr>
          <p:spPr>
            <a:xfrm>
              <a:off x="11401" y="2163"/>
              <a:ext cx="1172" cy="68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1600" dirty="0"/>
                <a:t>shNC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2231" y="2163"/>
              <a:ext cx="1456" cy="68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1600" dirty="0"/>
                <a:t>shCD36</a:t>
              </a: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11363" y="1578"/>
              <a:ext cx="2218" cy="680"/>
              <a:chOff x="3810" y="497"/>
              <a:chExt cx="2218" cy="680"/>
            </a:xfrm>
          </p:grpSpPr>
          <p:cxnSp>
            <p:nvCxnSpPr>
              <p:cNvPr id="48" name="直接连接符 47"/>
              <p:cNvCxnSpPr/>
              <p:nvPr/>
            </p:nvCxnSpPr>
            <p:spPr>
              <a:xfrm flipV="1">
                <a:off x="3810" y="1073"/>
                <a:ext cx="2219" cy="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9" name="文本框 48"/>
              <p:cNvSpPr txBox="1"/>
              <p:nvPr/>
            </p:nvSpPr>
            <p:spPr>
              <a:xfrm>
                <a:off x="4452" y="497"/>
                <a:ext cx="1456" cy="68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altLang="zh-CN" sz="1600" dirty="0"/>
                  <a:t>CAF</a:t>
                </a:r>
              </a:p>
            </p:txBody>
          </p:sp>
        </p:grpSp>
      </p:grpSp>
      <p:sp>
        <p:nvSpPr>
          <p:cNvPr id="70" name="矩形: 圆角 20"/>
          <p:cNvSpPr/>
          <p:nvPr/>
        </p:nvSpPr>
        <p:spPr>
          <a:xfrm>
            <a:off x="7300595" y="3630930"/>
            <a:ext cx="1323975" cy="28321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: 圆角 19"/>
          <p:cNvSpPr/>
          <p:nvPr/>
        </p:nvSpPr>
        <p:spPr>
          <a:xfrm>
            <a:off x="3738880" y="3208655"/>
            <a:ext cx="1079500" cy="23050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5050155" y="3531235"/>
            <a:ext cx="1539875" cy="275590"/>
            <a:chOff x="7354" y="5751"/>
            <a:chExt cx="2425" cy="434"/>
          </a:xfrm>
        </p:grpSpPr>
        <p:sp>
          <p:nvSpPr>
            <p:cNvPr id="66" name="等腰三角形 65"/>
            <p:cNvSpPr/>
            <p:nvPr/>
          </p:nvSpPr>
          <p:spPr>
            <a:xfrm rot="5400000">
              <a:off x="9223" y="5480"/>
              <a:ext cx="134" cy="979"/>
            </a:xfrm>
            <a:prstGeom prst="triangle">
              <a:avLst>
                <a:gd name="adj" fmla="val 59052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7354" y="5751"/>
              <a:ext cx="1555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200" dirty="0"/>
                <a:t>GAPDH</a:t>
              </a:r>
              <a:endParaRPr lang="zh-CN" altLang="en-US" sz="1200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568450" y="3110230"/>
            <a:ext cx="1397635" cy="275590"/>
            <a:chOff x="-104" y="4934"/>
            <a:chExt cx="2201" cy="434"/>
          </a:xfrm>
        </p:grpSpPr>
        <p:sp>
          <p:nvSpPr>
            <p:cNvPr id="65" name="等腰三角形 64"/>
            <p:cNvSpPr/>
            <p:nvPr/>
          </p:nvSpPr>
          <p:spPr>
            <a:xfrm rot="5400000">
              <a:off x="1600" y="4714"/>
              <a:ext cx="120" cy="875"/>
            </a:xfrm>
            <a:prstGeom prst="triangle">
              <a:avLst>
                <a:gd name="adj" fmla="val 59052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-104" y="4934"/>
              <a:ext cx="1390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200" dirty="0"/>
                <a:t>CD36</a:t>
              </a:r>
              <a:endParaRPr lang="zh-CN" altLang="en-US" sz="1200" dirty="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478120E-5D2B-0CD7-6630-F0DA1B099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966" y="1244144"/>
            <a:ext cx="5868939" cy="47088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8D90B9F-4905-6083-DBD0-3202B2660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0" y="1244144"/>
            <a:ext cx="5868939" cy="47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00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jY5OTg3NGIzOGMwODU5ZTQxYTM0ZDg2ZTRmZGM5ZTM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48</Words>
  <Application>Microsoft Office PowerPoint</Application>
  <PresentationFormat>宽屏</PresentationFormat>
  <Paragraphs>48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yixian Wang</dc:creator>
  <cp:lastModifiedBy>李 欣</cp:lastModifiedBy>
  <cp:revision>6</cp:revision>
  <dcterms:created xsi:type="dcterms:W3CDTF">2023-08-09T12:44:00Z</dcterms:created>
  <dcterms:modified xsi:type="dcterms:W3CDTF">2024-05-29T16:07:09Z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2052-12.1.0.16417</vt:lpwstr>
  </property>
</Properties>
</file>