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53" r:id="rId3"/>
    <p:sldId id="345" r:id="rId4"/>
    <p:sldId id="354" r:id="rId5"/>
    <p:sldId id="355" r:id="rId6"/>
    <p:sldId id="350" r:id="rId7"/>
    <p:sldId id="352" r:id="rId8"/>
    <p:sldId id="265" r:id="rId9"/>
    <p:sldId id="361" r:id="rId10"/>
    <p:sldId id="365" r:id="rId11"/>
    <p:sldId id="362" r:id="rId12"/>
    <p:sldId id="363" r:id="rId13"/>
    <p:sldId id="364"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6CB9C5-A13E-555E-627D-C015390B4B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11FD526-DDE8-36B3-D9C7-84EC806D6E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DACD81A-37CE-602A-7AD1-C9F358B0070C}"/>
              </a:ext>
            </a:extLst>
          </p:cNvPr>
          <p:cNvSpPr>
            <a:spLocks noGrp="1"/>
          </p:cNvSpPr>
          <p:nvPr>
            <p:ph type="dt" sz="half" idx="10"/>
          </p:nvPr>
        </p:nvSpPr>
        <p:spPr/>
        <p:txBody>
          <a:bodyPr/>
          <a:lstStyle/>
          <a:p>
            <a:fld id="{6B210CA3-437E-41E5-941D-5F44DB6B4550}"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B3499003-E9AB-208D-C0C6-C84D8B7C3F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4C6E64-778E-64D6-408F-4218919117CD}"/>
              </a:ext>
            </a:extLst>
          </p:cNvPr>
          <p:cNvSpPr>
            <a:spLocks noGrp="1"/>
          </p:cNvSpPr>
          <p:nvPr>
            <p:ph type="sldNum" sz="quarter" idx="12"/>
          </p:nvPr>
        </p:nvSpPr>
        <p:spPr/>
        <p:txBody>
          <a:bodyPr/>
          <a:lstStyle/>
          <a:p>
            <a:fld id="{0902320C-A477-4EDF-BA93-399094A2E74A}" type="slidenum">
              <a:rPr lang="zh-CN" altLang="en-US" smtClean="0"/>
              <a:t>‹#›</a:t>
            </a:fld>
            <a:endParaRPr lang="zh-CN" altLang="en-US"/>
          </a:p>
        </p:txBody>
      </p:sp>
    </p:spTree>
    <p:extLst>
      <p:ext uri="{BB962C8B-B14F-4D97-AF65-F5344CB8AC3E}">
        <p14:creationId xmlns:p14="http://schemas.microsoft.com/office/powerpoint/2010/main" val="2601025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2F6DA4-ABF7-2A14-5FB9-5D154346C0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7F006F2-7569-B3F4-FF35-49E25F8E73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911FF1-7B96-CBEA-A57B-7021B4040EDF}"/>
              </a:ext>
            </a:extLst>
          </p:cNvPr>
          <p:cNvSpPr>
            <a:spLocks noGrp="1"/>
          </p:cNvSpPr>
          <p:nvPr>
            <p:ph type="dt" sz="half" idx="10"/>
          </p:nvPr>
        </p:nvSpPr>
        <p:spPr/>
        <p:txBody>
          <a:bodyPr/>
          <a:lstStyle/>
          <a:p>
            <a:fld id="{6B210CA3-437E-41E5-941D-5F44DB6B4550}"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185CC67E-705A-E568-28CE-37DDDB6C02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3674E4-20CB-3CEB-015C-C290D28BB8B9}"/>
              </a:ext>
            </a:extLst>
          </p:cNvPr>
          <p:cNvSpPr>
            <a:spLocks noGrp="1"/>
          </p:cNvSpPr>
          <p:nvPr>
            <p:ph type="sldNum" sz="quarter" idx="12"/>
          </p:nvPr>
        </p:nvSpPr>
        <p:spPr/>
        <p:txBody>
          <a:bodyPr/>
          <a:lstStyle/>
          <a:p>
            <a:fld id="{0902320C-A477-4EDF-BA93-399094A2E74A}" type="slidenum">
              <a:rPr lang="zh-CN" altLang="en-US" smtClean="0"/>
              <a:t>‹#›</a:t>
            </a:fld>
            <a:endParaRPr lang="zh-CN" altLang="en-US"/>
          </a:p>
        </p:txBody>
      </p:sp>
    </p:spTree>
    <p:extLst>
      <p:ext uri="{BB962C8B-B14F-4D97-AF65-F5344CB8AC3E}">
        <p14:creationId xmlns:p14="http://schemas.microsoft.com/office/powerpoint/2010/main" val="342235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CD4FC81-0D79-6D4C-55BF-8CB32E63BF0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1A96B-6950-1DBD-730B-EF4DA7BF3FD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2F90650-9413-6B53-BE4D-7CA217E49E1E}"/>
              </a:ext>
            </a:extLst>
          </p:cNvPr>
          <p:cNvSpPr>
            <a:spLocks noGrp="1"/>
          </p:cNvSpPr>
          <p:nvPr>
            <p:ph type="dt" sz="half" idx="10"/>
          </p:nvPr>
        </p:nvSpPr>
        <p:spPr/>
        <p:txBody>
          <a:bodyPr/>
          <a:lstStyle/>
          <a:p>
            <a:fld id="{6B210CA3-437E-41E5-941D-5F44DB6B4550}"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7F3341A6-24F2-54C8-0434-E77B44A07F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8128822-54E8-E601-E6E1-68285DACAD53}"/>
              </a:ext>
            </a:extLst>
          </p:cNvPr>
          <p:cNvSpPr>
            <a:spLocks noGrp="1"/>
          </p:cNvSpPr>
          <p:nvPr>
            <p:ph type="sldNum" sz="quarter" idx="12"/>
          </p:nvPr>
        </p:nvSpPr>
        <p:spPr/>
        <p:txBody>
          <a:bodyPr/>
          <a:lstStyle/>
          <a:p>
            <a:fld id="{0902320C-A477-4EDF-BA93-399094A2E74A}" type="slidenum">
              <a:rPr lang="zh-CN" altLang="en-US" smtClean="0"/>
              <a:t>‹#›</a:t>
            </a:fld>
            <a:endParaRPr lang="zh-CN" altLang="en-US"/>
          </a:p>
        </p:txBody>
      </p:sp>
    </p:spTree>
    <p:extLst>
      <p:ext uri="{BB962C8B-B14F-4D97-AF65-F5344CB8AC3E}">
        <p14:creationId xmlns:p14="http://schemas.microsoft.com/office/powerpoint/2010/main" val="180992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B48868-3836-BB04-CC2A-73CFC288990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287A851-3015-371D-E59B-78C17C15D64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5AB810-0BFE-B1CD-794B-39497DE1C893}"/>
              </a:ext>
            </a:extLst>
          </p:cNvPr>
          <p:cNvSpPr>
            <a:spLocks noGrp="1"/>
          </p:cNvSpPr>
          <p:nvPr>
            <p:ph type="dt" sz="half" idx="10"/>
          </p:nvPr>
        </p:nvSpPr>
        <p:spPr/>
        <p:txBody>
          <a:bodyPr/>
          <a:lstStyle/>
          <a:p>
            <a:fld id="{6B210CA3-437E-41E5-941D-5F44DB6B4550}"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16499037-E184-B854-EB44-97B82DE1E7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F25604-2530-C252-F2E1-D4572318E341}"/>
              </a:ext>
            </a:extLst>
          </p:cNvPr>
          <p:cNvSpPr>
            <a:spLocks noGrp="1"/>
          </p:cNvSpPr>
          <p:nvPr>
            <p:ph type="sldNum" sz="quarter" idx="12"/>
          </p:nvPr>
        </p:nvSpPr>
        <p:spPr/>
        <p:txBody>
          <a:bodyPr/>
          <a:lstStyle/>
          <a:p>
            <a:fld id="{0902320C-A477-4EDF-BA93-399094A2E74A}" type="slidenum">
              <a:rPr lang="zh-CN" altLang="en-US" smtClean="0"/>
              <a:t>‹#›</a:t>
            </a:fld>
            <a:endParaRPr lang="zh-CN" altLang="en-US"/>
          </a:p>
        </p:txBody>
      </p:sp>
    </p:spTree>
    <p:extLst>
      <p:ext uri="{BB962C8B-B14F-4D97-AF65-F5344CB8AC3E}">
        <p14:creationId xmlns:p14="http://schemas.microsoft.com/office/powerpoint/2010/main" val="385617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17E575-CC5D-9FAB-AD5D-80C60ECACE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32CD1F-4B98-5814-5FED-7A0F92E9DD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69BAC4A-A9AD-B9D0-7482-6E7FE5FDEDF6}"/>
              </a:ext>
            </a:extLst>
          </p:cNvPr>
          <p:cNvSpPr>
            <a:spLocks noGrp="1"/>
          </p:cNvSpPr>
          <p:nvPr>
            <p:ph type="dt" sz="half" idx="10"/>
          </p:nvPr>
        </p:nvSpPr>
        <p:spPr/>
        <p:txBody>
          <a:bodyPr/>
          <a:lstStyle/>
          <a:p>
            <a:fld id="{6B210CA3-437E-41E5-941D-5F44DB6B4550}"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A9E5F885-3F71-0F34-F46B-C6B11D86FE0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EFFA2B-6A96-6728-3E11-8295CB399756}"/>
              </a:ext>
            </a:extLst>
          </p:cNvPr>
          <p:cNvSpPr>
            <a:spLocks noGrp="1"/>
          </p:cNvSpPr>
          <p:nvPr>
            <p:ph type="sldNum" sz="quarter" idx="12"/>
          </p:nvPr>
        </p:nvSpPr>
        <p:spPr/>
        <p:txBody>
          <a:bodyPr/>
          <a:lstStyle/>
          <a:p>
            <a:fld id="{0902320C-A477-4EDF-BA93-399094A2E74A}" type="slidenum">
              <a:rPr lang="zh-CN" altLang="en-US" smtClean="0"/>
              <a:t>‹#›</a:t>
            </a:fld>
            <a:endParaRPr lang="zh-CN" altLang="en-US"/>
          </a:p>
        </p:txBody>
      </p:sp>
    </p:spTree>
    <p:extLst>
      <p:ext uri="{BB962C8B-B14F-4D97-AF65-F5344CB8AC3E}">
        <p14:creationId xmlns:p14="http://schemas.microsoft.com/office/powerpoint/2010/main" val="3111918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EA9240-5A3A-B7E6-9FFA-FEFA8D080E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88DB7E3-CAD3-2A24-471E-8A59036C7D4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F1C1C32-FF93-AFDB-DE10-D943C390496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6E4C0B0-BBCE-6312-90A5-C69DA45A1DD0}"/>
              </a:ext>
            </a:extLst>
          </p:cNvPr>
          <p:cNvSpPr>
            <a:spLocks noGrp="1"/>
          </p:cNvSpPr>
          <p:nvPr>
            <p:ph type="dt" sz="half" idx="10"/>
          </p:nvPr>
        </p:nvSpPr>
        <p:spPr/>
        <p:txBody>
          <a:bodyPr/>
          <a:lstStyle/>
          <a:p>
            <a:fld id="{6B210CA3-437E-41E5-941D-5F44DB6B4550}" type="datetimeFigureOut">
              <a:rPr lang="zh-CN" altLang="en-US" smtClean="0"/>
              <a:t>2024/1/25</a:t>
            </a:fld>
            <a:endParaRPr lang="zh-CN" altLang="en-US"/>
          </a:p>
        </p:txBody>
      </p:sp>
      <p:sp>
        <p:nvSpPr>
          <p:cNvPr id="6" name="页脚占位符 5">
            <a:extLst>
              <a:ext uri="{FF2B5EF4-FFF2-40B4-BE49-F238E27FC236}">
                <a16:creationId xmlns:a16="http://schemas.microsoft.com/office/drawing/2014/main" id="{13691CCE-CD93-F9FC-9E85-5A3A9EF59D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51969E-F7D4-2674-82D5-723568D9FE73}"/>
              </a:ext>
            </a:extLst>
          </p:cNvPr>
          <p:cNvSpPr>
            <a:spLocks noGrp="1"/>
          </p:cNvSpPr>
          <p:nvPr>
            <p:ph type="sldNum" sz="quarter" idx="12"/>
          </p:nvPr>
        </p:nvSpPr>
        <p:spPr/>
        <p:txBody>
          <a:bodyPr/>
          <a:lstStyle/>
          <a:p>
            <a:fld id="{0902320C-A477-4EDF-BA93-399094A2E74A}" type="slidenum">
              <a:rPr lang="zh-CN" altLang="en-US" smtClean="0"/>
              <a:t>‹#›</a:t>
            </a:fld>
            <a:endParaRPr lang="zh-CN" altLang="en-US"/>
          </a:p>
        </p:txBody>
      </p:sp>
    </p:spTree>
    <p:extLst>
      <p:ext uri="{BB962C8B-B14F-4D97-AF65-F5344CB8AC3E}">
        <p14:creationId xmlns:p14="http://schemas.microsoft.com/office/powerpoint/2010/main" val="3148668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C56D51-D1C5-231B-D6D3-C1C32BDB9F1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E1847D6-314E-05F4-40C3-06243AC28F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BBEEBC-483A-B03B-2C38-F9B7C2D145F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FC1C814-BB70-62A1-5925-542BE5C172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26C822B-1113-4655-8AF4-2B6ACA8E18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BFAC415-481B-65D4-BCF4-288206E46D47}"/>
              </a:ext>
            </a:extLst>
          </p:cNvPr>
          <p:cNvSpPr>
            <a:spLocks noGrp="1"/>
          </p:cNvSpPr>
          <p:nvPr>
            <p:ph type="dt" sz="half" idx="10"/>
          </p:nvPr>
        </p:nvSpPr>
        <p:spPr/>
        <p:txBody>
          <a:bodyPr/>
          <a:lstStyle/>
          <a:p>
            <a:fld id="{6B210CA3-437E-41E5-941D-5F44DB6B4550}" type="datetimeFigureOut">
              <a:rPr lang="zh-CN" altLang="en-US" smtClean="0"/>
              <a:t>2024/1/25</a:t>
            </a:fld>
            <a:endParaRPr lang="zh-CN" altLang="en-US"/>
          </a:p>
        </p:txBody>
      </p:sp>
      <p:sp>
        <p:nvSpPr>
          <p:cNvPr id="8" name="页脚占位符 7">
            <a:extLst>
              <a:ext uri="{FF2B5EF4-FFF2-40B4-BE49-F238E27FC236}">
                <a16:creationId xmlns:a16="http://schemas.microsoft.com/office/drawing/2014/main" id="{B31DCF41-2982-0D0A-5DF4-39FBFF1C88F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498258D-CCEE-295A-26CC-8DB5A466FDE8}"/>
              </a:ext>
            </a:extLst>
          </p:cNvPr>
          <p:cNvSpPr>
            <a:spLocks noGrp="1"/>
          </p:cNvSpPr>
          <p:nvPr>
            <p:ph type="sldNum" sz="quarter" idx="12"/>
          </p:nvPr>
        </p:nvSpPr>
        <p:spPr/>
        <p:txBody>
          <a:bodyPr/>
          <a:lstStyle/>
          <a:p>
            <a:fld id="{0902320C-A477-4EDF-BA93-399094A2E74A}" type="slidenum">
              <a:rPr lang="zh-CN" altLang="en-US" smtClean="0"/>
              <a:t>‹#›</a:t>
            </a:fld>
            <a:endParaRPr lang="zh-CN" altLang="en-US"/>
          </a:p>
        </p:txBody>
      </p:sp>
    </p:spTree>
    <p:extLst>
      <p:ext uri="{BB962C8B-B14F-4D97-AF65-F5344CB8AC3E}">
        <p14:creationId xmlns:p14="http://schemas.microsoft.com/office/powerpoint/2010/main" val="3512599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2655EF-EE69-8C7F-DBB4-52ED2E176A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C4A2B30-3BD6-BAC5-C841-F2E56E20C5A2}"/>
              </a:ext>
            </a:extLst>
          </p:cNvPr>
          <p:cNvSpPr>
            <a:spLocks noGrp="1"/>
          </p:cNvSpPr>
          <p:nvPr>
            <p:ph type="dt" sz="half" idx="10"/>
          </p:nvPr>
        </p:nvSpPr>
        <p:spPr/>
        <p:txBody>
          <a:bodyPr/>
          <a:lstStyle/>
          <a:p>
            <a:fld id="{6B210CA3-437E-41E5-941D-5F44DB6B4550}" type="datetimeFigureOut">
              <a:rPr lang="zh-CN" altLang="en-US" smtClean="0"/>
              <a:t>2024/1/25</a:t>
            </a:fld>
            <a:endParaRPr lang="zh-CN" altLang="en-US"/>
          </a:p>
        </p:txBody>
      </p:sp>
      <p:sp>
        <p:nvSpPr>
          <p:cNvPr id="4" name="页脚占位符 3">
            <a:extLst>
              <a:ext uri="{FF2B5EF4-FFF2-40B4-BE49-F238E27FC236}">
                <a16:creationId xmlns:a16="http://schemas.microsoft.com/office/drawing/2014/main" id="{A47E74D3-7ADF-7F9D-EC24-186A67E31E8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D9F6A5-71EA-0F0E-6652-12A11F01339D}"/>
              </a:ext>
            </a:extLst>
          </p:cNvPr>
          <p:cNvSpPr>
            <a:spLocks noGrp="1"/>
          </p:cNvSpPr>
          <p:nvPr>
            <p:ph type="sldNum" sz="quarter" idx="12"/>
          </p:nvPr>
        </p:nvSpPr>
        <p:spPr/>
        <p:txBody>
          <a:bodyPr/>
          <a:lstStyle/>
          <a:p>
            <a:fld id="{0902320C-A477-4EDF-BA93-399094A2E74A}" type="slidenum">
              <a:rPr lang="zh-CN" altLang="en-US" smtClean="0"/>
              <a:t>‹#›</a:t>
            </a:fld>
            <a:endParaRPr lang="zh-CN" altLang="en-US"/>
          </a:p>
        </p:txBody>
      </p:sp>
    </p:spTree>
    <p:extLst>
      <p:ext uri="{BB962C8B-B14F-4D97-AF65-F5344CB8AC3E}">
        <p14:creationId xmlns:p14="http://schemas.microsoft.com/office/powerpoint/2010/main" val="3179083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A814782-8C57-9BA4-3381-13986F1BF0C8}"/>
              </a:ext>
            </a:extLst>
          </p:cNvPr>
          <p:cNvSpPr>
            <a:spLocks noGrp="1"/>
          </p:cNvSpPr>
          <p:nvPr>
            <p:ph type="dt" sz="half" idx="10"/>
          </p:nvPr>
        </p:nvSpPr>
        <p:spPr/>
        <p:txBody>
          <a:bodyPr/>
          <a:lstStyle/>
          <a:p>
            <a:fld id="{6B210CA3-437E-41E5-941D-5F44DB6B4550}" type="datetimeFigureOut">
              <a:rPr lang="zh-CN" altLang="en-US" smtClean="0"/>
              <a:t>2024/1/25</a:t>
            </a:fld>
            <a:endParaRPr lang="zh-CN" altLang="en-US"/>
          </a:p>
        </p:txBody>
      </p:sp>
      <p:sp>
        <p:nvSpPr>
          <p:cNvPr id="3" name="页脚占位符 2">
            <a:extLst>
              <a:ext uri="{FF2B5EF4-FFF2-40B4-BE49-F238E27FC236}">
                <a16:creationId xmlns:a16="http://schemas.microsoft.com/office/drawing/2014/main" id="{7E35623B-FD4C-74F2-C366-BE1D4E09B4A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1B6E2DE-079C-F959-3F24-2DFE381A0043}"/>
              </a:ext>
            </a:extLst>
          </p:cNvPr>
          <p:cNvSpPr>
            <a:spLocks noGrp="1"/>
          </p:cNvSpPr>
          <p:nvPr>
            <p:ph type="sldNum" sz="quarter" idx="12"/>
          </p:nvPr>
        </p:nvSpPr>
        <p:spPr/>
        <p:txBody>
          <a:bodyPr/>
          <a:lstStyle/>
          <a:p>
            <a:fld id="{0902320C-A477-4EDF-BA93-399094A2E74A}" type="slidenum">
              <a:rPr lang="zh-CN" altLang="en-US" smtClean="0"/>
              <a:t>‹#›</a:t>
            </a:fld>
            <a:endParaRPr lang="zh-CN" altLang="en-US"/>
          </a:p>
        </p:txBody>
      </p:sp>
    </p:spTree>
    <p:extLst>
      <p:ext uri="{BB962C8B-B14F-4D97-AF65-F5344CB8AC3E}">
        <p14:creationId xmlns:p14="http://schemas.microsoft.com/office/powerpoint/2010/main" val="4099694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18D75-3089-1BA7-0E34-8D4A59FD96A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27277AC-87BD-AA3A-6922-6B71982DBD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D531F20-ED24-D1A3-7274-1A21D7C297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DC8FB48-6FDC-2EAC-AB05-879C063FD4C3}"/>
              </a:ext>
            </a:extLst>
          </p:cNvPr>
          <p:cNvSpPr>
            <a:spLocks noGrp="1"/>
          </p:cNvSpPr>
          <p:nvPr>
            <p:ph type="dt" sz="half" idx="10"/>
          </p:nvPr>
        </p:nvSpPr>
        <p:spPr/>
        <p:txBody>
          <a:bodyPr/>
          <a:lstStyle/>
          <a:p>
            <a:fld id="{6B210CA3-437E-41E5-941D-5F44DB6B4550}" type="datetimeFigureOut">
              <a:rPr lang="zh-CN" altLang="en-US" smtClean="0"/>
              <a:t>2024/1/25</a:t>
            </a:fld>
            <a:endParaRPr lang="zh-CN" altLang="en-US"/>
          </a:p>
        </p:txBody>
      </p:sp>
      <p:sp>
        <p:nvSpPr>
          <p:cNvPr id="6" name="页脚占位符 5">
            <a:extLst>
              <a:ext uri="{FF2B5EF4-FFF2-40B4-BE49-F238E27FC236}">
                <a16:creationId xmlns:a16="http://schemas.microsoft.com/office/drawing/2014/main" id="{57167BDB-3189-3266-5A96-0C5A5154E2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90CEF3-1B72-6298-FB8C-0EDFDDFA36DB}"/>
              </a:ext>
            </a:extLst>
          </p:cNvPr>
          <p:cNvSpPr>
            <a:spLocks noGrp="1"/>
          </p:cNvSpPr>
          <p:nvPr>
            <p:ph type="sldNum" sz="quarter" idx="12"/>
          </p:nvPr>
        </p:nvSpPr>
        <p:spPr/>
        <p:txBody>
          <a:bodyPr/>
          <a:lstStyle/>
          <a:p>
            <a:fld id="{0902320C-A477-4EDF-BA93-399094A2E74A}" type="slidenum">
              <a:rPr lang="zh-CN" altLang="en-US" smtClean="0"/>
              <a:t>‹#›</a:t>
            </a:fld>
            <a:endParaRPr lang="zh-CN" altLang="en-US"/>
          </a:p>
        </p:txBody>
      </p:sp>
    </p:spTree>
    <p:extLst>
      <p:ext uri="{BB962C8B-B14F-4D97-AF65-F5344CB8AC3E}">
        <p14:creationId xmlns:p14="http://schemas.microsoft.com/office/powerpoint/2010/main" val="1393467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445A-7F4C-7809-61D2-F0B39AF8752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45355EA-E686-87E7-95C2-C8DA7A7BB6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7FC917E-194B-9111-B559-06997A4076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3E37956-1811-AA11-8D0F-B43791790373}"/>
              </a:ext>
            </a:extLst>
          </p:cNvPr>
          <p:cNvSpPr>
            <a:spLocks noGrp="1"/>
          </p:cNvSpPr>
          <p:nvPr>
            <p:ph type="dt" sz="half" idx="10"/>
          </p:nvPr>
        </p:nvSpPr>
        <p:spPr/>
        <p:txBody>
          <a:bodyPr/>
          <a:lstStyle/>
          <a:p>
            <a:fld id="{6B210CA3-437E-41E5-941D-5F44DB6B4550}" type="datetimeFigureOut">
              <a:rPr lang="zh-CN" altLang="en-US" smtClean="0"/>
              <a:t>2024/1/25</a:t>
            </a:fld>
            <a:endParaRPr lang="zh-CN" altLang="en-US"/>
          </a:p>
        </p:txBody>
      </p:sp>
      <p:sp>
        <p:nvSpPr>
          <p:cNvPr id="6" name="页脚占位符 5">
            <a:extLst>
              <a:ext uri="{FF2B5EF4-FFF2-40B4-BE49-F238E27FC236}">
                <a16:creationId xmlns:a16="http://schemas.microsoft.com/office/drawing/2014/main" id="{93A7F458-A7FE-64E8-785D-29ADCF49F5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167B522-1A99-9951-F312-10DE96F7C4ED}"/>
              </a:ext>
            </a:extLst>
          </p:cNvPr>
          <p:cNvSpPr>
            <a:spLocks noGrp="1"/>
          </p:cNvSpPr>
          <p:nvPr>
            <p:ph type="sldNum" sz="quarter" idx="12"/>
          </p:nvPr>
        </p:nvSpPr>
        <p:spPr/>
        <p:txBody>
          <a:bodyPr/>
          <a:lstStyle/>
          <a:p>
            <a:fld id="{0902320C-A477-4EDF-BA93-399094A2E74A}" type="slidenum">
              <a:rPr lang="zh-CN" altLang="en-US" smtClean="0"/>
              <a:t>‹#›</a:t>
            </a:fld>
            <a:endParaRPr lang="zh-CN" altLang="en-US"/>
          </a:p>
        </p:txBody>
      </p:sp>
    </p:spTree>
    <p:extLst>
      <p:ext uri="{BB962C8B-B14F-4D97-AF65-F5344CB8AC3E}">
        <p14:creationId xmlns:p14="http://schemas.microsoft.com/office/powerpoint/2010/main" val="1389988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13603C-32F0-5A44-2C42-2ADBCE7A0C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DBEBF85-E2E4-5D4C-FC70-D1FC55D212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D23574F-85D8-7AC7-4AB0-AAF46D69C3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210CA3-437E-41E5-941D-5F44DB6B4550}"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F4898907-3093-5A7A-B975-B9C12A4F50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5BE1F8D-E5BD-0407-3E7E-A6E2934E42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2320C-A477-4EDF-BA93-399094A2E74A}" type="slidenum">
              <a:rPr lang="zh-CN" altLang="en-US" smtClean="0"/>
              <a:t>‹#›</a:t>
            </a:fld>
            <a:endParaRPr lang="zh-CN" altLang="en-US"/>
          </a:p>
        </p:txBody>
      </p:sp>
    </p:spTree>
    <p:extLst>
      <p:ext uri="{BB962C8B-B14F-4D97-AF65-F5344CB8AC3E}">
        <p14:creationId xmlns:p14="http://schemas.microsoft.com/office/powerpoint/2010/main" val="2992409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emf"/><Relationship Id="rId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oleObject" Target="../embeddings/oleObject3.bin"/><Relationship Id="rId5" Type="http://schemas.openxmlformats.org/officeDocument/2006/relationships/image" Target="../media/image2.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4.xml"/><Relationship Id="rId1" Type="http://schemas.openxmlformats.org/officeDocument/2006/relationships/tags" Target="../tags/tag153.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13" Type="http://schemas.openxmlformats.org/officeDocument/2006/relationships/tags" Target="../tags/tag167.xml"/><Relationship Id="rId18" Type="http://schemas.openxmlformats.org/officeDocument/2006/relationships/tags" Target="../tags/tag172.xml"/><Relationship Id="rId26" Type="http://schemas.openxmlformats.org/officeDocument/2006/relationships/tags" Target="../tags/tag180.xml"/><Relationship Id="rId39" Type="http://schemas.openxmlformats.org/officeDocument/2006/relationships/tags" Target="../tags/tag193.xml"/><Relationship Id="rId21" Type="http://schemas.openxmlformats.org/officeDocument/2006/relationships/tags" Target="../tags/tag175.xml"/><Relationship Id="rId34" Type="http://schemas.openxmlformats.org/officeDocument/2006/relationships/tags" Target="../tags/tag188.xml"/><Relationship Id="rId42" Type="http://schemas.openxmlformats.org/officeDocument/2006/relationships/tags" Target="../tags/tag196.xml"/><Relationship Id="rId47" Type="http://schemas.openxmlformats.org/officeDocument/2006/relationships/image" Target="../media/image44.jpeg"/><Relationship Id="rId7" Type="http://schemas.openxmlformats.org/officeDocument/2006/relationships/tags" Target="../tags/tag161.xml"/><Relationship Id="rId2" Type="http://schemas.openxmlformats.org/officeDocument/2006/relationships/tags" Target="../tags/tag156.xml"/><Relationship Id="rId16" Type="http://schemas.openxmlformats.org/officeDocument/2006/relationships/tags" Target="../tags/tag170.xml"/><Relationship Id="rId29" Type="http://schemas.openxmlformats.org/officeDocument/2006/relationships/tags" Target="../tags/tag183.xml"/><Relationship Id="rId11" Type="http://schemas.openxmlformats.org/officeDocument/2006/relationships/tags" Target="../tags/tag165.xml"/><Relationship Id="rId24" Type="http://schemas.openxmlformats.org/officeDocument/2006/relationships/tags" Target="../tags/tag178.xml"/><Relationship Id="rId32" Type="http://schemas.openxmlformats.org/officeDocument/2006/relationships/tags" Target="../tags/tag186.xml"/><Relationship Id="rId37" Type="http://schemas.openxmlformats.org/officeDocument/2006/relationships/tags" Target="../tags/tag191.xml"/><Relationship Id="rId40" Type="http://schemas.openxmlformats.org/officeDocument/2006/relationships/tags" Target="../tags/tag194.xml"/><Relationship Id="rId45" Type="http://schemas.openxmlformats.org/officeDocument/2006/relationships/image" Target="../media/image42.jpeg"/><Relationship Id="rId5" Type="http://schemas.openxmlformats.org/officeDocument/2006/relationships/tags" Target="../tags/tag159.xml"/><Relationship Id="rId15" Type="http://schemas.openxmlformats.org/officeDocument/2006/relationships/tags" Target="../tags/tag169.xml"/><Relationship Id="rId23" Type="http://schemas.openxmlformats.org/officeDocument/2006/relationships/tags" Target="../tags/tag177.xml"/><Relationship Id="rId28" Type="http://schemas.openxmlformats.org/officeDocument/2006/relationships/tags" Target="../tags/tag182.xml"/><Relationship Id="rId36" Type="http://schemas.openxmlformats.org/officeDocument/2006/relationships/tags" Target="../tags/tag190.xml"/><Relationship Id="rId49" Type="http://schemas.openxmlformats.org/officeDocument/2006/relationships/image" Target="../media/image46.jpeg"/><Relationship Id="rId10" Type="http://schemas.openxmlformats.org/officeDocument/2006/relationships/tags" Target="../tags/tag164.xml"/><Relationship Id="rId19" Type="http://schemas.openxmlformats.org/officeDocument/2006/relationships/tags" Target="../tags/tag173.xml"/><Relationship Id="rId31" Type="http://schemas.openxmlformats.org/officeDocument/2006/relationships/tags" Target="../tags/tag185.xml"/><Relationship Id="rId44" Type="http://schemas.openxmlformats.org/officeDocument/2006/relationships/slideLayout" Target="../slideLayouts/slideLayout1.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tags" Target="../tags/tag168.xml"/><Relationship Id="rId22" Type="http://schemas.openxmlformats.org/officeDocument/2006/relationships/tags" Target="../tags/tag176.xml"/><Relationship Id="rId27" Type="http://schemas.openxmlformats.org/officeDocument/2006/relationships/tags" Target="../tags/tag181.xml"/><Relationship Id="rId30" Type="http://schemas.openxmlformats.org/officeDocument/2006/relationships/tags" Target="../tags/tag184.xml"/><Relationship Id="rId35" Type="http://schemas.openxmlformats.org/officeDocument/2006/relationships/tags" Target="../tags/tag189.xml"/><Relationship Id="rId43" Type="http://schemas.openxmlformats.org/officeDocument/2006/relationships/tags" Target="../tags/tag197.xml"/><Relationship Id="rId48" Type="http://schemas.openxmlformats.org/officeDocument/2006/relationships/image" Target="../media/image45.jpeg"/><Relationship Id="rId8" Type="http://schemas.openxmlformats.org/officeDocument/2006/relationships/tags" Target="../tags/tag162.xml"/><Relationship Id="rId3" Type="http://schemas.openxmlformats.org/officeDocument/2006/relationships/tags" Target="../tags/tag157.xml"/><Relationship Id="rId12" Type="http://schemas.openxmlformats.org/officeDocument/2006/relationships/tags" Target="../tags/tag166.xml"/><Relationship Id="rId17" Type="http://schemas.openxmlformats.org/officeDocument/2006/relationships/tags" Target="../tags/tag171.xml"/><Relationship Id="rId25" Type="http://schemas.openxmlformats.org/officeDocument/2006/relationships/tags" Target="../tags/tag179.xml"/><Relationship Id="rId33" Type="http://schemas.openxmlformats.org/officeDocument/2006/relationships/tags" Target="../tags/tag187.xml"/><Relationship Id="rId38" Type="http://schemas.openxmlformats.org/officeDocument/2006/relationships/tags" Target="../tags/tag192.xml"/><Relationship Id="rId46" Type="http://schemas.openxmlformats.org/officeDocument/2006/relationships/image" Target="../media/image43.jpeg"/><Relationship Id="rId20" Type="http://schemas.openxmlformats.org/officeDocument/2006/relationships/tags" Target="../tags/tag174.xml"/><Relationship Id="rId41" Type="http://schemas.openxmlformats.org/officeDocument/2006/relationships/tags" Target="../tags/tag195.xml"/><Relationship Id="rId1" Type="http://schemas.openxmlformats.org/officeDocument/2006/relationships/tags" Target="../tags/tag155.xml"/><Relationship Id="rId6" Type="http://schemas.openxmlformats.org/officeDocument/2006/relationships/tags" Target="../tags/tag160.xml"/></Relationships>
</file>

<file path=ppt/slides/_rels/slide12.xml.rels><?xml version="1.0" encoding="UTF-8" standalone="yes"?>
<Relationships xmlns="http://schemas.openxmlformats.org/package/2006/relationships"><Relationship Id="rId13" Type="http://schemas.openxmlformats.org/officeDocument/2006/relationships/tags" Target="../tags/tag210.xml"/><Relationship Id="rId18" Type="http://schemas.openxmlformats.org/officeDocument/2006/relationships/tags" Target="../tags/tag215.xml"/><Relationship Id="rId26" Type="http://schemas.openxmlformats.org/officeDocument/2006/relationships/tags" Target="../tags/tag223.xml"/><Relationship Id="rId21" Type="http://schemas.openxmlformats.org/officeDocument/2006/relationships/tags" Target="../tags/tag218.xml"/><Relationship Id="rId34" Type="http://schemas.openxmlformats.org/officeDocument/2006/relationships/image" Target="../media/image47.tiff"/><Relationship Id="rId7" Type="http://schemas.openxmlformats.org/officeDocument/2006/relationships/tags" Target="../tags/tag204.xml"/><Relationship Id="rId12" Type="http://schemas.openxmlformats.org/officeDocument/2006/relationships/tags" Target="../tags/tag209.xml"/><Relationship Id="rId17" Type="http://schemas.openxmlformats.org/officeDocument/2006/relationships/tags" Target="../tags/tag214.xml"/><Relationship Id="rId25" Type="http://schemas.openxmlformats.org/officeDocument/2006/relationships/tags" Target="../tags/tag222.xml"/><Relationship Id="rId33" Type="http://schemas.openxmlformats.org/officeDocument/2006/relationships/slideLayout" Target="../slideLayouts/slideLayout1.xml"/><Relationship Id="rId2" Type="http://schemas.openxmlformats.org/officeDocument/2006/relationships/tags" Target="../tags/tag199.xml"/><Relationship Id="rId16" Type="http://schemas.openxmlformats.org/officeDocument/2006/relationships/tags" Target="../tags/tag213.xml"/><Relationship Id="rId20" Type="http://schemas.openxmlformats.org/officeDocument/2006/relationships/tags" Target="../tags/tag217.xml"/><Relationship Id="rId29" Type="http://schemas.openxmlformats.org/officeDocument/2006/relationships/tags" Target="../tags/tag226.xml"/><Relationship Id="rId1" Type="http://schemas.openxmlformats.org/officeDocument/2006/relationships/tags" Target="../tags/tag198.xml"/><Relationship Id="rId6" Type="http://schemas.openxmlformats.org/officeDocument/2006/relationships/tags" Target="../tags/tag203.xml"/><Relationship Id="rId11" Type="http://schemas.openxmlformats.org/officeDocument/2006/relationships/tags" Target="../tags/tag208.xml"/><Relationship Id="rId24" Type="http://schemas.openxmlformats.org/officeDocument/2006/relationships/tags" Target="../tags/tag221.xml"/><Relationship Id="rId32" Type="http://schemas.openxmlformats.org/officeDocument/2006/relationships/tags" Target="../tags/tag229.xml"/><Relationship Id="rId37" Type="http://schemas.openxmlformats.org/officeDocument/2006/relationships/image" Target="../media/image50.jpeg"/><Relationship Id="rId5" Type="http://schemas.openxmlformats.org/officeDocument/2006/relationships/tags" Target="../tags/tag202.xml"/><Relationship Id="rId15" Type="http://schemas.openxmlformats.org/officeDocument/2006/relationships/tags" Target="../tags/tag212.xml"/><Relationship Id="rId23" Type="http://schemas.openxmlformats.org/officeDocument/2006/relationships/tags" Target="../tags/tag220.xml"/><Relationship Id="rId28" Type="http://schemas.openxmlformats.org/officeDocument/2006/relationships/tags" Target="../tags/tag225.xml"/><Relationship Id="rId36" Type="http://schemas.openxmlformats.org/officeDocument/2006/relationships/image" Target="../media/image49.jpeg"/><Relationship Id="rId10" Type="http://schemas.openxmlformats.org/officeDocument/2006/relationships/tags" Target="../tags/tag207.xml"/><Relationship Id="rId19" Type="http://schemas.openxmlformats.org/officeDocument/2006/relationships/tags" Target="../tags/tag216.xml"/><Relationship Id="rId31" Type="http://schemas.openxmlformats.org/officeDocument/2006/relationships/tags" Target="../tags/tag228.xml"/><Relationship Id="rId4" Type="http://schemas.openxmlformats.org/officeDocument/2006/relationships/tags" Target="../tags/tag201.xml"/><Relationship Id="rId9" Type="http://schemas.openxmlformats.org/officeDocument/2006/relationships/tags" Target="../tags/tag206.xml"/><Relationship Id="rId14" Type="http://schemas.openxmlformats.org/officeDocument/2006/relationships/tags" Target="../tags/tag211.xml"/><Relationship Id="rId22" Type="http://schemas.openxmlformats.org/officeDocument/2006/relationships/tags" Target="../tags/tag219.xml"/><Relationship Id="rId27" Type="http://schemas.openxmlformats.org/officeDocument/2006/relationships/tags" Target="../tags/tag224.xml"/><Relationship Id="rId30" Type="http://schemas.openxmlformats.org/officeDocument/2006/relationships/tags" Target="../tags/tag227.xml"/><Relationship Id="rId35" Type="http://schemas.openxmlformats.org/officeDocument/2006/relationships/image" Target="../media/image48.tiff"/><Relationship Id="rId8" Type="http://schemas.openxmlformats.org/officeDocument/2006/relationships/tags" Target="../tags/tag205.xml"/><Relationship Id="rId3" Type="http://schemas.openxmlformats.org/officeDocument/2006/relationships/tags" Target="../tags/tag200.xml"/></Relationships>
</file>

<file path=ppt/slides/_rels/slide13.xml.rels><?xml version="1.0" encoding="UTF-8" standalone="yes"?>
<Relationships xmlns="http://schemas.openxmlformats.org/package/2006/relationships"><Relationship Id="rId26" Type="http://schemas.openxmlformats.org/officeDocument/2006/relationships/tags" Target="../tags/tag255.xml"/><Relationship Id="rId21" Type="http://schemas.openxmlformats.org/officeDocument/2006/relationships/tags" Target="../tags/tag250.xml"/><Relationship Id="rId42" Type="http://schemas.openxmlformats.org/officeDocument/2006/relationships/tags" Target="../tags/tag271.xml"/><Relationship Id="rId47" Type="http://schemas.openxmlformats.org/officeDocument/2006/relationships/tags" Target="../tags/tag276.xml"/><Relationship Id="rId63" Type="http://schemas.openxmlformats.org/officeDocument/2006/relationships/tags" Target="../tags/tag292.xml"/><Relationship Id="rId68" Type="http://schemas.openxmlformats.org/officeDocument/2006/relationships/tags" Target="../tags/tag297.xml"/><Relationship Id="rId84" Type="http://schemas.openxmlformats.org/officeDocument/2006/relationships/slideLayout" Target="../slideLayouts/slideLayout1.xml"/><Relationship Id="rId89" Type="http://schemas.openxmlformats.org/officeDocument/2006/relationships/image" Target="../media/image55.png"/><Relationship Id="rId16" Type="http://schemas.openxmlformats.org/officeDocument/2006/relationships/tags" Target="../tags/tag245.xml"/><Relationship Id="rId11" Type="http://schemas.openxmlformats.org/officeDocument/2006/relationships/tags" Target="../tags/tag240.xml"/><Relationship Id="rId32" Type="http://schemas.openxmlformats.org/officeDocument/2006/relationships/tags" Target="../tags/tag261.xml"/><Relationship Id="rId37" Type="http://schemas.openxmlformats.org/officeDocument/2006/relationships/tags" Target="../tags/tag266.xml"/><Relationship Id="rId53" Type="http://schemas.openxmlformats.org/officeDocument/2006/relationships/tags" Target="../tags/tag282.xml"/><Relationship Id="rId58" Type="http://schemas.openxmlformats.org/officeDocument/2006/relationships/tags" Target="../tags/tag287.xml"/><Relationship Id="rId74" Type="http://schemas.openxmlformats.org/officeDocument/2006/relationships/tags" Target="../tags/tag303.xml"/><Relationship Id="rId79" Type="http://schemas.openxmlformats.org/officeDocument/2006/relationships/tags" Target="../tags/tag308.xml"/><Relationship Id="rId5" Type="http://schemas.openxmlformats.org/officeDocument/2006/relationships/tags" Target="../tags/tag234.xml"/><Relationship Id="rId90" Type="http://schemas.openxmlformats.org/officeDocument/2006/relationships/image" Target="../media/image56.jpeg"/><Relationship Id="rId22" Type="http://schemas.openxmlformats.org/officeDocument/2006/relationships/tags" Target="../tags/tag251.xml"/><Relationship Id="rId27" Type="http://schemas.openxmlformats.org/officeDocument/2006/relationships/tags" Target="../tags/tag256.xml"/><Relationship Id="rId43" Type="http://schemas.openxmlformats.org/officeDocument/2006/relationships/tags" Target="../tags/tag272.xml"/><Relationship Id="rId48" Type="http://schemas.openxmlformats.org/officeDocument/2006/relationships/tags" Target="../tags/tag277.xml"/><Relationship Id="rId64" Type="http://schemas.openxmlformats.org/officeDocument/2006/relationships/tags" Target="../tags/tag293.xml"/><Relationship Id="rId69" Type="http://schemas.openxmlformats.org/officeDocument/2006/relationships/tags" Target="../tags/tag298.xml"/><Relationship Id="rId8" Type="http://schemas.openxmlformats.org/officeDocument/2006/relationships/tags" Target="../tags/tag237.xml"/><Relationship Id="rId51" Type="http://schemas.openxmlformats.org/officeDocument/2006/relationships/tags" Target="../tags/tag280.xml"/><Relationship Id="rId72" Type="http://schemas.openxmlformats.org/officeDocument/2006/relationships/tags" Target="../tags/tag301.xml"/><Relationship Id="rId80" Type="http://schemas.openxmlformats.org/officeDocument/2006/relationships/tags" Target="../tags/tag309.xml"/><Relationship Id="rId85" Type="http://schemas.openxmlformats.org/officeDocument/2006/relationships/image" Target="../media/image51.tiff"/><Relationship Id="rId93" Type="http://schemas.openxmlformats.org/officeDocument/2006/relationships/image" Target="../media/image58.jpeg"/><Relationship Id="rId3" Type="http://schemas.openxmlformats.org/officeDocument/2006/relationships/tags" Target="../tags/tag232.xml"/><Relationship Id="rId12" Type="http://schemas.openxmlformats.org/officeDocument/2006/relationships/tags" Target="../tags/tag241.xml"/><Relationship Id="rId17" Type="http://schemas.openxmlformats.org/officeDocument/2006/relationships/tags" Target="../tags/tag246.xml"/><Relationship Id="rId25" Type="http://schemas.openxmlformats.org/officeDocument/2006/relationships/tags" Target="../tags/tag254.xml"/><Relationship Id="rId33" Type="http://schemas.openxmlformats.org/officeDocument/2006/relationships/tags" Target="../tags/tag262.xml"/><Relationship Id="rId38" Type="http://schemas.openxmlformats.org/officeDocument/2006/relationships/tags" Target="../tags/tag267.xml"/><Relationship Id="rId46" Type="http://schemas.openxmlformats.org/officeDocument/2006/relationships/tags" Target="../tags/tag275.xml"/><Relationship Id="rId59" Type="http://schemas.openxmlformats.org/officeDocument/2006/relationships/tags" Target="../tags/tag288.xml"/><Relationship Id="rId67" Type="http://schemas.openxmlformats.org/officeDocument/2006/relationships/tags" Target="../tags/tag296.xml"/><Relationship Id="rId20" Type="http://schemas.openxmlformats.org/officeDocument/2006/relationships/tags" Target="../tags/tag249.xml"/><Relationship Id="rId41" Type="http://schemas.openxmlformats.org/officeDocument/2006/relationships/tags" Target="../tags/tag270.xml"/><Relationship Id="rId54" Type="http://schemas.openxmlformats.org/officeDocument/2006/relationships/tags" Target="../tags/tag283.xml"/><Relationship Id="rId62" Type="http://schemas.openxmlformats.org/officeDocument/2006/relationships/tags" Target="../tags/tag291.xml"/><Relationship Id="rId70" Type="http://schemas.openxmlformats.org/officeDocument/2006/relationships/tags" Target="../tags/tag299.xml"/><Relationship Id="rId75" Type="http://schemas.openxmlformats.org/officeDocument/2006/relationships/tags" Target="../tags/tag304.xml"/><Relationship Id="rId83" Type="http://schemas.openxmlformats.org/officeDocument/2006/relationships/tags" Target="../tags/tag312.xml"/><Relationship Id="rId88" Type="http://schemas.openxmlformats.org/officeDocument/2006/relationships/image" Target="../media/image54.png"/><Relationship Id="rId91" Type="http://schemas.openxmlformats.org/officeDocument/2006/relationships/image" Target="../media/image8.jpeg"/><Relationship Id="rId1" Type="http://schemas.openxmlformats.org/officeDocument/2006/relationships/tags" Target="../tags/tag230.xml"/><Relationship Id="rId6" Type="http://schemas.openxmlformats.org/officeDocument/2006/relationships/tags" Target="../tags/tag235.xml"/><Relationship Id="rId15" Type="http://schemas.openxmlformats.org/officeDocument/2006/relationships/tags" Target="../tags/tag244.xml"/><Relationship Id="rId23" Type="http://schemas.openxmlformats.org/officeDocument/2006/relationships/tags" Target="../tags/tag252.xml"/><Relationship Id="rId28" Type="http://schemas.openxmlformats.org/officeDocument/2006/relationships/tags" Target="../tags/tag257.xml"/><Relationship Id="rId36" Type="http://schemas.openxmlformats.org/officeDocument/2006/relationships/tags" Target="../tags/tag265.xml"/><Relationship Id="rId49" Type="http://schemas.openxmlformats.org/officeDocument/2006/relationships/tags" Target="../tags/tag278.xml"/><Relationship Id="rId57" Type="http://schemas.openxmlformats.org/officeDocument/2006/relationships/tags" Target="../tags/tag286.xml"/><Relationship Id="rId10" Type="http://schemas.openxmlformats.org/officeDocument/2006/relationships/tags" Target="../tags/tag239.xml"/><Relationship Id="rId31" Type="http://schemas.openxmlformats.org/officeDocument/2006/relationships/tags" Target="../tags/tag260.xml"/><Relationship Id="rId44" Type="http://schemas.openxmlformats.org/officeDocument/2006/relationships/tags" Target="../tags/tag273.xml"/><Relationship Id="rId52" Type="http://schemas.openxmlformats.org/officeDocument/2006/relationships/tags" Target="../tags/tag281.xml"/><Relationship Id="rId60" Type="http://schemas.openxmlformats.org/officeDocument/2006/relationships/tags" Target="../tags/tag289.xml"/><Relationship Id="rId65" Type="http://schemas.openxmlformats.org/officeDocument/2006/relationships/tags" Target="../tags/tag294.xml"/><Relationship Id="rId73" Type="http://schemas.openxmlformats.org/officeDocument/2006/relationships/tags" Target="../tags/tag302.xml"/><Relationship Id="rId78" Type="http://schemas.openxmlformats.org/officeDocument/2006/relationships/tags" Target="../tags/tag307.xml"/><Relationship Id="rId81" Type="http://schemas.openxmlformats.org/officeDocument/2006/relationships/tags" Target="../tags/tag310.xml"/><Relationship Id="rId86" Type="http://schemas.openxmlformats.org/officeDocument/2006/relationships/image" Target="../media/image52.tiff"/><Relationship Id="rId4" Type="http://schemas.openxmlformats.org/officeDocument/2006/relationships/tags" Target="../tags/tag233.xml"/><Relationship Id="rId9" Type="http://schemas.openxmlformats.org/officeDocument/2006/relationships/tags" Target="../tags/tag238.xml"/><Relationship Id="rId13" Type="http://schemas.openxmlformats.org/officeDocument/2006/relationships/tags" Target="../tags/tag242.xml"/><Relationship Id="rId18" Type="http://schemas.openxmlformats.org/officeDocument/2006/relationships/tags" Target="../tags/tag247.xml"/><Relationship Id="rId39" Type="http://schemas.openxmlformats.org/officeDocument/2006/relationships/tags" Target="../tags/tag268.xml"/><Relationship Id="rId34" Type="http://schemas.openxmlformats.org/officeDocument/2006/relationships/tags" Target="../tags/tag263.xml"/><Relationship Id="rId50" Type="http://schemas.openxmlformats.org/officeDocument/2006/relationships/tags" Target="../tags/tag279.xml"/><Relationship Id="rId55" Type="http://schemas.openxmlformats.org/officeDocument/2006/relationships/tags" Target="../tags/tag284.xml"/><Relationship Id="rId76" Type="http://schemas.openxmlformats.org/officeDocument/2006/relationships/tags" Target="../tags/tag305.xml"/><Relationship Id="rId7" Type="http://schemas.openxmlformats.org/officeDocument/2006/relationships/tags" Target="../tags/tag236.xml"/><Relationship Id="rId71" Type="http://schemas.openxmlformats.org/officeDocument/2006/relationships/tags" Target="../tags/tag300.xml"/><Relationship Id="rId92" Type="http://schemas.openxmlformats.org/officeDocument/2006/relationships/image" Target="../media/image57.jpeg"/><Relationship Id="rId2" Type="http://schemas.openxmlformats.org/officeDocument/2006/relationships/tags" Target="../tags/tag231.xml"/><Relationship Id="rId29" Type="http://schemas.openxmlformats.org/officeDocument/2006/relationships/tags" Target="../tags/tag258.xml"/><Relationship Id="rId24" Type="http://schemas.openxmlformats.org/officeDocument/2006/relationships/tags" Target="../tags/tag253.xml"/><Relationship Id="rId40" Type="http://schemas.openxmlformats.org/officeDocument/2006/relationships/tags" Target="../tags/tag269.xml"/><Relationship Id="rId45" Type="http://schemas.openxmlformats.org/officeDocument/2006/relationships/tags" Target="../tags/tag274.xml"/><Relationship Id="rId66" Type="http://schemas.openxmlformats.org/officeDocument/2006/relationships/tags" Target="../tags/tag295.xml"/><Relationship Id="rId87" Type="http://schemas.openxmlformats.org/officeDocument/2006/relationships/image" Target="../media/image53.jpeg"/><Relationship Id="rId61" Type="http://schemas.openxmlformats.org/officeDocument/2006/relationships/tags" Target="../tags/tag290.xml"/><Relationship Id="rId82" Type="http://schemas.openxmlformats.org/officeDocument/2006/relationships/tags" Target="../tags/tag311.xml"/><Relationship Id="rId19" Type="http://schemas.openxmlformats.org/officeDocument/2006/relationships/tags" Target="../tags/tag248.xml"/><Relationship Id="rId14" Type="http://schemas.openxmlformats.org/officeDocument/2006/relationships/tags" Target="../tags/tag243.xml"/><Relationship Id="rId30" Type="http://schemas.openxmlformats.org/officeDocument/2006/relationships/tags" Target="../tags/tag259.xml"/><Relationship Id="rId35" Type="http://schemas.openxmlformats.org/officeDocument/2006/relationships/tags" Target="../tags/tag264.xml"/><Relationship Id="rId56" Type="http://schemas.openxmlformats.org/officeDocument/2006/relationships/tags" Target="../tags/tag285.xml"/><Relationship Id="rId77" Type="http://schemas.openxmlformats.org/officeDocument/2006/relationships/tags" Target="../tags/tag30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oleObject" Target="../embeddings/oleObject5.bin"/><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6.e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oleObject" Target="../embeddings/oleObject4.bin"/><Relationship Id="rId5" Type="http://schemas.openxmlformats.org/officeDocument/2006/relationships/tags" Target="../tags/tag5.xml"/><Relationship Id="rId15" Type="http://schemas.openxmlformats.org/officeDocument/2006/relationships/image" Target="../media/image8.jpeg"/><Relationship Id="rId10" Type="http://schemas.openxmlformats.org/officeDocument/2006/relationships/image" Target="../media/image5.png"/><Relationship Id="rId4" Type="http://schemas.openxmlformats.org/officeDocument/2006/relationships/tags" Target="../tags/tag4.xml"/><Relationship Id="rId9" Type="http://schemas.openxmlformats.org/officeDocument/2006/relationships/slideLayout" Target="../slideLayouts/slideLayout2.xml"/><Relationship Id="rId1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7.xml"/><Relationship Id="rId5" Type="http://schemas.openxmlformats.org/officeDocument/2006/relationships/image" Target="../media/image14.tiff"/><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11.xml"/><Relationship Id="rId7" Type="http://schemas.openxmlformats.org/officeDocument/2006/relationships/image" Target="../media/image16.emf"/><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5.emf"/><Relationship Id="rId11" Type="http://schemas.openxmlformats.org/officeDocument/2006/relationships/image" Target="../media/image18.emf"/><Relationship Id="rId5" Type="http://schemas.openxmlformats.org/officeDocument/2006/relationships/slideLayout" Target="../slideLayouts/slideLayout2.xml"/><Relationship Id="rId10" Type="http://schemas.openxmlformats.org/officeDocument/2006/relationships/oleObject" Target="../embeddings/oleObject7.bin"/><Relationship Id="rId4" Type="http://schemas.openxmlformats.org/officeDocument/2006/relationships/tags" Target="../tags/tag12.xml"/><Relationship Id="rId9"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117" Type="http://schemas.openxmlformats.org/officeDocument/2006/relationships/tags" Target="../tags/tag129.xml"/><Relationship Id="rId21" Type="http://schemas.openxmlformats.org/officeDocument/2006/relationships/tags" Target="../tags/tag33.xml"/><Relationship Id="rId42" Type="http://schemas.openxmlformats.org/officeDocument/2006/relationships/tags" Target="../tags/tag54.xml"/><Relationship Id="rId63" Type="http://schemas.openxmlformats.org/officeDocument/2006/relationships/tags" Target="../tags/tag75.xml"/><Relationship Id="rId84" Type="http://schemas.openxmlformats.org/officeDocument/2006/relationships/tags" Target="../tags/tag96.xml"/><Relationship Id="rId138" Type="http://schemas.openxmlformats.org/officeDocument/2006/relationships/tags" Target="../tags/tag150.xml"/><Relationship Id="rId107" Type="http://schemas.openxmlformats.org/officeDocument/2006/relationships/tags" Target="../tags/tag119.xml"/><Relationship Id="rId11" Type="http://schemas.openxmlformats.org/officeDocument/2006/relationships/tags" Target="../tags/tag23.xml"/><Relationship Id="rId32" Type="http://schemas.openxmlformats.org/officeDocument/2006/relationships/tags" Target="../tags/tag44.xml"/><Relationship Id="rId53" Type="http://schemas.openxmlformats.org/officeDocument/2006/relationships/tags" Target="../tags/tag65.xml"/><Relationship Id="rId74" Type="http://schemas.openxmlformats.org/officeDocument/2006/relationships/tags" Target="../tags/tag86.xml"/><Relationship Id="rId128" Type="http://schemas.openxmlformats.org/officeDocument/2006/relationships/tags" Target="../tags/tag140.xml"/><Relationship Id="rId149" Type="http://schemas.openxmlformats.org/officeDocument/2006/relationships/image" Target="../media/image33.png"/><Relationship Id="rId5" Type="http://schemas.openxmlformats.org/officeDocument/2006/relationships/tags" Target="../tags/tag17.xml"/><Relationship Id="rId95" Type="http://schemas.openxmlformats.org/officeDocument/2006/relationships/tags" Target="../tags/tag107.xml"/><Relationship Id="rId22" Type="http://schemas.openxmlformats.org/officeDocument/2006/relationships/tags" Target="../tags/tag34.xml"/><Relationship Id="rId27" Type="http://schemas.openxmlformats.org/officeDocument/2006/relationships/tags" Target="../tags/tag39.xml"/><Relationship Id="rId43" Type="http://schemas.openxmlformats.org/officeDocument/2006/relationships/tags" Target="../tags/tag55.xml"/><Relationship Id="rId48" Type="http://schemas.openxmlformats.org/officeDocument/2006/relationships/tags" Target="../tags/tag60.xml"/><Relationship Id="rId64" Type="http://schemas.openxmlformats.org/officeDocument/2006/relationships/tags" Target="../tags/tag76.xml"/><Relationship Id="rId69" Type="http://schemas.openxmlformats.org/officeDocument/2006/relationships/tags" Target="../tags/tag81.xml"/><Relationship Id="rId113" Type="http://schemas.openxmlformats.org/officeDocument/2006/relationships/tags" Target="../tags/tag125.xml"/><Relationship Id="rId118" Type="http://schemas.openxmlformats.org/officeDocument/2006/relationships/tags" Target="../tags/tag130.xml"/><Relationship Id="rId134" Type="http://schemas.openxmlformats.org/officeDocument/2006/relationships/tags" Target="../tags/tag146.xml"/><Relationship Id="rId139" Type="http://schemas.openxmlformats.org/officeDocument/2006/relationships/tags" Target="../tags/tag151.xml"/><Relationship Id="rId80" Type="http://schemas.openxmlformats.org/officeDocument/2006/relationships/tags" Target="../tags/tag92.xml"/><Relationship Id="rId85" Type="http://schemas.openxmlformats.org/officeDocument/2006/relationships/tags" Target="../tags/tag97.xml"/><Relationship Id="rId150" Type="http://schemas.openxmlformats.org/officeDocument/2006/relationships/image" Target="../media/image34.png"/><Relationship Id="rId155" Type="http://schemas.openxmlformats.org/officeDocument/2006/relationships/image" Target="../media/image39.tiff"/><Relationship Id="rId12" Type="http://schemas.openxmlformats.org/officeDocument/2006/relationships/tags" Target="../tags/tag24.xml"/><Relationship Id="rId17" Type="http://schemas.openxmlformats.org/officeDocument/2006/relationships/tags" Target="../tags/tag29.xml"/><Relationship Id="rId33" Type="http://schemas.openxmlformats.org/officeDocument/2006/relationships/tags" Target="../tags/tag45.xml"/><Relationship Id="rId38" Type="http://schemas.openxmlformats.org/officeDocument/2006/relationships/tags" Target="../tags/tag50.xml"/><Relationship Id="rId59" Type="http://schemas.openxmlformats.org/officeDocument/2006/relationships/tags" Target="../tags/tag71.xml"/><Relationship Id="rId103" Type="http://schemas.openxmlformats.org/officeDocument/2006/relationships/tags" Target="../tags/tag115.xml"/><Relationship Id="rId108" Type="http://schemas.openxmlformats.org/officeDocument/2006/relationships/tags" Target="../tags/tag120.xml"/><Relationship Id="rId124" Type="http://schemas.openxmlformats.org/officeDocument/2006/relationships/tags" Target="../tags/tag136.xml"/><Relationship Id="rId129" Type="http://schemas.openxmlformats.org/officeDocument/2006/relationships/tags" Target="../tags/tag141.xml"/><Relationship Id="rId54" Type="http://schemas.openxmlformats.org/officeDocument/2006/relationships/tags" Target="../tags/tag66.xml"/><Relationship Id="rId70" Type="http://schemas.openxmlformats.org/officeDocument/2006/relationships/tags" Target="../tags/tag82.xml"/><Relationship Id="rId75" Type="http://schemas.openxmlformats.org/officeDocument/2006/relationships/tags" Target="../tags/tag87.xml"/><Relationship Id="rId91" Type="http://schemas.openxmlformats.org/officeDocument/2006/relationships/tags" Target="../tags/tag103.xml"/><Relationship Id="rId96" Type="http://schemas.openxmlformats.org/officeDocument/2006/relationships/tags" Target="../tags/tag108.xml"/><Relationship Id="rId140" Type="http://schemas.openxmlformats.org/officeDocument/2006/relationships/tags" Target="../tags/tag152.xml"/><Relationship Id="rId145" Type="http://schemas.openxmlformats.org/officeDocument/2006/relationships/image" Target="../media/image29.jpeg"/><Relationship Id="rId1" Type="http://schemas.openxmlformats.org/officeDocument/2006/relationships/tags" Target="../tags/tag13.xml"/><Relationship Id="rId6" Type="http://schemas.openxmlformats.org/officeDocument/2006/relationships/tags" Target="../tags/tag18.xml"/><Relationship Id="rId23" Type="http://schemas.openxmlformats.org/officeDocument/2006/relationships/tags" Target="../tags/tag35.xml"/><Relationship Id="rId28" Type="http://schemas.openxmlformats.org/officeDocument/2006/relationships/tags" Target="../tags/tag40.xml"/><Relationship Id="rId49" Type="http://schemas.openxmlformats.org/officeDocument/2006/relationships/tags" Target="../tags/tag61.xml"/><Relationship Id="rId114" Type="http://schemas.openxmlformats.org/officeDocument/2006/relationships/tags" Target="../tags/tag126.xml"/><Relationship Id="rId119" Type="http://schemas.openxmlformats.org/officeDocument/2006/relationships/tags" Target="../tags/tag131.xml"/><Relationship Id="rId44" Type="http://schemas.openxmlformats.org/officeDocument/2006/relationships/tags" Target="../tags/tag56.xml"/><Relationship Id="rId60" Type="http://schemas.openxmlformats.org/officeDocument/2006/relationships/tags" Target="../tags/tag72.xml"/><Relationship Id="rId65" Type="http://schemas.openxmlformats.org/officeDocument/2006/relationships/tags" Target="../tags/tag77.xml"/><Relationship Id="rId81" Type="http://schemas.openxmlformats.org/officeDocument/2006/relationships/tags" Target="../tags/tag93.xml"/><Relationship Id="rId86" Type="http://schemas.openxmlformats.org/officeDocument/2006/relationships/tags" Target="../tags/tag98.xml"/><Relationship Id="rId130" Type="http://schemas.openxmlformats.org/officeDocument/2006/relationships/tags" Target="../tags/tag142.xml"/><Relationship Id="rId135" Type="http://schemas.openxmlformats.org/officeDocument/2006/relationships/tags" Target="../tags/tag147.xml"/><Relationship Id="rId151" Type="http://schemas.openxmlformats.org/officeDocument/2006/relationships/image" Target="../media/image35.jpeg"/><Relationship Id="rId156" Type="http://schemas.openxmlformats.org/officeDocument/2006/relationships/image" Target="../media/image40.tiff"/><Relationship Id="rId13" Type="http://schemas.openxmlformats.org/officeDocument/2006/relationships/tags" Target="../tags/tag25.xml"/><Relationship Id="rId18" Type="http://schemas.openxmlformats.org/officeDocument/2006/relationships/tags" Target="../tags/tag30.xml"/><Relationship Id="rId39" Type="http://schemas.openxmlformats.org/officeDocument/2006/relationships/tags" Target="../tags/tag51.xml"/><Relationship Id="rId109" Type="http://schemas.openxmlformats.org/officeDocument/2006/relationships/tags" Target="../tags/tag121.xml"/><Relationship Id="rId34" Type="http://schemas.openxmlformats.org/officeDocument/2006/relationships/tags" Target="../tags/tag46.xml"/><Relationship Id="rId50" Type="http://schemas.openxmlformats.org/officeDocument/2006/relationships/tags" Target="../tags/tag62.xml"/><Relationship Id="rId55" Type="http://schemas.openxmlformats.org/officeDocument/2006/relationships/tags" Target="../tags/tag67.xml"/><Relationship Id="rId76" Type="http://schemas.openxmlformats.org/officeDocument/2006/relationships/tags" Target="../tags/tag88.xml"/><Relationship Id="rId97" Type="http://schemas.openxmlformats.org/officeDocument/2006/relationships/tags" Target="../tags/tag109.xml"/><Relationship Id="rId104" Type="http://schemas.openxmlformats.org/officeDocument/2006/relationships/tags" Target="../tags/tag116.xml"/><Relationship Id="rId120" Type="http://schemas.openxmlformats.org/officeDocument/2006/relationships/tags" Target="../tags/tag132.xml"/><Relationship Id="rId125" Type="http://schemas.openxmlformats.org/officeDocument/2006/relationships/tags" Target="../tags/tag137.xml"/><Relationship Id="rId141" Type="http://schemas.openxmlformats.org/officeDocument/2006/relationships/slideLayout" Target="../slideLayouts/slideLayout1.xml"/><Relationship Id="rId146" Type="http://schemas.openxmlformats.org/officeDocument/2006/relationships/image" Target="../media/image30.jpeg"/><Relationship Id="rId7" Type="http://schemas.openxmlformats.org/officeDocument/2006/relationships/tags" Target="../tags/tag19.xml"/><Relationship Id="rId71" Type="http://schemas.openxmlformats.org/officeDocument/2006/relationships/tags" Target="../tags/tag83.xml"/><Relationship Id="rId92" Type="http://schemas.openxmlformats.org/officeDocument/2006/relationships/tags" Target="../tags/tag104.xml"/><Relationship Id="rId2" Type="http://schemas.openxmlformats.org/officeDocument/2006/relationships/tags" Target="../tags/tag14.xml"/><Relationship Id="rId29" Type="http://schemas.openxmlformats.org/officeDocument/2006/relationships/tags" Target="../tags/tag41.xml"/><Relationship Id="rId24" Type="http://schemas.openxmlformats.org/officeDocument/2006/relationships/tags" Target="../tags/tag36.xml"/><Relationship Id="rId40" Type="http://schemas.openxmlformats.org/officeDocument/2006/relationships/tags" Target="../tags/tag52.xml"/><Relationship Id="rId45" Type="http://schemas.openxmlformats.org/officeDocument/2006/relationships/tags" Target="../tags/tag57.xml"/><Relationship Id="rId66" Type="http://schemas.openxmlformats.org/officeDocument/2006/relationships/tags" Target="../tags/tag78.xml"/><Relationship Id="rId87" Type="http://schemas.openxmlformats.org/officeDocument/2006/relationships/tags" Target="../tags/tag99.xml"/><Relationship Id="rId110" Type="http://schemas.openxmlformats.org/officeDocument/2006/relationships/tags" Target="../tags/tag122.xml"/><Relationship Id="rId115" Type="http://schemas.openxmlformats.org/officeDocument/2006/relationships/tags" Target="../tags/tag127.xml"/><Relationship Id="rId131" Type="http://schemas.openxmlformats.org/officeDocument/2006/relationships/tags" Target="../tags/tag143.xml"/><Relationship Id="rId136" Type="http://schemas.openxmlformats.org/officeDocument/2006/relationships/tags" Target="../tags/tag148.xml"/><Relationship Id="rId61" Type="http://schemas.openxmlformats.org/officeDocument/2006/relationships/tags" Target="../tags/tag73.xml"/><Relationship Id="rId82" Type="http://schemas.openxmlformats.org/officeDocument/2006/relationships/tags" Target="../tags/tag94.xml"/><Relationship Id="rId152" Type="http://schemas.openxmlformats.org/officeDocument/2006/relationships/image" Target="../media/image36.jpeg"/><Relationship Id="rId19" Type="http://schemas.openxmlformats.org/officeDocument/2006/relationships/tags" Target="../tags/tag31.xml"/><Relationship Id="rId14" Type="http://schemas.openxmlformats.org/officeDocument/2006/relationships/tags" Target="../tags/tag26.xml"/><Relationship Id="rId30" Type="http://schemas.openxmlformats.org/officeDocument/2006/relationships/tags" Target="../tags/tag42.xml"/><Relationship Id="rId35" Type="http://schemas.openxmlformats.org/officeDocument/2006/relationships/tags" Target="../tags/tag47.xml"/><Relationship Id="rId56" Type="http://schemas.openxmlformats.org/officeDocument/2006/relationships/tags" Target="../tags/tag68.xml"/><Relationship Id="rId77" Type="http://schemas.openxmlformats.org/officeDocument/2006/relationships/tags" Target="../tags/tag89.xml"/><Relationship Id="rId100" Type="http://schemas.openxmlformats.org/officeDocument/2006/relationships/tags" Target="../tags/tag112.xml"/><Relationship Id="rId105" Type="http://schemas.openxmlformats.org/officeDocument/2006/relationships/tags" Target="../tags/tag117.xml"/><Relationship Id="rId126" Type="http://schemas.openxmlformats.org/officeDocument/2006/relationships/tags" Target="../tags/tag138.xml"/><Relationship Id="rId147" Type="http://schemas.openxmlformats.org/officeDocument/2006/relationships/image" Target="../media/image31.jpeg"/><Relationship Id="rId8" Type="http://schemas.openxmlformats.org/officeDocument/2006/relationships/tags" Target="../tags/tag20.xml"/><Relationship Id="rId51" Type="http://schemas.openxmlformats.org/officeDocument/2006/relationships/tags" Target="../tags/tag63.xml"/><Relationship Id="rId72" Type="http://schemas.openxmlformats.org/officeDocument/2006/relationships/tags" Target="../tags/tag84.xml"/><Relationship Id="rId93" Type="http://schemas.openxmlformats.org/officeDocument/2006/relationships/tags" Target="../tags/tag105.xml"/><Relationship Id="rId98" Type="http://schemas.openxmlformats.org/officeDocument/2006/relationships/tags" Target="../tags/tag110.xml"/><Relationship Id="rId121" Type="http://schemas.openxmlformats.org/officeDocument/2006/relationships/tags" Target="../tags/tag133.xml"/><Relationship Id="rId142" Type="http://schemas.openxmlformats.org/officeDocument/2006/relationships/image" Target="../media/image26.jpeg"/><Relationship Id="rId3" Type="http://schemas.openxmlformats.org/officeDocument/2006/relationships/tags" Target="../tags/tag15.xml"/><Relationship Id="rId25" Type="http://schemas.openxmlformats.org/officeDocument/2006/relationships/tags" Target="../tags/tag37.xml"/><Relationship Id="rId46" Type="http://schemas.openxmlformats.org/officeDocument/2006/relationships/tags" Target="../tags/tag58.xml"/><Relationship Id="rId67" Type="http://schemas.openxmlformats.org/officeDocument/2006/relationships/tags" Target="../tags/tag79.xml"/><Relationship Id="rId116" Type="http://schemas.openxmlformats.org/officeDocument/2006/relationships/tags" Target="../tags/tag128.xml"/><Relationship Id="rId137" Type="http://schemas.openxmlformats.org/officeDocument/2006/relationships/tags" Target="../tags/tag149.xml"/><Relationship Id="rId20" Type="http://schemas.openxmlformats.org/officeDocument/2006/relationships/tags" Target="../tags/tag32.xml"/><Relationship Id="rId41" Type="http://schemas.openxmlformats.org/officeDocument/2006/relationships/tags" Target="../tags/tag53.xml"/><Relationship Id="rId62" Type="http://schemas.openxmlformats.org/officeDocument/2006/relationships/tags" Target="../tags/tag74.xml"/><Relationship Id="rId83" Type="http://schemas.openxmlformats.org/officeDocument/2006/relationships/tags" Target="../tags/tag95.xml"/><Relationship Id="rId88" Type="http://schemas.openxmlformats.org/officeDocument/2006/relationships/tags" Target="../tags/tag100.xml"/><Relationship Id="rId111" Type="http://schemas.openxmlformats.org/officeDocument/2006/relationships/tags" Target="../tags/tag123.xml"/><Relationship Id="rId132" Type="http://schemas.openxmlformats.org/officeDocument/2006/relationships/tags" Target="../tags/tag144.xml"/><Relationship Id="rId153" Type="http://schemas.openxmlformats.org/officeDocument/2006/relationships/image" Target="../media/image37.jpeg"/><Relationship Id="rId15" Type="http://schemas.openxmlformats.org/officeDocument/2006/relationships/tags" Target="../tags/tag27.xml"/><Relationship Id="rId36" Type="http://schemas.openxmlformats.org/officeDocument/2006/relationships/tags" Target="../tags/tag48.xml"/><Relationship Id="rId57" Type="http://schemas.openxmlformats.org/officeDocument/2006/relationships/tags" Target="../tags/tag69.xml"/><Relationship Id="rId106" Type="http://schemas.openxmlformats.org/officeDocument/2006/relationships/tags" Target="../tags/tag118.xml"/><Relationship Id="rId127" Type="http://schemas.openxmlformats.org/officeDocument/2006/relationships/tags" Target="../tags/tag139.xml"/><Relationship Id="rId10" Type="http://schemas.openxmlformats.org/officeDocument/2006/relationships/tags" Target="../tags/tag22.xml"/><Relationship Id="rId31" Type="http://schemas.openxmlformats.org/officeDocument/2006/relationships/tags" Target="../tags/tag43.xml"/><Relationship Id="rId52" Type="http://schemas.openxmlformats.org/officeDocument/2006/relationships/tags" Target="../tags/tag64.xml"/><Relationship Id="rId73" Type="http://schemas.openxmlformats.org/officeDocument/2006/relationships/tags" Target="../tags/tag85.xml"/><Relationship Id="rId78" Type="http://schemas.openxmlformats.org/officeDocument/2006/relationships/tags" Target="../tags/tag90.xml"/><Relationship Id="rId94" Type="http://schemas.openxmlformats.org/officeDocument/2006/relationships/tags" Target="../tags/tag106.xml"/><Relationship Id="rId99" Type="http://schemas.openxmlformats.org/officeDocument/2006/relationships/tags" Target="../tags/tag111.xml"/><Relationship Id="rId101" Type="http://schemas.openxmlformats.org/officeDocument/2006/relationships/tags" Target="../tags/tag113.xml"/><Relationship Id="rId122" Type="http://schemas.openxmlformats.org/officeDocument/2006/relationships/tags" Target="../tags/tag134.xml"/><Relationship Id="rId143" Type="http://schemas.openxmlformats.org/officeDocument/2006/relationships/image" Target="../media/image27.jpeg"/><Relationship Id="rId148" Type="http://schemas.openxmlformats.org/officeDocument/2006/relationships/image" Target="../media/image32.jpeg"/><Relationship Id="rId4" Type="http://schemas.openxmlformats.org/officeDocument/2006/relationships/tags" Target="../tags/tag16.xml"/><Relationship Id="rId9" Type="http://schemas.openxmlformats.org/officeDocument/2006/relationships/tags" Target="../tags/tag21.xml"/><Relationship Id="rId26" Type="http://schemas.openxmlformats.org/officeDocument/2006/relationships/tags" Target="../tags/tag38.xml"/><Relationship Id="rId47" Type="http://schemas.openxmlformats.org/officeDocument/2006/relationships/tags" Target="../tags/tag59.xml"/><Relationship Id="rId68" Type="http://schemas.openxmlformats.org/officeDocument/2006/relationships/tags" Target="../tags/tag80.xml"/><Relationship Id="rId89" Type="http://schemas.openxmlformats.org/officeDocument/2006/relationships/tags" Target="../tags/tag101.xml"/><Relationship Id="rId112" Type="http://schemas.openxmlformats.org/officeDocument/2006/relationships/tags" Target="../tags/tag124.xml"/><Relationship Id="rId133" Type="http://schemas.openxmlformats.org/officeDocument/2006/relationships/tags" Target="../tags/tag145.xml"/><Relationship Id="rId154" Type="http://schemas.openxmlformats.org/officeDocument/2006/relationships/image" Target="../media/image38.png"/><Relationship Id="rId16" Type="http://schemas.openxmlformats.org/officeDocument/2006/relationships/tags" Target="../tags/tag28.xml"/><Relationship Id="rId37" Type="http://schemas.openxmlformats.org/officeDocument/2006/relationships/tags" Target="../tags/tag49.xml"/><Relationship Id="rId58" Type="http://schemas.openxmlformats.org/officeDocument/2006/relationships/tags" Target="../tags/tag70.xml"/><Relationship Id="rId79" Type="http://schemas.openxmlformats.org/officeDocument/2006/relationships/tags" Target="../tags/tag91.xml"/><Relationship Id="rId102" Type="http://schemas.openxmlformats.org/officeDocument/2006/relationships/tags" Target="../tags/tag114.xml"/><Relationship Id="rId123" Type="http://schemas.openxmlformats.org/officeDocument/2006/relationships/tags" Target="../tags/tag135.xml"/><Relationship Id="rId144" Type="http://schemas.openxmlformats.org/officeDocument/2006/relationships/image" Target="../media/image28.jpeg"/><Relationship Id="rId90" Type="http://schemas.openxmlformats.org/officeDocument/2006/relationships/tags" Target="../tags/tag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972" y="4256219"/>
            <a:ext cx="8305101"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Supplemental figure 1. Expression of UBASH3A and UBASH3B in FLI1 overexpressing K562 cells. </a:t>
            </a:r>
            <a:r>
              <a:rPr lang="en-US" sz="1200" dirty="0">
                <a:latin typeface="Arial" panose="020B0604020202020204" pitchFamily="34" charset="0"/>
                <a:cs typeface="Arial" panose="020B0604020202020204" pitchFamily="34" charset="0"/>
              </a:rPr>
              <a:t>(A-C) In K562-Fli1 cells, Induction of FLI1 by doxy (5mg) [A] resulted in upregulation of UBASH3B (B) and downregulation of UBASH3A (C), as determined via RT-qPCR.</a:t>
            </a:r>
          </a:p>
          <a:p>
            <a:r>
              <a:rPr lang="en-US" sz="1200" dirty="0">
                <a:latin typeface="Arial" panose="020B0604020202020204" pitchFamily="34" charset="0"/>
                <a:cs typeface="Arial" panose="020B0604020202020204" pitchFamily="34" charset="0"/>
              </a:rPr>
              <a:t>  </a:t>
            </a:r>
          </a:p>
        </p:txBody>
      </p:sp>
      <p:sp>
        <p:nvSpPr>
          <p:cNvPr id="3" name="TextBox 2"/>
          <p:cNvSpPr txBox="1"/>
          <p:nvPr/>
        </p:nvSpPr>
        <p:spPr>
          <a:xfrm>
            <a:off x="429564" y="1184559"/>
            <a:ext cx="635308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                                            B                                             C</a:t>
            </a:r>
          </a:p>
        </p:txBody>
      </p:sp>
      <p:graphicFrame>
        <p:nvGraphicFramePr>
          <p:cNvPr id="4" name="对象 4"/>
          <p:cNvGraphicFramePr>
            <a:graphicFrameLocks noChangeAspect="1"/>
          </p:cNvGraphicFramePr>
          <p:nvPr/>
        </p:nvGraphicFramePr>
        <p:xfrm>
          <a:off x="6413983" y="1543484"/>
          <a:ext cx="2532063" cy="2508250"/>
        </p:xfrm>
        <a:graphic>
          <a:graphicData uri="http://schemas.openxmlformats.org/presentationml/2006/ole">
            <mc:AlternateContent xmlns:mc="http://schemas.openxmlformats.org/markup-compatibility/2006">
              <mc:Choice xmlns:v="urn:schemas-microsoft-com:vml" Requires="v">
                <p:oleObj name="Prism 9" r:id="rId2" imgW="2537460" imgH="2514600" progId="Prism9.Document">
                  <p:embed/>
                </p:oleObj>
              </mc:Choice>
              <mc:Fallback>
                <p:oleObj name="Prism 9" r:id="rId2" imgW="2537460" imgH="2514600" progId="Prism9.Document">
                  <p:embed/>
                  <p:pic>
                    <p:nvPicPr>
                      <p:cNvPr id="4" name="对象 4"/>
                      <p:cNvPicPr/>
                      <p:nvPr/>
                    </p:nvPicPr>
                    <p:blipFill>
                      <a:blip r:embed="rId3"/>
                      <a:stretch>
                        <a:fillRect/>
                      </a:stretch>
                    </p:blipFill>
                    <p:spPr>
                      <a:xfrm>
                        <a:off x="6413983" y="1543484"/>
                        <a:ext cx="2532063" cy="2508250"/>
                      </a:xfrm>
                      <a:prstGeom prst="rect">
                        <a:avLst/>
                      </a:prstGeom>
                    </p:spPr>
                  </p:pic>
                </p:oleObj>
              </mc:Fallback>
            </mc:AlternateContent>
          </a:graphicData>
        </a:graphic>
      </p:graphicFrame>
      <p:graphicFrame>
        <p:nvGraphicFramePr>
          <p:cNvPr id="5" name="对象 5"/>
          <p:cNvGraphicFramePr>
            <a:graphicFrameLocks noChangeAspect="1"/>
          </p:cNvGraphicFramePr>
          <p:nvPr/>
        </p:nvGraphicFramePr>
        <p:xfrm>
          <a:off x="3408728" y="1553891"/>
          <a:ext cx="2403475" cy="2508250"/>
        </p:xfrm>
        <a:graphic>
          <a:graphicData uri="http://schemas.openxmlformats.org/presentationml/2006/ole">
            <mc:AlternateContent xmlns:mc="http://schemas.openxmlformats.org/markup-compatibility/2006">
              <mc:Choice xmlns:v="urn:schemas-microsoft-com:vml" Requires="v">
                <p:oleObj name="Prism 9" r:id="rId4" imgW="2407920" imgH="2514600" progId="Prism9.Document">
                  <p:embed/>
                </p:oleObj>
              </mc:Choice>
              <mc:Fallback>
                <p:oleObj name="Prism 9" r:id="rId4" imgW="2407920" imgH="2514600" progId="Prism9.Document">
                  <p:embed/>
                  <p:pic>
                    <p:nvPicPr>
                      <p:cNvPr id="5" name="对象 5"/>
                      <p:cNvPicPr/>
                      <p:nvPr/>
                    </p:nvPicPr>
                    <p:blipFill>
                      <a:blip r:embed="rId5"/>
                      <a:stretch>
                        <a:fillRect/>
                      </a:stretch>
                    </p:blipFill>
                    <p:spPr>
                      <a:xfrm>
                        <a:off x="3408728" y="1553891"/>
                        <a:ext cx="2403475" cy="2508250"/>
                      </a:xfrm>
                      <a:prstGeom prst="rect">
                        <a:avLst/>
                      </a:prstGeom>
                    </p:spPr>
                  </p:pic>
                </p:oleObj>
              </mc:Fallback>
            </mc:AlternateContent>
          </a:graphicData>
        </a:graphic>
      </p:graphicFrame>
      <p:graphicFrame>
        <p:nvGraphicFramePr>
          <p:cNvPr id="7" name="对象 6"/>
          <p:cNvGraphicFramePr>
            <a:graphicFrameLocks noChangeAspect="1"/>
          </p:cNvGraphicFramePr>
          <p:nvPr/>
        </p:nvGraphicFramePr>
        <p:xfrm>
          <a:off x="566156" y="1553891"/>
          <a:ext cx="2492375" cy="2508250"/>
        </p:xfrm>
        <a:graphic>
          <a:graphicData uri="http://schemas.openxmlformats.org/presentationml/2006/ole">
            <mc:AlternateContent xmlns:mc="http://schemas.openxmlformats.org/markup-compatibility/2006">
              <mc:Choice xmlns:v="urn:schemas-microsoft-com:vml" Requires="v">
                <p:oleObj name="Prism 9" r:id="rId6" imgW="2499360" imgH="2514600" progId="Prism9.Document">
                  <p:embed/>
                </p:oleObj>
              </mc:Choice>
              <mc:Fallback>
                <p:oleObj name="Prism 9" r:id="rId6" imgW="2499360" imgH="2514600" progId="Prism9.Document">
                  <p:embed/>
                  <p:pic>
                    <p:nvPicPr>
                      <p:cNvPr id="7" name="对象 6"/>
                      <p:cNvPicPr/>
                      <p:nvPr/>
                    </p:nvPicPr>
                    <p:blipFill>
                      <a:blip r:embed="rId7"/>
                      <a:stretch>
                        <a:fillRect/>
                      </a:stretch>
                    </p:blipFill>
                    <p:spPr>
                      <a:xfrm>
                        <a:off x="566156" y="1553891"/>
                        <a:ext cx="2492375" cy="2508250"/>
                      </a:xfrm>
                      <a:prstGeom prst="rect">
                        <a:avLst/>
                      </a:prstGeom>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2"/>
          <p:cNvSpPr txBox="1"/>
          <p:nvPr/>
        </p:nvSpPr>
        <p:spPr>
          <a:xfrm>
            <a:off x="164321" y="6233292"/>
            <a:ext cx="11821941" cy="276999"/>
          </a:xfrm>
          <a:prstGeom prst="rect">
            <a:avLst/>
          </a:prstGeom>
          <a:noFill/>
        </p:spPr>
        <p:txBody>
          <a:bodyPr wrap="square">
            <a:spAutoFit/>
          </a:bodyPr>
          <a:lstStyle/>
          <a:p>
            <a:pPr algn="just"/>
            <a:r>
              <a:rPr lang="en-US" altLang="zh-CN" sz="1200" b="1" dirty="0">
                <a:latin typeface="Arial" panose="020B0604020202020204" pitchFamily="34" charset="0"/>
                <a:cs typeface="Arial" panose="020B0604020202020204" pitchFamily="34" charset="0"/>
              </a:rPr>
              <a:t>Supplemental figure. 10 </a:t>
            </a:r>
            <a:r>
              <a:rPr lang="en-US" altLang="zh-CN" sz="1200" dirty="0">
                <a:latin typeface="Arial" panose="020B0604020202020204" pitchFamily="34" charset="0"/>
                <a:cs typeface="Arial" panose="020B0604020202020204" pitchFamily="34" charset="0"/>
              </a:rPr>
              <a:t>The gel of </a:t>
            </a:r>
            <a:r>
              <a:rPr lang="en-US" altLang="zh-CN" sz="1200" dirty="0" err="1">
                <a:latin typeface="Arial" panose="020B0604020202020204" pitchFamily="34" charset="0"/>
                <a:cs typeface="Arial" panose="020B0604020202020204" pitchFamily="34" charset="0"/>
              </a:rPr>
              <a:t>ChIP</a:t>
            </a:r>
            <a:r>
              <a:rPr lang="en-US" altLang="zh-CN" sz="1200" dirty="0">
                <a:latin typeface="Arial" panose="020B0604020202020204" pitchFamily="34" charset="0"/>
                <a:cs typeface="Arial" panose="020B0604020202020204" pitchFamily="34" charset="0"/>
              </a:rPr>
              <a:t> PCR</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1200" dirty="0">
                <a:effectLst/>
                <a:latin typeface="Arial" panose="020B0604020202020204" pitchFamily="34" charset="0"/>
                <a:cs typeface="Arial" panose="020B0604020202020204" pitchFamily="34" charset="0"/>
              </a:rPr>
              <a:t> </a:t>
            </a:r>
            <a:endParaRPr lang="zh-CN" altLang="en-US" sz="1200" dirty="0">
              <a:latin typeface="Arial" panose="020B0604020202020204" pitchFamily="34" charset="0"/>
              <a:cs typeface="Arial" panose="020B0604020202020204" pitchFamily="34" charset="0"/>
            </a:endParaRPr>
          </a:p>
        </p:txBody>
      </p:sp>
      <p:pic>
        <p:nvPicPr>
          <p:cNvPr id="39" name="图片 38">
            <a:extLst>
              <a:ext uri="{FF2B5EF4-FFF2-40B4-BE49-F238E27FC236}">
                <a16:creationId xmlns:a16="http://schemas.microsoft.com/office/drawing/2014/main" id="{FA5D75A0-23C5-6930-73F2-79EFC5B1CE0A}"/>
              </a:ext>
            </a:extLst>
          </p:cNvPr>
          <p:cNvPicPr>
            <a:picLocks noChangeAspect="1"/>
          </p:cNvPicPr>
          <p:nvPr/>
        </p:nvPicPr>
        <p:blipFill rotWithShape="1">
          <a:blip r:embed="rId4"/>
          <a:srcRect l="7057" t="-1051"/>
          <a:stretch/>
        </p:blipFill>
        <p:spPr>
          <a:xfrm>
            <a:off x="812800" y="347709"/>
            <a:ext cx="5717298" cy="3283616"/>
          </a:xfrm>
          <a:prstGeom prst="rect">
            <a:avLst/>
          </a:prstGeom>
        </p:spPr>
      </p:pic>
      <p:sp>
        <p:nvSpPr>
          <p:cNvPr id="40" name="文本框 39">
            <a:extLst>
              <a:ext uri="{FF2B5EF4-FFF2-40B4-BE49-F238E27FC236}">
                <a16:creationId xmlns:a16="http://schemas.microsoft.com/office/drawing/2014/main" id="{0AD23B01-6037-EEEA-42A4-D990AC878A35}"/>
              </a:ext>
            </a:extLst>
          </p:cNvPr>
          <p:cNvSpPr txBox="1"/>
          <p:nvPr/>
        </p:nvSpPr>
        <p:spPr>
          <a:xfrm>
            <a:off x="4819125" y="70710"/>
            <a:ext cx="712054"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(157bp)</a:t>
            </a:r>
            <a:endParaRPr lang="zh-CN" altLang="en-US" sz="1200" dirty="0">
              <a:latin typeface="Arial" panose="020B0604020202020204" pitchFamily="34" charset="0"/>
              <a:cs typeface="Arial" panose="020B0604020202020204" pitchFamily="34" charset="0"/>
            </a:endParaRPr>
          </a:p>
        </p:txBody>
      </p:sp>
      <p:sp>
        <p:nvSpPr>
          <p:cNvPr id="41" name="文本框 40">
            <a:extLst>
              <a:ext uri="{FF2B5EF4-FFF2-40B4-BE49-F238E27FC236}">
                <a16:creationId xmlns:a16="http://schemas.microsoft.com/office/drawing/2014/main" id="{758030AB-9A1E-7CC3-2CBA-33D143413C26}"/>
              </a:ext>
            </a:extLst>
          </p:cNvPr>
          <p:cNvSpPr txBox="1"/>
          <p:nvPr/>
        </p:nvSpPr>
        <p:spPr>
          <a:xfrm>
            <a:off x="3671449" y="70710"/>
            <a:ext cx="1255472"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Input FLI1 IgG </a:t>
            </a:r>
            <a:endParaRPr lang="zh-CN" altLang="en-US" sz="1200" dirty="0">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2B3F88AB-0378-507B-3A6F-52C8728F40A2}"/>
              </a:ext>
            </a:extLst>
          </p:cNvPr>
          <p:cNvSpPr txBox="1"/>
          <p:nvPr/>
        </p:nvSpPr>
        <p:spPr>
          <a:xfrm>
            <a:off x="6594767" y="2364553"/>
            <a:ext cx="606256" cy="276999"/>
          </a:xfrm>
          <a:prstGeom prst="rect">
            <a:avLst/>
          </a:prstGeom>
          <a:noFill/>
        </p:spPr>
        <p:txBody>
          <a:bodyPr wrap="none" rtlCol="0">
            <a:spAutoFit/>
          </a:bodyPr>
          <a:lstStyle/>
          <a:p>
            <a:r>
              <a:rPr lang="en-US" altLang="zh-CN" sz="1200" dirty="0"/>
              <a:t>200bp</a:t>
            </a:r>
            <a:endParaRPr lang="zh-CN" altLang="en-US" sz="1200" dirty="0"/>
          </a:p>
        </p:txBody>
      </p:sp>
      <p:cxnSp>
        <p:nvCxnSpPr>
          <p:cNvPr id="2" name="直接连接符 1">
            <a:extLst>
              <a:ext uri="{FF2B5EF4-FFF2-40B4-BE49-F238E27FC236}">
                <a16:creationId xmlns:a16="http://schemas.microsoft.com/office/drawing/2014/main" id="{F95B796D-5105-586C-068B-228DD70AB14D}"/>
              </a:ext>
            </a:extLst>
          </p:cNvPr>
          <p:cNvCxnSpPr/>
          <p:nvPr>
            <p:custDataLst>
              <p:tags r:id="rId2"/>
            </p:custDataLst>
          </p:nvPr>
        </p:nvCxnSpPr>
        <p:spPr>
          <a:xfrm>
            <a:off x="6473850" y="2503052"/>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Tree>
    <p:custDataLst>
      <p:tags r:id="rId1"/>
    </p:custDataLst>
    <p:extLst>
      <p:ext uri="{BB962C8B-B14F-4D97-AF65-F5344CB8AC3E}">
        <p14:creationId xmlns:p14="http://schemas.microsoft.com/office/powerpoint/2010/main" val="2620189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091399" y="335915"/>
            <a:ext cx="151257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UBASH3B (</a:t>
            </a:r>
            <a:r>
              <a:rPr lang="en-US" altLang="zh-CN" sz="1200" dirty="0">
                <a:latin typeface="Arial" panose="020B0604020202020204" pitchFamily="34" charset="0"/>
                <a:cs typeface="Arial" panose="020B0604020202020204" pitchFamily="34" charset="0"/>
                <a:sym typeface="+mn-ea"/>
              </a:rPr>
              <a:t>66 </a:t>
            </a:r>
            <a:r>
              <a:rPr lang="en-US" altLang="zh-CN" sz="1200" dirty="0" err="1">
                <a:latin typeface="Arial" panose="020B0604020202020204" pitchFamily="34" charset="0"/>
                <a:cs typeface="Arial" panose="020B0604020202020204" pitchFamily="34" charset="0"/>
                <a:sym typeface="+mn-ea"/>
              </a:rPr>
              <a:t>kDa</a:t>
            </a:r>
            <a:r>
              <a:rPr lang="en-US" altLang="zh-CN" sz="1200" dirty="0">
                <a:latin typeface="Arial" panose="020B0604020202020204" pitchFamily="34" charset="0"/>
                <a:cs typeface="Arial" panose="020B0604020202020204" pitchFamily="34" charset="0"/>
                <a:sym typeface="+mn-ea"/>
              </a:rPr>
              <a:t>)</a:t>
            </a:r>
            <a:endParaRPr lang="en-US" altLang="zh-CN" sz="1200" dirty="0">
              <a:latin typeface="Arial" panose="020B0604020202020204" pitchFamily="34" charset="0"/>
              <a:cs typeface="Arial" panose="020B0604020202020204" pitchFamily="34" charset="0"/>
            </a:endParaRPr>
          </a:p>
        </p:txBody>
      </p:sp>
      <p:sp>
        <p:nvSpPr>
          <p:cNvPr id="11" name="文本框 10"/>
          <p:cNvSpPr txBox="1"/>
          <p:nvPr>
            <p:custDataLst>
              <p:tags r:id="rId2"/>
            </p:custDataLst>
          </p:nvPr>
        </p:nvSpPr>
        <p:spPr>
          <a:xfrm>
            <a:off x="4091399" y="1607402"/>
            <a:ext cx="1466215" cy="36830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GAPDH (37kDa) </a:t>
            </a:r>
            <a:r>
              <a:rPr lang="en-US" altLang="zh-CN" dirty="0"/>
              <a:t>  </a:t>
            </a:r>
          </a:p>
        </p:txBody>
      </p:sp>
      <p:sp>
        <p:nvSpPr>
          <p:cNvPr id="12" name="文本框 11"/>
          <p:cNvSpPr txBox="1"/>
          <p:nvPr/>
        </p:nvSpPr>
        <p:spPr>
          <a:xfrm>
            <a:off x="1181418" y="-31351"/>
            <a:ext cx="1006475" cy="275590"/>
          </a:xfrm>
          <a:prstGeom prst="rect">
            <a:avLst/>
          </a:prstGeom>
          <a:noFill/>
        </p:spPr>
        <p:txBody>
          <a:bodyPr wrap="square" rtlCol="0">
            <a:spAutoFit/>
          </a:bodyPr>
          <a:lstStyle/>
          <a:p>
            <a:r>
              <a:rPr lang="en-US" altLang="zh-CN" sz="1200" dirty="0">
                <a:sym typeface="+mn-ea"/>
              </a:rPr>
              <a:t>Scrambled</a:t>
            </a:r>
            <a:endParaRPr lang="zh-CN" altLang="en-US" sz="1200" dirty="0"/>
          </a:p>
        </p:txBody>
      </p:sp>
      <p:sp>
        <p:nvSpPr>
          <p:cNvPr id="13" name="文本框 12"/>
          <p:cNvSpPr txBox="1"/>
          <p:nvPr>
            <p:custDataLst>
              <p:tags r:id="rId3"/>
            </p:custDataLst>
          </p:nvPr>
        </p:nvSpPr>
        <p:spPr>
          <a:xfrm>
            <a:off x="2012949" y="-31351"/>
            <a:ext cx="1102360" cy="275590"/>
          </a:xfrm>
          <a:prstGeom prst="rect">
            <a:avLst/>
          </a:prstGeom>
          <a:noFill/>
        </p:spPr>
        <p:txBody>
          <a:bodyPr wrap="square" rtlCol="0">
            <a:spAutoFit/>
          </a:bodyPr>
          <a:lstStyle/>
          <a:p>
            <a:r>
              <a:rPr lang="en-US" altLang="zh-CN" sz="1200" dirty="0">
                <a:sym typeface="+mn-ea"/>
              </a:rPr>
              <a:t>shUBASH3B</a:t>
            </a:r>
            <a:endParaRPr lang="zh-CN" altLang="en-US" sz="1200" dirty="0"/>
          </a:p>
        </p:txBody>
      </p:sp>
      <p:sp>
        <p:nvSpPr>
          <p:cNvPr id="10" name="文本框 2"/>
          <p:cNvSpPr txBox="1"/>
          <p:nvPr/>
        </p:nvSpPr>
        <p:spPr>
          <a:xfrm>
            <a:off x="164321" y="6233292"/>
            <a:ext cx="11821941" cy="461665"/>
          </a:xfrm>
          <a:prstGeom prst="rect">
            <a:avLst/>
          </a:prstGeom>
          <a:noFill/>
        </p:spPr>
        <p:txBody>
          <a:bodyPr wrap="square">
            <a:spAutoFit/>
          </a:bodyPr>
          <a:lstStyle/>
          <a:p>
            <a:pPr algn="just"/>
            <a:r>
              <a:rPr lang="en-US" altLang="zh-CN" sz="1200" b="1" dirty="0">
                <a:latin typeface="Arial" panose="020B0604020202020204" pitchFamily="34" charset="0"/>
                <a:cs typeface="Arial" panose="020B0604020202020204" pitchFamily="34" charset="0"/>
              </a:rPr>
              <a:t>Supplemental figure. 11 </a:t>
            </a:r>
            <a:r>
              <a:rPr lang="en-US" altLang="zh-CN" sz="1200" dirty="0">
                <a:latin typeface="Arial" panose="020B0604020202020204" pitchFamily="34" charset="0"/>
                <a:cs typeface="Arial" panose="020B0604020202020204" pitchFamily="34" charset="0"/>
              </a:rPr>
              <a:t>The full-length blots of UBASH3B and GAPDH. The same membranes were</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cut and hybridization with different antibodies according to the molecular weights.</a:t>
            </a:r>
            <a:r>
              <a:rPr lang="en-US" sz="1200" dirty="0">
                <a:effectLst/>
                <a:latin typeface="Arial" panose="020B0604020202020204" pitchFamily="34" charset="0"/>
                <a:cs typeface="Arial" panose="020B0604020202020204" pitchFamily="34" charset="0"/>
              </a:rPr>
              <a:t> </a:t>
            </a:r>
            <a:endParaRPr lang="zh-CN" altLang="en-US" sz="1200" dirty="0">
              <a:latin typeface="Arial" panose="020B0604020202020204" pitchFamily="34" charset="0"/>
              <a:cs typeface="Arial" panose="020B0604020202020204" pitchFamily="34" charset="0"/>
            </a:endParaRPr>
          </a:p>
        </p:txBody>
      </p:sp>
      <p:pic>
        <p:nvPicPr>
          <p:cNvPr id="2" name="图片 1" descr="3BBBBB2"/>
          <p:cNvPicPr>
            <a:picLocks noChangeAspect="1"/>
          </p:cNvPicPr>
          <p:nvPr/>
        </p:nvPicPr>
        <p:blipFill>
          <a:blip r:embed="rId45"/>
          <a:stretch>
            <a:fillRect/>
          </a:stretch>
        </p:blipFill>
        <p:spPr>
          <a:xfrm>
            <a:off x="6697345" y="268605"/>
            <a:ext cx="4011930" cy="3548380"/>
          </a:xfrm>
          <a:prstGeom prst="rect">
            <a:avLst/>
          </a:prstGeom>
        </p:spPr>
      </p:pic>
      <p:sp>
        <p:nvSpPr>
          <p:cNvPr id="14" name="矩形 13"/>
          <p:cNvSpPr/>
          <p:nvPr>
            <p:custDataLst>
              <p:tags r:id="rId4"/>
            </p:custDataLst>
          </p:nvPr>
        </p:nvSpPr>
        <p:spPr>
          <a:xfrm>
            <a:off x="7302500" y="869315"/>
            <a:ext cx="1412875" cy="445770"/>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custDataLst>
              <p:tags r:id="rId5"/>
            </p:custDataLst>
          </p:nvPr>
        </p:nvSpPr>
        <p:spPr>
          <a:xfrm>
            <a:off x="7282180" y="2686050"/>
            <a:ext cx="1520190" cy="445770"/>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custDataLst>
              <p:tags r:id="rId6"/>
            </p:custDataLst>
          </p:nvPr>
        </p:nvSpPr>
        <p:spPr>
          <a:xfrm>
            <a:off x="7098983" y="46119"/>
            <a:ext cx="1006475" cy="275590"/>
          </a:xfrm>
          <a:prstGeom prst="rect">
            <a:avLst/>
          </a:prstGeom>
          <a:noFill/>
        </p:spPr>
        <p:txBody>
          <a:bodyPr wrap="square" rtlCol="0">
            <a:spAutoFit/>
          </a:bodyPr>
          <a:lstStyle/>
          <a:p>
            <a:r>
              <a:rPr lang="en-US" altLang="zh-CN" sz="1200" dirty="0">
                <a:sym typeface="+mn-ea"/>
              </a:rPr>
              <a:t>Scrambled</a:t>
            </a:r>
            <a:endParaRPr lang="zh-CN" altLang="en-US" sz="1200" dirty="0"/>
          </a:p>
        </p:txBody>
      </p:sp>
      <p:sp>
        <p:nvSpPr>
          <p:cNvPr id="16" name="文本框 15"/>
          <p:cNvSpPr txBox="1"/>
          <p:nvPr>
            <p:custDataLst>
              <p:tags r:id="rId7"/>
            </p:custDataLst>
          </p:nvPr>
        </p:nvSpPr>
        <p:spPr>
          <a:xfrm>
            <a:off x="7930514" y="46119"/>
            <a:ext cx="1102360" cy="275590"/>
          </a:xfrm>
          <a:prstGeom prst="rect">
            <a:avLst/>
          </a:prstGeom>
          <a:noFill/>
        </p:spPr>
        <p:txBody>
          <a:bodyPr wrap="square" rtlCol="0">
            <a:spAutoFit/>
          </a:bodyPr>
          <a:lstStyle/>
          <a:p>
            <a:r>
              <a:rPr lang="en-US" altLang="zh-CN" sz="1200" dirty="0">
                <a:sym typeface="+mn-ea"/>
              </a:rPr>
              <a:t>shUBASH3B</a:t>
            </a:r>
            <a:endParaRPr lang="zh-CN" altLang="en-US" sz="1200" dirty="0"/>
          </a:p>
        </p:txBody>
      </p:sp>
      <p:sp>
        <p:nvSpPr>
          <p:cNvPr id="17" name="文本框 16"/>
          <p:cNvSpPr txBox="1"/>
          <p:nvPr>
            <p:custDataLst>
              <p:tags r:id="rId8"/>
            </p:custDataLst>
          </p:nvPr>
        </p:nvSpPr>
        <p:spPr>
          <a:xfrm>
            <a:off x="10668000" y="932180"/>
            <a:ext cx="156908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UBASH3B (</a:t>
            </a:r>
            <a:r>
              <a:rPr lang="en-US" altLang="zh-CN" sz="1200" dirty="0">
                <a:latin typeface="Arial" panose="020B0604020202020204" pitchFamily="34" charset="0"/>
                <a:cs typeface="Arial" panose="020B0604020202020204" pitchFamily="34" charset="0"/>
                <a:sym typeface="+mn-ea"/>
              </a:rPr>
              <a:t>66 </a:t>
            </a:r>
            <a:r>
              <a:rPr lang="en-US" altLang="zh-CN" sz="1200" dirty="0" err="1">
                <a:latin typeface="Arial" panose="020B0604020202020204" pitchFamily="34" charset="0"/>
                <a:cs typeface="Arial" panose="020B0604020202020204" pitchFamily="34" charset="0"/>
                <a:sym typeface="+mn-ea"/>
              </a:rPr>
              <a:t>kDa</a:t>
            </a:r>
            <a:r>
              <a:rPr lang="en-US" altLang="zh-CN" sz="1200" dirty="0">
                <a:latin typeface="Arial" panose="020B0604020202020204" pitchFamily="34" charset="0"/>
                <a:cs typeface="Arial" panose="020B0604020202020204" pitchFamily="34" charset="0"/>
                <a:sym typeface="+mn-ea"/>
              </a:rPr>
              <a:t>)</a:t>
            </a:r>
            <a:endParaRPr lang="en-US" altLang="zh-CN" sz="1200" dirty="0">
              <a:latin typeface="Arial" panose="020B0604020202020204" pitchFamily="34" charset="0"/>
              <a:cs typeface="Arial" panose="020B0604020202020204" pitchFamily="34" charset="0"/>
            </a:endParaRPr>
          </a:p>
        </p:txBody>
      </p:sp>
      <p:sp>
        <p:nvSpPr>
          <p:cNvPr id="18" name="文本框 17"/>
          <p:cNvSpPr txBox="1"/>
          <p:nvPr>
            <p:custDataLst>
              <p:tags r:id="rId9"/>
            </p:custDataLst>
          </p:nvPr>
        </p:nvSpPr>
        <p:spPr>
          <a:xfrm>
            <a:off x="10668000" y="2795487"/>
            <a:ext cx="146621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GAPDH (37kDa)   </a:t>
            </a:r>
          </a:p>
        </p:txBody>
      </p:sp>
      <p:pic>
        <p:nvPicPr>
          <p:cNvPr id="20" name="图片 19" descr="3BBBBB1"/>
          <p:cNvPicPr>
            <a:picLocks noChangeAspect="1"/>
          </p:cNvPicPr>
          <p:nvPr/>
        </p:nvPicPr>
        <p:blipFill>
          <a:blip r:embed="rId46"/>
          <a:srcRect l="44009" r="1457" b="47745"/>
          <a:stretch>
            <a:fillRect/>
          </a:stretch>
        </p:blipFill>
        <p:spPr>
          <a:xfrm>
            <a:off x="713105" y="184150"/>
            <a:ext cx="3469640" cy="1247775"/>
          </a:xfrm>
          <a:prstGeom prst="rect">
            <a:avLst/>
          </a:prstGeom>
        </p:spPr>
      </p:pic>
      <p:sp>
        <p:nvSpPr>
          <p:cNvPr id="8" name="矩形 7"/>
          <p:cNvSpPr/>
          <p:nvPr>
            <p:custDataLst>
              <p:tags r:id="rId10"/>
            </p:custDataLst>
          </p:nvPr>
        </p:nvSpPr>
        <p:spPr>
          <a:xfrm>
            <a:off x="1354455" y="338455"/>
            <a:ext cx="1365885" cy="364490"/>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3BBBBB1   gapdh"/>
          <p:cNvPicPr>
            <a:picLocks noChangeAspect="1"/>
          </p:cNvPicPr>
          <p:nvPr/>
        </p:nvPicPr>
        <p:blipFill>
          <a:blip r:embed="rId47"/>
          <a:srcRect l="44948"/>
          <a:stretch>
            <a:fillRect/>
          </a:stretch>
        </p:blipFill>
        <p:spPr>
          <a:xfrm>
            <a:off x="713105" y="1496060"/>
            <a:ext cx="3469640" cy="1053465"/>
          </a:xfrm>
          <a:prstGeom prst="rect">
            <a:avLst/>
          </a:prstGeom>
        </p:spPr>
      </p:pic>
      <p:sp>
        <p:nvSpPr>
          <p:cNvPr id="9" name="矩形 8"/>
          <p:cNvSpPr/>
          <p:nvPr>
            <p:custDataLst>
              <p:tags r:id="rId11"/>
            </p:custDataLst>
          </p:nvPr>
        </p:nvSpPr>
        <p:spPr>
          <a:xfrm>
            <a:off x="1278255" y="1586865"/>
            <a:ext cx="1442085" cy="440690"/>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3BBBBB4 GAPDH"/>
          <p:cNvPicPr>
            <a:picLocks noChangeAspect="1"/>
          </p:cNvPicPr>
          <p:nvPr/>
        </p:nvPicPr>
        <p:blipFill>
          <a:blip r:embed="rId48"/>
          <a:srcRect r="18456" b="51155"/>
          <a:stretch>
            <a:fillRect/>
          </a:stretch>
        </p:blipFill>
        <p:spPr>
          <a:xfrm>
            <a:off x="1036320" y="3041650"/>
            <a:ext cx="2699385" cy="1302385"/>
          </a:xfrm>
          <a:prstGeom prst="rect">
            <a:avLst/>
          </a:prstGeom>
        </p:spPr>
      </p:pic>
      <p:pic>
        <p:nvPicPr>
          <p:cNvPr id="23" name="图片 22" descr="3BBBBB4  GAPDH"/>
          <p:cNvPicPr>
            <a:picLocks noChangeAspect="1"/>
          </p:cNvPicPr>
          <p:nvPr/>
        </p:nvPicPr>
        <p:blipFill>
          <a:blip r:embed="rId49"/>
          <a:srcRect t="46246" r="16088" b="13080"/>
          <a:stretch>
            <a:fillRect/>
          </a:stretch>
        </p:blipFill>
        <p:spPr>
          <a:xfrm>
            <a:off x="1028065" y="4376420"/>
            <a:ext cx="2699385" cy="1151255"/>
          </a:xfrm>
          <a:prstGeom prst="rect">
            <a:avLst/>
          </a:prstGeom>
        </p:spPr>
      </p:pic>
      <p:sp>
        <p:nvSpPr>
          <p:cNvPr id="24" name="文本框 23"/>
          <p:cNvSpPr txBox="1"/>
          <p:nvPr>
            <p:custDataLst>
              <p:tags r:id="rId12"/>
            </p:custDataLst>
          </p:nvPr>
        </p:nvSpPr>
        <p:spPr>
          <a:xfrm>
            <a:off x="1203643" y="2820434"/>
            <a:ext cx="100647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sym typeface="+mn-ea"/>
              </a:rPr>
              <a:t>Scrambled</a:t>
            </a:r>
            <a:endParaRPr lang="zh-CN" altLang="en-US" sz="1200" dirty="0">
              <a:latin typeface="Arial" panose="020B0604020202020204" pitchFamily="34" charset="0"/>
              <a:cs typeface="Arial" panose="020B0604020202020204" pitchFamily="34" charset="0"/>
            </a:endParaRPr>
          </a:p>
        </p:txBody>
      </p:sp>
      <p:sp>
        <p:nvSpPr>
          <p:cNvPr id="25" name="文本框 24"/>
          <p:cNvSpPr txBox="1"/>
          <p:nvPr>
            <p:custDataLst>
              <p:tags r:id="rId13"/>
            </p:custDataLst>
          </p:nvPr>
        </p:nvSpPr>
        <p:spPr>
          <a:xfrm>
            <a:off x="2035174" y="2820434"/>
            <a:ext cx="110236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sym typeface="+mn-ea"/>
              </a:rPr>
              <a:t>shUBASH3B</a:t>
            </a:r>
            <a:endParaRPr lang="zh-CN" altLang="en-US" sz="1200" dirty="0">
              <a:latin typeface="Arial" panose="020B0604020202020204" pitchFamily="34" charset="0"/>
              <a:cs typeface="Arial" panose="020B0604020202020204" pitchFamily="34" charset="0"/>
            </a:endParaRPr>
          </a:p>
        </p:txBody>
      </p:sp>
      <p:sp>
        <p:nvSpPr>
          <p:cNvPr id="7" name="矩形 6"/>
          <p:cNvSpPr/>
          <p:nvPr>
            <p:custDataLst>
              <p:tags r:id="rId14"/>
            </p:custDataLst>
          </p:nvPr>
        </p:nvSpPr>
        <p:spPr>
          <a:xfrm>
            <a:off x="1355090" y="3526155"/>
            <a:ext cx="1178560" cy="389890"/>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custDataLst>
              <p:tags r:id="rId15"/>
            </p:custDataLst>
          </p:nvPr>
        </p:nvSpPr>
        <p:spPr>
          <a:xfrm>
            <a:off x="1354455" y="4424045"/>
            <a:ext cx="1179195" cy="389890"/>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custDataLst>
              <p:tags r:id="rId16"/>
            </p:custDataLst>
          </p:nvPr>
        </p:nvSpPr>
        <p:spPr>
          <a:xfrm>
            <a:off x="3674745" y="3640455"/>
            <a:ext cx="1610360" cy="198120"/>
          </a:xfrm>
          <a:prstGeom prst="rect">
            <a:avLst/>
          </a:prstGeom>
          <a:noFill/>
        </p:spPr>
        <p:txBody>
          <a:bodyPr wrap="square" rtlCol="0">
            <a:noAutofit/>
          </a:bodyPr>
          <a:lstStyle/>
          <a:p>
            <a:r>
              <a:rPr lang="en-US" altLang="zh-CN" sz="1200" dirty="0">
                <a:latin typeface="Arial" panose="020B0604020202020204" pitchFamily="34" charset="0"/>
                <a:cs typeface="Arial" panose="020B0604020202020204" pitchFamily="34" charset="0"/>
              </a:rPr>
              <a:t>UBASH3B (</a:t>
            </a:r>
            <a:r>
              <a:rPr lang="en-US" altLang="zh-CN" sz="1200" dirty="0">
                <a:latin typeface="Arial" panose="020B0604020202020204" pitchFamily="34" charset="0"/>
                <a:cs typeface="Arial" panose="020B0604020202020204" pitchFamily="34" charset="0"/>
                <a:sym typeface="+mn-ea"/>
              </a:rPr>
              <a:t>66 </a:t>
            </a:r>
            <a:r>
              <a:rPr lang="en-US" altLang="zh-CN" sz="1200" dirty="0" err="1">
                <a:latin typeface="Arial" panose="020B0604020202020204" pitchFamily="34" charset="0"/>
                <a:cs typeface="Arial" panose="020B0604020202020204" pitchFamily="34" charset="0"/>
                <a:sym typeface="+mn-ea"/>
              </a:rPr>
              <a:t>kDa</a:t>
            </a:r>
            <a:r>
              <a:rPr lang="en-US" altLang="zh-CN" sz="1200" dirty="0">
                <a:latin typeface="Arial" panose="020B0604020202020204" pitchFamily="34" charset="0"/>
                <a:cs typeface="Arial" panose="020B0604020202020204" pitchFamily="34" charset="0"/>
                <a:sym typeface="+mn-ea"/>
              </a:rPr>
              <a:t>)</a:t>
            </a:r>
            <a:endParaRPr lang="en-US" altLang="zh-CN" sz="1200" dirty="0">
              <a:latin typeface="Arial" panose="020B0604020202020204" pitchFamily="34" charset="0"/>
              <a:cs typeface="Arial" panose="020B0604020202020204" pitchFamily="34" charset="0"/>
            </a:endParaRPr>
          </a:p>
        </p:txBody>
      </p:sp>
      <p:sp>
        <p:nvSpPr>
          <p:cNvPr id="27" name="文本框 26"/>
          <p:cNvSpPr txBox="1"/>
          <p:nvPr>
            <p:custDataLst>
              <p:tags r:id="rId17"/>
            </p:custDataLst>
          </p:nvPr>
        </p:nvSpPr>
        <p:spPr>
          <a:xfrm>
            <a:off x="3674745" y="4445635"/>
            <a:ext cx="1466215" cy="368300"/>
          </a:xfrm>
          <a:prstGeom prst="rect">
            <a:avLst/>
          </a:prstGeom>
          <a:noFill/>
        </p:spPr>
        <p:txBody>
          <a:bodyPr wrap="square" rtlCol="0">
            <a:noAutofit/>
          </a:bodyPr>
          <a:lstStyle/>
          <a:p>
            <a:pPr algn="l"/>
            <a:r>
              <a:rPr lang="en-US" altLang="zh-CN" sz="1200" dirty="0">
                <a:latin typeface="Arial" panose="020B0604020202020204" pitchFamily="34" charset="0"/>
                <a:cs typeface="Arial" panose="020B0604020202020204" pitchFamily="34" charset="0"/>
              </a:rPr>
              <a:t>GAPDH (37kDa)  </a:t>
            </a:r>
            <a:r>
              <a:rPr lang="en-US" altLang="zh-CN" dirty="0"/>
              <a:t> </a:t>
            </a:r>
          </a:p>
        </p:txBody>
      </p:sp>
      <p:sp>
        <p:nvSpPr>
          <p:cNvPr id="5" name="文本框 4"/>
          <p:cNvSpPr txBox="1"/>
          <p:nvPr>
            <p:custDataLst>
              <p:tags r:id="rId18"/>
            </p:custDataLst>
          </p:nvPr>
        </p:nvSpPr>
        <p:spPr>
          <a:xfrm>
            <a:off x="5958840" y="2661285"/>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37 kDa</a:t>
            </a:r>
          </a:p>
        </p:txBody>
      </p:sp>
      <p:cxnSp>
        <p:nvCxnSpPr>
          <p:cNvPr id="19" name="直接连接符 18"/>
          <p:cNvCxnSpPr/>
          <p:nvPr>
            <p:custDataLst>
              <p:tags r:id="rId19"/>
            </p:custDataLst>
          </p:nvPr>
        </p:nvCxnSpPr>
        <p:spPr>
          <a:xfrm>
            <a:off x="6532245" y="280352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28" name="文本框 27"/>
          <p:cNvSpPr txBox="1"/>
          <p:nvPr>
            <p:custDataLst>
              <p:tags r:id="rId20"/>
            </p:custDataLst>
          </p:nvPr>
        </p:nvSpPr>
        <p:spPr>
          <a:xfrm>
            <a:off x="5958840" y="1843405"/>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48 kDa</a:t>
            </a:r>
          </a:p>
        </p:txBody>
      </p:sp>
      <p:cxnSp>
        <p:nvCxnSpPr>
          <p:cNvPr id="29" name="直接连接符 28"/>
          <p:cNvCxnSpPr/>
          <p:nvPr>
            <p:custDataLst>
              <p:tags r:id="rId21"/>
            </p:custDataLst>
          </p:nvPr>
        </p:nvCxnSpPr>
        <p:spPr>
          <a:xfrm>
            <a:off x="6532245" y="198564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30" name="文本框 29"/>
          <p:cNvSpPr txBox="1"/>
          <p:nvPr>
            <p:custDataLst>
              <p:tags r:id="rId22"/>
            </p:custDataLst>
          </p:nvPr>
        </p:nvSpPr>
        <p:spPr>
          <a:xfrm>
            <a:off x="5958840" y="1150620"/>
            <a:ext cx="693420"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63 kDa</a:t>
            </a:r>
          </a:p>
        </p:txBody>
      </p:sp>
      <p:cxnSp>
        <p:nvCxnSpPr>
          <p:cNvPr id="31" name="直接连接符 30"/>
          <p:cNvCxnSpPr/>
          <p:nvPr>
            <p:custDataLst>
              <p:tags r:id="rId23"/>
            </p:custDataLst>
          </p:nvPr>
        </p:nvCxnSpPr>
        <p:spPr>
          <a:xfrm>
            <a:off x="6532245" y="129286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56" name="文本框 55"/>
          <p:cNvSpPr txBox="1"/>
          <p:nvPr>
            <p:custDataLst>
              <p:tags r:id="rId24"/>
            </p:custDataLst>
          </p:nvPr>
        </p:nvSpPr>
        <p:spPr>
          <a:xfrm>
            <a:off x="5863590" y="336550"/>
            <a:ext cx="79502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100 </a:t>
            </a:r>
            <a:r>
              <a:rPr lang="en-US" altLang="zh-CN" sz="1200" dirty="0" err="1">
                <a:latin typeface="Arial" panose="020B0604020202020204" pitchFamily="34" charset="0"/>
                <a:cs typeface="Arial" panose="020B0604020202020204" pitchFamily="34" charset="0"/>
              </a:rPr>
              <a:t>kDa</a:t>
            </a:r>
            <a:endParaRPr lang="en-US" altLang="zh-CN" sz="1200" dirty="0">
              <a:latin typeface="Arial" panose="020B0604020202020204" pitchFamily="34" charset="0"/>
              <a:cs typeface="Arial" panose="020B0604020202020204" pitchFamily="34" charset="0"/>
            </a:endParaRPr>
          </a:p>
        </p:txBody>
      </p:sp>
      <p:cxnSp>
        <p:nvCxnSpPr>
          <p:cNvPr id="57" name="直接连接符 56"/>
          <p:cNvCxnSpPr/>
          <p:nvPr>
            <p:custDataLst>
              <p:tags r:id="rId25"/>
            </p:custDataLst>
          </p:nvPr>
        </p:nvCxnSpPr>
        <p:spPr>
          <a:xfrm>
            <a:off x="6532245" y="47879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32" name="文本框 31"/>
          <p:cNvSpPr txBox="1"/>
          <p:nvPr>
            <p:custDataLst>
              <p:tags r:id="rId26"/>
            </p:custDataLst>
          </p:nvPr>
        </p:nvSpPr>
        <p:spPr>
          <a:xfrm>
            <a:off x="314960" y="4434840"/>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37 kDa</a:t>
            </a:r>
          </a:p>
        </p:txBody>
      </p:sp>
      <p:cxnSp>
        <p:nvCxnSpPr>
          <p:cNvPr id="33" name="直接连接符 32"/>
          <p:cNvCxnSpPr/>
          <p:nvPr>
            <p:custDataLst>
              <p:tags r:id="rId27"/>
            </p:custDataLst>
          </p:nvPr>
        </p:nvCxnSpPr>
        <p:spPr>
          <a:xfrm>
            <a:off x="892175" y="458660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34" name="文本框 33"/>
          <p:cNvSpPr txBox="1"/>
          <p:nvPr>
            <p:custDataLst>
              <p:tags r:id="rId28"/>
            </p:custDataLst>
          </p:nvPr>
        </p:nvSpPr>
        <p:spPr>
          <a:xfrm>
            <a:off x="314960" y="3925570"/>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48 kDa</a:t>
            </a:r>
          </a:p>
        </p:txBody>
      </p:sp>
      <p:cxnSp>
        <p:nvCxnSpPr>
          <p:cNvPr id="35" name="直接连接符 34"/>
          <p:cNvCxnSpPr/>
          <p:nvPr>
            <p:custDataLst>
              <p:tags r:id="rId29"/>
            </p:custDataLst>
          </p:nvPr>
        </p:nvCxnSpPr>
        <p:spPr>
          <a:xfrm>
            <a:off x="892175" y="407733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36" name="文本框 35"/>
          <p:cNvSpPr txBox="1"/>
          <p:nvPr>
            <p:custDataLst>
              <p:tags r:id="rId30"/>
            </p:custDataLst>
          </p:nvPr>
        </p:nvSpPr>
        <p:spPr>
          <a:xfrm>
            <a:off x="314960" y="3640455"/>
            <a:ext cx="693420"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63 kDa</a:t>
            </a:r>
          </a:p>
        </p:txBody>
      </p:sp>
      <p:cxnSp>
        <p:nvCxnSpPr>
          <p:cNvPr id="37" name="直接连接符 36"/>
          <p:cNvCxnSpPr/>
          <p:nvPr>
            <p:custDataLst>
              <p:tags r:id="rId31"/>
            </p:custDataLst>
          </p:nvPr>
        </p:nvCxnSpPr>
        <p:spPr>
          <a:xfrm>
            <a:off x="892175" y="379222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38" name="文本框 37"/>
          <p:cNvSpPr txBox="1"/>
          <p:nvPr>
            <p:custDataLst>
              <p:tags r:id="rId32"/>
            </p:custDataLst>
          </p:nvPr>
        </p:nvSpPr>
        <p:spPr>
          <a:xfrm>
            <a:off x="233045" y="3336290"/>
            <a:ext cx="795020"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100 kDa</a:t>
            </a:r>
          </a:p>
        </p:txBody>
      </p:sp>
      <p:cxnSp>
        <p:nvCxnSpPr>
          <p:cNvPr id="39" name="直接连接符 38"/>
          <p:cNvCxnSpPr/>
          <p:nvPr>
            <p:custDataLst>
              <p:tags r:id="rId33"/>
            </p:custDataLst>
          </p:nvPr>
        </p:nvCxnSpPr>
        <p:spPr>
          <a:xfrm>
            <a:off x="892175" y="347853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40" name="文本框 39"/>
          <p:cNvSpPr txBox="1"/>
          <p:nvPr>
            <p:custDataLst>
              <p:tags r:id="rId34"/>
            </p:custDataLst>
          </p:nvPr>
        </p:nvSpPr>
        <p:spPr>
          <a:xfrm>
            <a:off x="314960" y="5019040"/>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25 kDa</a:t>
            </a:r>
          </a:p>
        </p:txBody>
      </p:sp>
      <p:cxnSp>
        <p:nvCxnSpPr>
          <p:cNvPr id="41" name="直接连接符 40"/>
          <p:cNvCxnSpPr/>
          <p:nvPr>
            <p:custDataLst>
              <p:tags r:id="rId35"/>
            </p:custDataLst>
          </p:nvPr>
        </p:nvCxnSpPr>
        <p:spPr>
          <a:xfrm>
            <a:off x="892175" y="515493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42" name="文本框 41"/>
          <p:cNvSpPr txBox="1"/>
          <p:nvPr>
            <p:custDataLst>
              <p:tags r:id="rId36"/>
            </p:custDataLst>
          </p:nvPr>
        </p:nvSpPr>
        <p:spPr>
          <a:xfrm>
            <a:off x="0" y="2215515"/>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25 kDa</a:t>
            </a:r>
          </a:p>
        </p:txBody>
      </p:sp>
      <p:cxnSp>
        <p:nvCxnSpPr>
          <p:cNvPr id="43" name="直接连接符 42"/>
          <p:cNvCxnSpPr/>
          <p:nvPr>
            <p:custDataLst>
              <p:tags r:id="rId37"/>
            </p:custDataLst>
          </p:nvPr>
        </p:nvCxnSpPr>
        <p:spPr>
          <a:xfrm>
            <a:off x="577215" y="235140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44" name="文本框 43"/>
          <p:cNvSpPr txBox="1"/>
          <p:nvPr>
            <p:custDataLst>
              <p:tags r:id="rId38"/>
            </p:custDataLst>
          </p:nvPr>
        </p:nvSpPr>
        <p:spPr>
          <a:xfrm>
            <a:off x="0" y="1597025"/>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37 kDa</a:t>
            </a:r>
          </a:p>
        </p:txBody>
      </p:sp>
      <p:cxnSp>
        <p:nvCxnSpPr>
          <p:cNvPr id="45" name="直接连接符 44"/>
          <p:cNvCxnSpPr/>
          <p:nvPr>
            <p:custDataLst>
              <p:tags r:id="rId39"/>
            </p:custDataLst>
          </p:nvPr>
        </p:nvCxnSpPr>
        <p:spPr>
          <a:xfrm>
            <a:off x="577215" y="174879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46" name="文本框 45"/>
          <p:cNvSpPr txBox="1"/>
          <p:nvPr>
            <p:custDataLst>
              <p:tags r:id="rId40"/>
            </p:custDataLst>
          </p:nvPr>
        </p:nvSpPr>
        <p:spPr>
          <a:xfrm>
            <a:off x="0" y="1012825"/>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48 kDa</a:t>
            </a:r>
          </a:p>
        </p:txBody>
      </p:sp>
      <p:cxnSp>
        <p:nvCxnSpPr>
          <p:cNvPr id="47" name="直接连接符 46"/>
          <p:cNvCxnSpPr/>
          <p:nvPr>
            <p:custDataLst>
              <p:tags r:id="rId41"/>
            </p:custDataLst>
          </p:nvPr>
        </p:nvCxnSpPr>
        <p:spPr>
          <a:xfrm>
            <a:off x="577215" y="116459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48" name="文本框 47"/>
          <p:cNvSpPr txBox="1"/>
          <p:nvPr>
            <p:custDataLst>
              <p:tags r:id="rId42"/>
            </p:custDataLst>
          </p:nvPr>
        </p:nvSpPr>
        <p:spPr>
          <a:xfrm>
            <a:off x="0" y="522605"/>
            <a:ext cx="693420"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63 kDa</a:t>
            </a:r>
          </a:p>
        </p:txBody>
      </p:sp>
      <p:cxnSp>
        <p:nvCxnSpPr>
          <p:cNvPr id="49" name="直接连接符 48"/>
          <p:cNvCxnSpPr/>
          <p:nvPr>
            <p:custDataLst>
              <p:tags r:id="rId43"/>
            </p:custDataLst>
          </p:nvPr>
        </p:nvCxnSpPr>
        <p:spPr>
          <a:xfrm>
            <a:off x="577215" y="67437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A    3A1"/>
          <p:cNvPicPr>
            <a:picLocks noChangeAspect="1"/>
          </p:cNvPicPr>
          <p:nvPr/>
        </p:nvPicPr>
        <p:blipFill rotWithShape="1">
          <a:blip r:embed="rId34"/>
          <a:srcRect l="9869" b="36718"/>
          <a:stretch>
            <a:fillRect/>
          </a:stretch>
        </p:blipFill>
        <p:spPr>
          <a:xfrm>
            <a:off x="911225" y="1172210"/>
            <a:ext cx="2674620" cy="1454150"/>
          </a:xfrm>
          <a:prstGeom prst="rect">
            <a:avLst/>
          </a:prstGeom>
        </p:spPr>
      </p:pic>
      <p:sp>
        <p:nvSpPr>
          <p:cNvPr id="4" name="文本框 3"/>
          <p:cNvSpPr txBox="1"/>
          <p:nvPr/>
        </p:nvSpPr>
        <p:spPr>
          <a:xfrm>
            <a:off x="1465054" y="947869"/>
            <a:ext cx="211963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sym typeface="+mn-ea"/>
              </a:rPr>
              <a:t>Scrambled</a:t>
            </a:r>
            <a:r>
              <a:rPr lang="en-US" altLang="zh-CN" sz="1200" dirty="0">
                <a:latin typeface="Arial" panose="020B0604020202020204" pitchFamily="34" charset="0"/>
                <a:cs typeface="Arial" panose="020B0604020202020204" pitchFamily="34" charset="0"/>
              </a:rPr>
              <a:t>  shUBASH3A1</a:t>
            </a:r>
          </a:p>
        </p:txBody>
      </p:sp>
      <p:sp>
        <p:nvSpPr>
          <p:cNvPr id="7" name="文本框 6"/>
          <p:cNvSpPr txBox="1"/>
          <p:nvPr/>
        </p:nvSpPr>
        <p:spPr>
          <a:xfrm>
            <a:off x="3503404" y="1435432"/>
            <a:ext cx="163703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UBASH3A (</a:t>
            </a:r>
            <a:r>
              <a:rPr lang="en-US" altLang="zh-CN" sz="1200" dirty="0">
                <a:latin typeface="Arial" panose="020B0604020202020204" pitchFamily="34" charset="0"/>
                <a:cs typeface="Arial" panose="020B0604020202020204" pitchFamily="34" charset="0"/>
                <a:sym typeface="+mn-ea"/>
              </a:rPr>
              <a:t>69 </a:t>
            </a:r>
            <a:r>
              <a:rPr lang="en-US" altLang="zh-CN" sz="1200" dirty="0" err="1">
                <a:latin typeface="Arial" panose="020B0604020202020204" pitchFamily="34" charset="0"/>
                <a:cs typeface="Arial" panose="020B0604020202020204" pitchFamily="34" charset="0"/>
                <a:sym typeface="+mn-ea"/>
              </a:rPr>
              <a:t>kDa</a:t>
            </a:r>
            <a:r>
              <a:rPr lang="en-US" altLang="zh-CN" sz="1200" dirty="0">
                <a:latin typeface="Arial" panose="020B0604020202020204" pitchFamily="34" charset="0"/>
                <a:cs typeface="Arial" panose="020B0604020202020204" pitchFamily="34" charset="0"/>
                <a:sym typeface="+mn-ea"/>
              </a:rPr>
              <a:t>)</a:t>
            </a:r>
            <a:endParaRPr lang="en-US" altLang="zh-CN" sz="1200" dirty="0">
              <a:latin typeface="Arial" panose="020B0604020202020204" pitchFamily="34" charset="0"/>
              <a:cs typeface="Arial" panose="020B0604020202020204" pitchFamily="34" charset="0"/>
            </a:endParaRPr>
          </a:p>
        </p:txBody>
      </p:sp>
      <p:pic>
        <p:nvPicPr>
          <p:cNvPr id="2" name="图片 1" descr="3A1"/>
          <p:cNvPicPr>
            <a:picLocks noChangeAspect="1"/>
          </p:cNvPicPr>
          <p:nvPr/>
        </p:nvPicPr>
        <p:blipFill rotWithShape="1">
          <a:blip r:embed="rId35"/>
          <a:srcRect l="66549" t="42033"/>
          <a:stretch>
            <a:fillRect/>
          </a:stretch>
        </p:blipFill>
        <p:spPr>
          <a:xfrm>
            <a:off x="911860" y="3057525"/>
            <a:ext cx="2673350" cy="1863725"/>
          </a:xfrm>
          <a:prstGeom prst="rect">
            <a:avLst/>
          </a:prstGeom>
        </p:spPr>
      </p:pic>
      <p:sp>
        <p:nvSpPr>
          <p:cNvPr id="6" name="文本框 5"/>
          <p:cNvSpPr txBox="1"/>
          <p:nvPr>
            <p:custDataLst>
              <p:tags r:id="rId2"/>
            </p:custDataLst>
          </p:nvPr>
        </p:nvSpPr>
        <p:spPr>
          <a:xfrm>
            <a:off x="3503404" y="3395071"/>
            <a:ext cx="151955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GAPDH (37kDa)  </a:t>
            </a:r>
          </a:p>
        </p:txBody>
      </p:sp>
      <p:sp>
        <p:nvSpPr>
          <p:cNvPr id="12" name="文本框 2"/>
          <p:cNvSpPr txBox="1"/>
          <p:nvPr/>
        </p:nvSpPr>
        <p:spPr>
          <a:xfrm>
            <a:off x="164321" y="6233292"/>
            <a:ext cx="11821941" cy="461665"/>
          </a:xfrm>
          <a:prstGeom prst="rect">
            <a:avLst/>
          </a:prstGeom>
          <a:noFill/>
        </p:spPr>
        <p:txBody>
          <a:bodyPr wrap="square">
            <a:spAutoFit/>
          </a:bodyPr>
          <a:lstStyle/>
          <a:p>
            <a:pPr algn="just"/>
            <a:r>
              <a:rPr lang="en-US" altLang="zh-CN" sz="1200" b="1" dirty="0">
                <a:latin typeface="Arial" panose="020B0604020202020204" pitchFamily="34" charset="0"/>
                <a:cs typeface="Arial" panose="020B0604020202020204" pitchFamily="34" charset="0"/>
              </a:rPr>
              <a:t>Supplemental figure. 12 </a:t>
            </a:r>
            <a:r>
              <a:rPr lang="en-US" altLang="zh-CN" sz="1200" dirty="0">
                <a:latin typeface="Arial" panose="020B0604020202020204" pitchFamily="34" charset="0"/>
                <a:cs typeface="Arial" panose="020B0604020202020204" pitchFamily="34" charset="0"/>
              </a:rPr>
              <a:t>The full-length blots of UBASH3A and GAPDH. The same membranes were</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cut and hybridization with different antibodies according to the molecular weights.</a:t>
            </a:r>
            <a:r>
              <a:rPr lang="en-US" sz="1200" dirty="0">
                <a:effectLst/>
                <a:latin typeface="Arial" panose="020B0604020202020204" pitchFamily="34" charset="0"/>
                <a:cs typeface="Arial" panose="020B0604020202020204" pitchFamily="34" charset="0"/>
              </a:rPr>
              <a:t> </a:t>
            </a:r>
            <a:endParaRPr lang="zh-CN" altLang="en-US" sz="1200" dirty="0">
              <a:latin typeface="Arial" panose="020B0604020202020204" pitchFamily="34" charset="0"/>
              <a:cs typeface="Arial" panose="020B0604020202020204" pitchFamily="34" charset="0"/>
            </a:endParaRPr>
          </a:p>
        </p:txBody>
      </p:sp>
      <p:pic>
        <p:nvPicPr>
          <p:cNvPr id="5" name="图片 4" descr="3A1  GAPDH"/>
          <p:cNvPicPr>
            <a:picLocks noChangeAspect="1"/>
          </p:cNvPicPr>
          <p:nvPr/>
        </p:nvPicPr>
        <p:blipFill>
          <a:blip r:embed="rId36"/>
          <a:stretch>
            <a:fillRect/>
          </a:stretch>
        </p:blipFill>
        <p:spPr>
          <a:xfrm>
            <a:off x="5598160" y="3067050"/>
            <a:ext cx="4408805" cy="1774825"/>
          </a:xfrm>
          <a:prstGeom prst="rect">
            <a:avLst/>
          </a:prstGeom>
        </p:spPr>
      </p:pic>
      <p:pic>
        <p:nvPicPr>
          <p:cNvPr id="10" name="图片 9" descr="3A1"/>
          <p:cNvPicPr>
            <a:picLocks noChangeAspect="1"/>
          </p:cNvPicPr>
          <p:nvPr/>
        </p:nvPicPr>
        <p:blipFill>
          <a:blip r:embed="rId37"/>
          <a:stretch>
            <a:fillRect/>
          </a:stretch>
        </p:blipFill>
        <p:spPr>
          <a:xfrm>
            <a:off x="5598160" y="984250"/>
            <a:ext cx="4975860" cy="2017395"/>
          </a:xfrm>
          <a:prstGeom prst="rect">
            <a:avLst/>
          </a:prstGeom>
        </p:spPr>
      </p:pic>
      <p:sp>
        <p:nvSpPr>
          <p:cNvPr id="11" name="文本框 10"/>
          <p:cNvSpPr txBox="1"/>
          <p:nvPr>
            <p:custDataLst>
              <p:tags r:id="rId3"/>
            </p:custDataLst>
          </p:nvPr>
        </p:nvSpPr>
        <p:spPr>
          <a:xfrm>
            <a:off x="5786120" y="769620"/>
            <a:ext cx="225679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shUBASH3A1  </a:t>
            </a:r>
            <a:r>
              <a:rPr lang="en-US" altLang="zh-CN" sz="1200" dirty="0">
                <a:latin typeface="Arial" panose="020B0604020202020204" pitchFamily="34" charset="0"/>
                <a:cs typeface="Arial" panose="020B0604020202020204" pitchFamily="34" charset="0"/>
                <a:sym typeface="+mn-ea"/>
              </a:rPr>
              <a:t>Scrambled  </a:t>
            </a:r>
            <a:endParaRPr lang="en-US" altLang="zh-CN" sz="1200" dirty="0">
              <a:latin typeface="Arial" panose="020B0604020202020204" pitchFamily="34" charset="0"/>
              <a:cs typeface="Arial" panose="020B0604020202020204" pitchFamily="34" charset="0"/>
            </a:endParaRPr>
          </a:p>
        </p:txBody>
      </p:sp>
      <p:sp>
        <p:nvSpPr>
          <p:cNvPr id="14" name="文本框 13"/>
          <p:cNvSpPr txBox="1"/>
          <p:nvPr>
            <p:custDataLst>
              <p:tags r:id="rId4"/>
            </p:custDataLst>
          </p:nvPr>
        </p:nvSpPr>
        <p:spPr>
          <a:xfrm>
            <a:off x="7977505" y="769620"/>
            <a:ext cx="214439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shUBASH3A1  </a:t>
            </a:r>
            <a:r>
              <a:rPr lang="en-US" altLang="zh-CN" sz="1200" dirty="0">
                <a:latin typeface="Arial" panose="020B0604020202020204" pitchFamily="34" charset="0"/>
                <a:cs typeface="Arial" panose="020B0604020202020204" pitchFamily="34" charset="0"/>
                <a:sym typeface="+mn-ea"/>
              </a:rPr>
              <a:t>Scrambled  </a:t>
            </a:r>
            <a:endParaRPr lang="en-US" altLang="zh-CN" sz="1200" dirty="0">
              <a:latin typeface="Arial" panose="020B0604020202020204" pitchFamily="34" charset="0"/>
              <a:cs typeface="Arial" panose="020B0604020202020204" pitchFamily="34" charset="0"/>
            </a:endParaRPr>
          </a:p>
        </p:txBody>
      </p:sp>
      <p:sp>
        <p:nvSpPr>
          <p:cNvPr id="15" name="矩形 14"/>
          <p:cNvSpPr/>
          <p:nvPr>
            <p:custDataLst>
              <p:tags r:id="rId5"/>
            </p:custDataLst>
          </p:nvPr>
        </p:nvSpPr>
        <p:spPr>
          <a:xfrm>
            <a:off x="6023610" y="1744980"/>
            <a:ext cx="1524000" cy="561340"/>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custDataLst>
              <p:tags r:id="rId6"/>
            </p:custDataLst>
          </p:nvPr>
        </p:nvSpPr>
        <p:spPr>
          <a:xfrm>
            <a:off x="8170545" y="1809115"/>
            <a:ext cx="1574800" cy="497205"/>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custDataLst>
              <p:tags r:id="rId7"/>
            </p:custDataLst>
          </p:nvPr>
        </p:nvSpPr>
        <p:spPr>
          <a:xfrm>
            <a:off x="5972810" y="3395345"/>
            <a:ext cx="1574800" cy="497205"/>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custDataLst>
              <p:tags r:id="rId8"/>
            </p:custDataLst>
          </p:nvPr>
        </p:nvSpPr>
        <p:spPr>
          <a:xfrm>
            <a:off x="8089265" y="3429000"/>
            <a:ext cx="1574800" cy="497205"/>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custDataLst>
              <p:tags r:id="rId9"/>
            </p:custDataLst>
          </p:nvPr>
        </p:nvSpPr>
        <p:spPr>
          <a:xfrm>
            <a:off x="10503009" y="1859612"/>
            <a:ext cx="163703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UBASH3A (</a:t>
            </a:r>
            <a:r>
              <a:rPr lang="en-US" altLang="zh-CN" sz="1200" dirty="0">
                <a:latin typeface="Arial" panose="020B0604020202020204" pitchFamily="34" charset="0"/>
                <a:cs typeface="Arial" panose="020B0604020202020204" pitchFamily="34" charset="0"/>
                <a:sym typeface="+mn-ea"/>
              </a:rPr>
              <a:t>69 </a:t>
            </a:r>
            <a:r>
              <a:rPr lang="en-US" altLang="zh-CN" sz="1200" dirty="0" err="1">
                <a:latin typeface="Arial" panose="020B0604020202020204" pitchFamily="34" charset="0"/>
                <a:cs typeface="Arial" panose="020B0604020202020204" pitchFamily="34" charset="0"/>
                <a:sym typeface="+mn-ea"/>
              </a:rPr>
              <a:t>kDa</a:t>
            </a:r>
            <a:r>
              <a:rPr lang="en-US" altLang="zh-CN" sz="1200" dirty="0">
                <a:latin typeface="Arial" panose="020B0604020202020204" pitchFamily="34" charset="0"/>
                <a:cs typeface="Arial" panose="020B0604020202020204" pitchFamily="34" charset="0"/>
                <a:sym typeface="+mn-ea"/>
              </a:rPr>
              <a:t>)</a:t>
            </a:r>
            <a:endParaRPr lang="en-US" altLang="zh-CN" sz="1200" dirty="0">
              <a:latin typeface="Arial" panose="020B0604020202020204" pitchFamily="34" charset="0"/>
              <a:cs typeface="Arial" panose="020B0604020202020204" pitchFamily="34" charset="0"/>
            </a:endParaRPr>
          </a:p>
        </p:txBody>
      </p:sp>
      <p:sp>
        <p:nvSpPr>
          <p:cNvPr id="20" name="文本框 19"/>
          <p:cNvSpPr txBox="1"/>
          <p:nvPr>
            <p:custDataLst>
              <p:tags r:id="rId10"/>
            </p:custDataLst>
          </p:nvPr>
        </p:nvSpPr>
        <p:spPr>
          <a:xfrm>
            <a:off x="9948019" y="3557631"/>
            <a:ext cx="151955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GAPDH (37kDa)  </a:t>
            </a:r>
          </a:p>
        </p:txBody>
      </p:sp>
      <p:sp>
        <p:nvSpPr>
          <p:cNvPr id="21" name="矩形 20"/>
          <p:cNvSpPr/>
          <p:nvPr>
            <p:custDataLst>
              <p:tags r:id="rId11"/>
            </p:custDataLst>
          </p:nvPr>
        </p:nvSpPr>
        <p:spPr>
          <a:xfrm>
            <a:off x="1653874" y="1297498"/>
            <a:ext cx="1513205" cy="545797"/>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22" name="矩形 21"/>
          <p:cNvSpPr/>
          <p:nvPr>
            <p:custDataLst>
              <p:tags r:id="rId12"/>
            </p:custDataLst>
          </p:nvPr>
        </p:nvSpPr>
        <p:spPr>
          <a:xfrm>
            <a:off x="1654918" y="3223145"/>
            <a:ext cx="1586865" cy="610075"/>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8" name="文本框 7"/>
          <p:cNvSpPr txBox="1"/>
          <p:nvPr>
            <p:custDataLst>
              <p:tags r:id="rId13"/>
            </p:custDataLst>
          </p:nvPr>
        </p:nvSpPr>
        <p:spPr>
          <a:xfrm>
            <a:off x="4844415" y="3364230"/>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37 kDa</a:t>
            </a:r>
          </a:p>
        </p:txBody>
      </p:sp>
      <p:cxnSp>
        <p:nvCxnSpPr>
          <p:cNvPr id="9" name="直接连接符 8"/>
          <p:cNvCxnSpPr/>
          <p:nvPr>
            <p:custDataLst>
              <p:tags r:id="rId14"/>
            </p:custDataLst>
          </p:nvPr>
        </p:nvCxnSpPr>
        <p:spPr>
          <a:xfrm>
            <a:off x="5426075" y="350647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28" name="文本框 27"/>
          <p:cNvSpPr txBox="1"/>
          <p:nvPr>
            <p:custDataLst>
              <p:tags r:id="rId15"/>
            </p:custDataLst>
          </p:nvPr>
        </p:nvSpPr>
        <p:spPr>
          <a:xfrm>
            <a:off x="4844415" y="2557145"/>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48 kDa</a:t>
            </a:r>
          </a:p>
        </p:txBody>
      </p:sp>
      <p:cxnSp>
        <p:nvCxnSpPr>
          <p:cNvPr id="29" name="直接连接符 28"/>
          <p:cNvCxnSpPr/>
          <p:nvPr>
            <p:custDataLst>
              <p:tags r:id="rId16"/>
            </p:custDataLst>
          </p:nvPr>
        </p:nvCxnSpPr>
        <p:spPr>
          <a:xfrm>
            <a:off x="5426075" y="270891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30" name="文本框 29"/>
          <p:cNvSpPr txBox="1"/>
          <p:nvPr>
            <p:custDataLst>
              <p:tags r:id="rId17"/>
            </p:custDataLst>
          </p:nvPr>
        </p:nvSpPr>
        <p:spPr>
          <a:xfrm>
            <a:off x="4849495" y="2056130"/>
            <a:ext cx="693420"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63 kDa</a:t>
            </a:r>
          </a:p>
        </p:txBody>
      </p:sp>
      <p:cxnSp>
        <p:nvCxnSpPr>
          <p:cNvPr id="31" name="直接连接符 30"/>
          <p:cNvCxnSpPr/>
          <p:nvPr>
            <p:custDataLst>
              <p:tags r:id="rId18"/>
            </p:custDataLst>
          </p:nvPr>
        </p:nvCxnSpPr>
        <p:spPr>
          <a:xfrm>
            <a:off x="5426075" y="219837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cxnSp>
        <p:nvCxnSpPr>
          <p:cNvPr id="57" name="直接连接符 56"/>
          <p:cNvCxnSpPr/>
          <p:nvPr>
            <p:custDataLst>
              <p:tags r:id="rId19"/>
            </p:custDataLst>
          </p:nvPr>
        </p:nvCxnSpPr>
        <p:spPr>
          <a:xfrm>
            <a:off x="5426075" y="183070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20"/>
            </p:custDataLst>
          </p:nvPr>
        </p:nvSpPr>
        <p:spPr>
          <a:xfrm>
            <a:off x="4849495" y="1677670"/>
            <a:ext cx="693420"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75 kDa</a:t>
            </a:r>
          </a:p>
        </p:txBody>
      </p:sp>
      <p:sp>
        <p:nvSpPr>
          <p:cNvPr id="23" name="文本框 22"/>
          <p:cNvSpPr txBox="1"/>
          <p:nvPr>
            <p:custDataLst>
              <p:tags r:id="rId21"/>
            </p:custDataLst>
          </p:nvPr>
        </p:nvSpPr>
        <p:spPr>
          <a:xfrm>
            <a:off x="173990" y="3187700"/>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37 kDa</a:t>
            </a:r>
          </a:p>
        </p:txBody>
      </p:sp>
      <p:cxnSp>
        <p:nvCxnSpPr>
          <p:cNvPr id="24" name="直接连接符 23"/>
          <p:cNvCxnSpPr/>
          <p:nvPr>
            <p:custDataLst>
              <p:tags r:id="rId22"/>
            </p:custDataLst>
          </p:nvPr>
        </p:nvCxnSpPr>
        <p:spPr>
          <a:xfrm>
            <a:off x="751205" y="332994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25" name="文本框 24"/>
          <p:cNvSpPr txBox="1"/>
          <p:nvPr>
            <p:custDataLst>
              <p:tags r:id="rId23"/>
            </p:custDataLst>
          </p:nvPr>
        </p:nvSpPr>
        <p:spPr>
          <a:xfrm>
            <a:off x="173990" y="2439035"/>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48 kDa</a:t>
            </a:r>
          </a:p>
        </p:txBody>
      </p:sp>
      <p:cxnSp>
        <p:nvCxnSpPr>
          <p:cNvPr id="26" name="直接连接符 25"/>
          <p:cNvCxnSpPr/>
          <p:nvPr>
            <p:custDataLst>
              <p:tags r:id="rId24"/>
            </p:custDataLst>
          </p:nvPr>
        </p:nvCxnSpPr>
        <p:spPr>
          <a:xfrm>
            <a:off x="751205" y="259080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27" name="文本框 26"/>
          <p:cNvSpPr txBox="1"/>
          <p:nvPr>
            <p:custDataLst>
              <p:tags r:id="rId25"/>
            </p:custDataLst>
          </p:nvPr>
        </p:nvSpPr>
        <p:spPr>
          <a:xfrm>
            <a:off x="150495" y="1691005"/>
            <a:ext cx="693420"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63 kDa</a:t>
            </a:r>
          </a:p>
        </p:txBody>
      </p:sp>
      <p:cxnSp>
        <p:nvCxnSpPr>
          <p:cNvPr id="32" name="直接连接符 31"/>
          <p:cNvCxnSpPr/>
          <p:nvPr>
            <p:custDataLst>
              <p:tags r:id="rId26"/>
            </p:custDataLst>
          </p:nvPr>
        </p:nvCxnSpPr>
        <p:spPr>
          <a:xfrm>
            <a:off x="751205" y="183324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36" name="文本框 35"/>
          <p:cNvSpPr txBox="1"/>
          <p:nvPr>
            <p:custDataLst>
              <p:tags r:id="rId27"/>
            </p:custDataLst>
          </p:nvPr>
        </p:nvSpPr>
        <p:spPr>
          <a:xfrm>
            <a:off x="4844415" y="4015740"/>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25 kDa</a:t>
            </a:r>
          </a:p>
        </p:txBody>
      </p:sp>
      <p:cxnSp>
        <p:nvCxnSpPr>
          <p:cNvPr id="37" name="直接连接符 36"/>
          <p:cNvCxnSpPr/>
          <p:nvPr>
            <p:custDataLst>
              <p:tags r:id="rId28"/>
            </p:custDataLst>
          </p:nvPr>
        </p:nvCxnSpPr>
        <p:spPr>
          <a:xfrm>
            <a:off x="5426075" y="415798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38" name="文本框 37"/>
          <p:cNvSpPr txBox="1"/>
          <p:nvPr>
            <p:custDataLst>
              <p:tags r:id="rId29"/>
            </p:custDataLst>
          </p:nvPr>
        </p:nvSpPr>
        <p:spPr>
          <a:xfrm>
            <a:off x="173990" y="4311015"/>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25 kDa</a:t>
            </a:r>
          </a:p>
        </p:txBody>
      </p:sp>
      <p:cxnSp>
        <p:nvCxnSpPr>
          <p:cNvPr id="39" name="直接连接符 38"/>
          <p:cNvCxnSpPr/>
          <p:nvPr>
            <p:custDataLst>
              <p:tags r:id="rId30"/>
            </p:custDataLst>
          </p:nvPr>
        </p:nvCxnSpPr>
        <p:spPr>
          <a:xfrm>
            <a:off x="751205" y="446278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33" name="文本框 32">
            <a:extLst>
              <a:ext uri="{FF2B5EF4-FFF2-40B4-BE49-F238E27FC236}">
                <a16:creationId xmlns:a16="http://schemas.microsoft.com/office/drawing/2014/main" id="{D9A3D324-4A87-24EC-982E-A237F4F7A456}"/>
              </a:ext>
            </a:extLst>
          </p:cNvPr>
          <p:cNvSpPr txBox="1"/>
          <p:nvPr>
            <p:custDataLst>
              <p:tags r:id="rId31"/>
            </p:custDataLst>
          </p:nvPr>
        </p:nvSpPr>
        <p:spPr>
          <a:xfrm>
            <a:off x="38507" y="1098550"/>
            <a:ext cx="79502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100 </a:t>
            </a:r>
            <a:r>
              <a:rPr lang="en-US" altLang="zh-CN" sz="1200" dirty="0" err="1">
                <a:latin typeface="Arial" panose="020B0604020202020204" pitchFamily="34" charset="0"/>
                <a:cs typeface="Arial" panose="020B0604020202020204" pitchFamily="34" charset="0"/>
              </a:rPr>
              <a:t>kDa</a:t>
            </a:r>
            <a:endParaRPr lang="en-US" altLang="zh-CN" sz="1200" dirty="0">
              <a:latin typeface="Arial" panose="020B0604020202020204" pitchFamily="34" charset="0"/>
              <a:cs typeface="Arial" panose="020B0604020202020204" pitchFamily="34" charset="0"/>
            </a:endParaRPr>
          </a:p>
        </p:txBody>
      </p:sp>
      <p:cxnSp>
        <p:nvCxnSpPr>
          <p:cNvPr id="34" name="直接连接符 33">
            <a:extLst>
              <a:ext uri="{FF2B5EF4-FFF2-40B4-BE49-F238E27FC236}">
                <a16:creationId xmlns:a16="http://schemas.microsoft.com/office/drawing/2014/main" id="{58F48DF8-6DF6-A94E-AD9F-FDAFD01F5165}"/>
              </a:ext>
            </a:extLst>
          </p:cNvPr>
          <p:cNvCxnSpPr/>
          <p:nvPr>
            <p:custDataLst>
              <p:tags r:id="rId32"/>
            </p:custDataLst>
          </p:nvPr>
        </p:nvCxnSpPr>
        <p:spPr>
          <a:xfrm>
            <a:off x="755829" y="1265211"/>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49511" y="91980"/>
            <a:ext cx="211010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sym typeface="+mn-ea"/>
              </a:rPr>
              <a:t>Scrambled </a:t>
            </a:r>
            <a:r>
              <a:rPr lang="en-US" altLang="zh-CN" sz="1200" dirty="0">
                <a:latin typeface="Arial" panose="020B0604020202020204" pitchFamily="34" charset="0"/>
                <a:cs typeface="Arial" panose="020B0604020202020204" pitchFamily="34" charset="0"/>
              </a:rPr>
              <a:t>  shUBSH3A1                          </a:t>
            </a:r>
          </a:p>
        </p:txBody>
      </p:sp>
      <p:sp>
        <p:nvSpPr>
          <p:cNvPr id="6" name="文本框 5"/>
          <p:cNvSpPr txBox="1"/>
          <p:nvPr/>
        </p:nvSpPr>
        <p:spPr>
          <a:xfrm>
            <a:off x="2160270" y="1963420"/>
            <a:ext cx="887730" cy="276999"/>
          </a:xfrm>
          <a:prstGeom prst="rect">
            <a:avLst/>
          </a:prstGeom>
          <a:noFill/>
        </p:spPr>
        <p:txBody>
          <a:bodyPr wrap="square" rtlCol="0">
            <a:spAutoFit/>
          </a:bodyPr>
          <a:lstStyle/>
          <a:p>
            <a:endParaRPr lang="en-US" altLang="zh-CN" sz="1200">
              <a:latin typeface="Arial" panose="020B0604020202020204" pitchFamily="34" charset="0"/>
              <a:cs typeface="Arial" panose="020B0604020202020204" pitchFamily="34" charset="0"/>
            </a:endParaRPr>
          </a:p>
        </p:txBody>
      </p:sp>
      <p:sp>
        <p:nvSpPr>
          <p:cNvPr id="14" name="文本框 2"/>
          <p:cNvSpPr txBox="1"/>
          <p:nvPr/>
        </p:nvSpPr>
        <p:spPr>
          <a:xfrm>
            <a:off x="-144" y="6233292"/>
            <a:ext cx="11821941" cy="461665"/>
          </a:xfrm>
          <a:prstGeom prst="rect">
            <a:avLst/>
          </a:prstGeom>
          <a:noFill/>
        </p:spPr>
        <p:txBody>
          <a:bodyPr wrap="square">
            <a:spAutoFit/>
          </a:bodyPr>
          <a:lstStyle/>
          <a:p>
            <a:pPr algn="just"/>
            <a:r>
              <a:rPr lang="en-US" altLang="zh-CN" sz="1200" b="1" dirty="0">
                <a:latin typeface="Arial" panose="020B0604020202020204" pitchFamily="34" charset="0"/>
                <a:cs typeface="Arial" panose="020B0604020202020204" pitchFamily="34" charset="0"/>
              </a:rPr>
              <a:t>Supplemental figure. 13 </a:t>
            </a:r>
            <a:r>
              <a:rPr lang="en-US" altLang="zh-CN" sz="1200" dirty="0">
                <a:latin typeface="Arial" panose="020B0604020202020204" pitchFamily="34" charset="0"/>
                <a:cs typeface="Arial" panose="020B0604020202020204" pitchFamily="34" charset="0"/>
              </a:rPr>
              <a:t>The full-length blots of FLI1 and GAPDH. The same membranes were</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cut and hybridization with different antibodies according to the molecular weights.</a:t>
            </a:r>
            <a:r>
              <a:rPr lang="en-US" sz="1200" dirty="0">
                <a:effectLst/>
                <a:latin typeface="Arial" panose="020B0604020202020204" pitchFamily="34" charset="0"/>
                <a:cs typeface="Arial" panose="020B0604020202020204" pitchFamily="34" charset="0"/>
              </a:rPr>
              <a:t> </a:t>
            </a:r>
            <a:endParaRPr lang="zh-CN" altLang="en-US" sz="1200" dirty="0">
              <a:latin typeface="Arial" panose="020B0604020202020204" pitchFamily="34" charset="0"/>
              <a:cs typeface="Arial" panose="020B0604020202020204" pitchFamily="34" charset="0"/>
            </a:endParaRPr>
          </a:p>
        </p:txBody>
      </p:sp>
      <p:sp>
        <p:nvSpPr>
          <p:cNvPr id="11" name="文本框 9"/>
          <p:cNvSpPr txBox="1"/>
          <p:nvPr>
            <p:custDataLst>
              <p:tags r:id="rId2"/>
            </p:custDataLst>
          </p:nvPr>
        </p:nvSpPr>
        <p:spPr>
          <a:xfrm>
            <a:off x="2723515" y="1143000"/>
            <a:ext cx="119634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sym typeface="+mn-ea"/>
              </a:rPr>
              <a:t>FLI1 (</a:t>
            </a:r>
            <a:r>
              <a:rPr lang="en-US" altLang="zh-CN" sz="1200" dirty="0">
                <a:latin typeface="Arial" panose="020B0604020202020204" pitchFamily="34" charset="0"/>
                <a:cs typeface="Arial" panose="020B0604020202020204" pitchFamily="34" charset="0"/>
              </a:rPr>
              <a:t>52 </a:t>
            </a:r>
            <a:r>
              <a:rPr lang="en-US" altLang="zh-CN" sz="1200" dirty="0" err="1">
                <a:latin typeface="Arial" panose="020B0604020202020204" pitchFamily="34" charset="0"/>
                <a:cs typeface="Arial" panose="020B0604020202020204" pitchFamily="34" charset="0"/>
              </a:rPr>
              <a:t>kDa</a:t>
            </a:r>
            <a:r>
              <a:rPr lang="en-US" altLang="zh-CN" sz="1200" dirty="0">
                <a:latin typeface="Arial" panose="020B0604020202020204" pitchFamily="34" charset="0"/>
                <a:cs typeface="Arial" panose="020B0604020202020204" pitchFamily="34" charset="0"/>
              </a:rPr>
              <a:t>)</a:t>
            </a:r>
          </a:p>
        </p:txBody>
      </p:sp>
      <p:sp>
        <p:nvSpPr>
          <p:cNvPr id="12" name="文本框 18"/>
          <p:cNvSpPr txBox="1"/>
          <p:nvPr>
            <p:custDataLst>
              <p:tags r:id="rId3"/>
            </p:custDataLst>
          </p:nvPr>
        </p:nvSpPr>
        <p:spPr>
          <a:xfrm>
            <a:off x="2723515" y="1911985"/>
            <a:ext cx="134874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GAPDH (37kDa</a:t>
            </a:r>
            <a:r>
              <a:rPr lang="zh-CN" altLang="en-US" sz="1200" dirty="0">
                <a:latin typeface="Arial" panose="020B0604020202020204" pitchFamily="34" charset="0"/>
                <a:cs typeface="Arial" panose="020B0604020202020204" pitchFamily="34" charset="0"/>
              </a:rPr>
              <a:t>）</a:t>
            </a:r>
            <a:r>
              <a:rPr lang="en-US" altLang="zh-CN" sz="1200" dirty="0">
                <a:latin typeface="Arial" panose="020B0604020202020204" pitchFamily="34" charset="0"/>
                <a:cs typeface="Arial" panose="020B0604020202020204" pitchFamily="34" charset="0"/>
              </a:rPr>
              <a:t>  </a:t>
            </a:r>
          </a:p>
        </p:txBody>
      </p:sp>
      <p:pic>
        <p:nvPicPr>
          <p:cNvPr id="3" name="图片 2" descr="FLI1"/>
          <p:cNvPicPr>
            <a:picLocks noChangeAspect="1"/>
          </p:cNvPicPr>
          <p:nvPr/>
        </p:nvPicPr>
        <p:blipFill>
          <a:blip r:embed="rId85"/>
          <a:srcRect r="71607" b="42224"/>
          <a:stretch>
            <a:fillRect/>
          </a:stretch>
        </p:blipFill>
        <p:spPr>
          <a:xfrm>
            <a:off x="1050290" y="302260"/>
            <a:ext cx="1762760" cy="1441450"/>
          </a:xfrm>
          <a:prstGeom prst="rect">
            <a:avLst/>
          </a:prstGeom>
        </p:spPr>
      </p:pic>
      <p:pic>
        <p:nvPicPr>
          <p:cNvPr id="16" name="图片 15" descr="GAPDH"/>
          <p:cNvPicPr>
            <a:picLocks noChangeAspect="1"/>
          </p:cNvPicPr>
          <p:nvPr/>
        </p:nvPicPr>
        <p:blipFill>
          <a:blip r:embed="rId86"/>
          <a:srcRect t="56574" r="69966"/>
          <a:stretch>
            <a:fillRect/>
          </a:stretch>
        </p:blipFill>
        <p:spPr>
          <a:xfrm>
            <a:off x="1050290" y="1767205"/>
            <a:ext cx="1756410" cy="1163955"/>
          </a:xfrm>
          <a:prstGeom prst="rect">
            <a:avLst/>
          </a:prstGeom>
        </p:spPr>
      </p:pic>
      <p:pic>
        <p:nvPicPr>
          <p:cNvPr id="2" name="图片 1" descr="FFFFFLI1"/>
          <p:cNvPicPr>
            <a:picLocks noChangeAspect="1"/>
          </p:cNvPicPr>
          <p:nvPr/>
        </p:nvPicPr>
        <p:blipFill>
          <a:blip r:embed="rId87"/>
          <a:srcRect l="44561"/>
          <a:stretch>
            <a:fillRect/>
          </a:stretch>
        </p:blipFill>
        <p:spPr>
          <a:xfrm>
            <a:off x="4793615" y="248285"/>
            <a:ext cx="2164715" cy="2616200"/>
          </a:xfrm>
          <a:prstGeom prst="rect">
            <a:avLst/>
          </a:prstGeom>
        </p:spPr>
      </p:pic>
      <p:sp>
        <p:nvSpPr>
          <p:cNvPr id="7" name="文本框 6"/>
          <p:cNvSpPr txBox="1"/>
          <p:nvPr>
            <p:custDataLst>
              <p:tags r:id="rId4"/>
            </p:custDataLst>
          </p:nvPr>
        </p:nvSpPr>
        <p:spPr>
          <a:xfrm>
            <a:off x="4979035" y="32385"/>
            <a:ext cx="197929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sym typeface="+mn-ea"/>
              </a:rPr>
              <a:t>Scrambled </a:t>
            </a:r>
            <a:r>
              <a:rPr lang="en-US" altLang="zh-CN" sz="1200" dirty="0">
                <a:latin typeface="Arial" panose="020B0604020202020204" pitchFamily="34" charset="0"/>
                <a:cs typeface="Arial" panose="020B0604020202020204" pitchFamily="34" charset="0"/>
              </a:rPr>
              <a:t>  shUBSH3A1                          </a:t>
            </a:r>
          </a:p>
        </p:txBody>
      </p:sp>
      <p:sp>
        <p:nvSpPr>
          <p:cNvPr id="15" name="文本框 18"/>
          <p:cNvSpPr txBox="1"/>
          <p:nvPr>
            <p:custDataLst>
              <p:tags r:id="rId5"/>
            </p:custDataLst>
          </p:nvPr>
        </p:nvSpPr>
        <p:spPr>
          <a:xfrm>
            <a:off x="6868593" y="1733550"/>
            <a:ext cx="135191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GAPDH (37 kDa</a:t>
            </a:r>
            <a:r>
              <a:rPr lang="zh-CN" altLang="en-US" sz="1200" dirty="0">
                <a:latin typeface="Arial" panose="020B0604020202020204" pitchFamily="34" charset="0"/>
                <a:cs typeface="Arial" panose="020B0604020202020204" pitchFamily="34" charset="0"/>
              </a:rPr>
              <a:t>）</a:t>
            </a:r>
            <a:r>
              <a:rPr lang="en-US" altLang="zh-CN" sz="1200" dirty="0">
                <a:latin typeface="Arial" panose="020B0604020202020204" pitchFamily="34" charset="0"/>
                <a:cs typeface="Arial" panose="020B0604020202020204" pitchFamily="34" charset="0"/>
              </a:rPr>
              <a:t>  </a:t>
            </a:r>
          </a:p>
        </p:txBody>
      </p:sp>
      <p:sp>
        <p:nvSpPr>
          <p:cNvPr id="18" name="文本框 9"/>
          <p:cNvSpPr txBox="1"/>
          <p:nvPr>
            <p:custDataLst>
              <p:tags r:id="rId6"/>
            </p:custDataLst>
          </p:nvPr>
        </p:nvSpPr>
        <p:spPr>
          <a:xfrm>
            <a:off x="6868593" y="781050"/>
            <a:ext cx="119634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sym typeface="+mn-ea"/>
              </a:rPr>
              <a:t>FLI1 (</a:t>
            </a:r>
            <a:r>
              <a:rPr lang="en-US" altLang="zh-CN" sz="1200" dirty="0">
                <a:latin typeface="Arial" panose="020B0604020202020204" pitchFamily="34" charset="0"/>
                <a:cs typeface="Arial" panose="020B0604020202020204" pitchFamily="34" charset="0"/>
              </a:rPr>
              <a:t>52 </a:t>
            </a:r>
            <a:r>
              <a:rPr lang="en-US" altLang="zh-CN" sz="1200" dirty="0" err="1">
                <a:latin typeface="Arial" panose="020B0604020202020204" pitchFamily="34" charset="0"/>
                <a:cs typeface="Arial" panose="020B0604020202020204" pitchFamily="34" charset="0"/>
              </a:rPr>
              <a:t>kDa</a:t>
            </a:r>
            <a:r>
              <a:rPr lang="en-US" altLang="zh-CN" sz="1200" dirty="0">
                <a:latin typeface="Arial" panose="020B0604020202020204" pitchFamily="34" charset="0"/>
                <a:cs typeface="Arial" panose="020B0604020202020204" pitchFamily="34" charset="0"/>
              </a:rPr>
              <a:t>)</a:t>
            </a:r>
          </a:p>
        </p:txBody>
      </p:sp>
      <p:pic>
        <p:nvPicPr>
          <p:cNvPr id="25" name="图片 24" descr="fli1"/>
          <p:cNvPicPr>
            <a:picLocks noChangeAspect="1"/>
          </p:cNvPicPr>
          <p:nvPr/>
        </p:nvPicPr>
        <p:blipFill>
          <a:blip r:embed="rId88"/>
          <a:srcRect l="8700" t="52335" r="6794"/>
          <a:stretch>
            <a:fillRect/>
          </a:stretch>
        </p:blipFill>
        <p:spPr>
          <a:xfrm>
            <a:off x="9053830" y="1690370"/>
            <a:ext cx="1940560" cy="1086485"/>
          </a:xfrm>
          <a:prstGeom prst="rect">
            <a:avLst/>
          </a:prstGeom>
        </p:spPr>
      </p:pic>
      <p:pic>
        <p:nvPicPr>
          <p:cNvPr id="26" name="图片 25" descr="fli11"/>
          <p:cNvPicPr>
            <a:picLocks noChangeAspect="1"/>
          </p:cNvPicPr>
          <p:nvPr/>
        </p:nvPicPr>
        <p:blipFill>
          <a:blip r:embed="rId89"/>
          <a:srcRect l="6470" r="10197" b="43823"/>
          <a:stretch>
            <a:fillRect/>
          </a:stretch>
        </p:blipFill>
        <p:spPr>
          <a:xfrm>
            <a:off x="9053830" y="342900"/>
            <a:ext cx="1940560" cy="1308100"/>
          </a:xfrm>
          <a:prstGeom prst="rect">
            <a:avLst/>
          </a:prstGeom>
        </p:spPr>
      </p:pic>
      <p:sp>
        <p:nvSpPr>
          <p:cNvPr id="27" name="文本框 18"/>
          <p:cNvSpPr txBox="1"/>
          <p:nvPr>
            <p:custDataLst>
              <p:tags r:id="rId7"/>
            </p:custDataLst>
          </p:nvPr>
        </p:nvSpPr>
        <p:spPr>
          <a:xfrm>
            <a:off x="10908463" y="1872615"/>
            <a:ext cx="138049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GAPDH (37kDa</a:t>
            </a:r>
            <a:r>
              <a:rPr lang="zh-CN" altLang="en-US" sz="1200" dirty="0">
                <a:latin typeface="Arial" panose="020B0604020202020204" pitchFamily="34" charset="0"/>
                <a:cs typeface="Arial" panose="020B0604020202020204" pitchFamily="34" charset="0"/>
              </a:rPr>
              <a:t>）</a:t>
            </a:r>
            <a:r>
              <a:rPr lang="en-US" altLang="zh-CN" sz="1200" dirty="0">
                <a:latin typeface="Arial" panose="020B0604020202020204" pitchFamily="34" charset="0"/>
                <a:cs typeface="Arial" panose="020B0604020202020204" pitchFamily="34" charset="0"/>
              </a:rPr>
              <a:t>  </a:t>
            </a:r>
          </a:p>
        </p:txBody>
      </p:sp>
      <p:sp>
        <p:nvSpPr>
          <p:cNvPr id="28" name="文本框 9"/>
          <p:cNvSpPr txBox="1"/>
          <p:nvPr>
            <p:custDataLst>
              <p:tags r:id="rId8"/>
            </p:custDataLst>
          </p:nvPr>
        </p:nvSpPr>
        <p:spPr>
          <a:xfrm>
            <a:off x="10908463" y="1029970"/>
            <a:ext cx="119634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sym typeface="+mn-ea"/>
              </a:rPr>
              <a:t>FLI1 (</a:t>
            </a:r>
            <a:r>
              <a:rPr lang="en-US" altLang="zh-CN" sz="1200" dirty="0">
                <a:latin typeface="Arial" panose="020B0604020202020204" pitchFamily="34" charset="0"/>
                <a:cs typeface="Arial" panose="020B0604020202020204" pitchFamily="34" charset="0"/>
              </a:rPr>
              <a:t>52 </a:t>
            </a:r>
            <a:r>
              <a:rPr lang="en-US" altLang="zh-CN" sz="1200" dirty="0" err="1">
                <a:latin typeface="Arial" panose="020B0604020202020204" pitchFamily="34" charset="0"/>
                <a:cs typeface="Arial" panose="020B0604020202020204" pitchFamily="34" charset="0"/>
              </a:rPr>
              <a:t>kDa</a:t>
            </a:r>
            <a:r>
              <a:rPr lang="en-US" altLang="zh-CN" sz="1200" dirty="0">
                <a:latin typeface="Arial" panose="020B0604020202020204" pitchFamily="34" charset="0"/>
                <a:cs typeface="Arial" panose="020B0604020202020204" pitchFamily="34" charset="0"/>
              </a:rPr>
              <a:t>)</a:t>
            </a:r>
          </a:p>
        </p:txBody>
      </p:sp>
      <p:sp>
        <p:nvSpPr>
          <p:cNvPr id="29" name="文本框 28"/>
          <p:cNvSpPr txBox="1"/>
          <p:nvPr>
            <p:custDataLst>
              <p:tags r:id="rId9"/>
            </p:custDataLst>
          </p:nvPr>
        </p:nvSpPr>
        <p:spPr>
          <a:xfrm>
            <a:off x="9133205" y="135890"/>
            <a:ext cx="197929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sym typeface="+mn-ea"/>
              </a:rPr>
              <a:t>Scrambled </a:t>
            </a:r>
            <a:r>
              <a:rPr lang="en-US" altLang="zh-CN" sz="1200" dirty="0">
                <a:latin typeface="Arial" panose="020B0604020202020204" pitchFamily="34" charset="0"/>
                <a:cs typeface="Arial" panose="020B0604020202020204" pitchFamily="34" charset="0"/>
              </a:rPr>
              <a:t>  shUBSH3A1                          </a:t>
            </a:r>
          </a:p>
        </p:txBody>
      </p:sp>
      <p:pic>
        <p:nvPicPr>
          <p:cNvPr id="4" name="图片 3" descr="fffli2-1"/>
          <p:cNvPicPr>
            <a:picLocks noChangeAspect="1"/>
          </p:cNvPicPr>
          <p:nvPr>
            <p:custDataLst>
              <p:tags r:id="rId10"/>
            </p:custDataLst>
          </p:nvPr>
        </p:nvPicPr>
        <p:blipFill>
          <a:blip r:embed="rId90"/>
          <a:srcRect l="23127"/>
          <a:stretch>
            <a:fillRect/>
          </a:stretch>
        </p:blipFill>
        <p:spPr>
          <a:xfrm>
            <a:off x="4755515" y="3572510"/>
            <a:ext cx="2507615" cy="2361565"/>
          </a:xfrm>
          <a:prstGeom prst="rect">
            <a:avLst/>
          </a:prstGeom>
        </p:spPr>
      </p:pic>
      <p:pic>
        <p:nvPicPr>
          <p:cNvPr id="10" name="图片 9" descr="fffli1  gapdh"/>
          <p:cNvPicPr>
            <a:picLocks noChangeAspect="1"/>
          </p:cNvPicPr>
          <p:nvPr>
            <p:custDataLst>
              <p:tags r:id="rId11"/>
            </p:custDataLst>
          </p:nvPr>
        </p:nvPicPr>
        <p:blipFill>
          <a:blip r:embed="rId91"/>
          <a:srcRect l="31252"/>
          <a:stretch>
            <a:fillRect/>
          </a:stretch>
        </p:blipFill>
        <p:spPr>
          <a:xfrm>
            <a:off x="808990" y="3550285"/>
            <a:ext cx="2308860" cy="2576830"/>
          </a:xfrm>
          <a:prstGeom prst="rect">
            <a:avLst/>
          </a:prstGeom>
        </p:spPr>
      </p:pic>
      <p:sp>
        <p:nvSpPr>
          <p:cNvPr id="13" name="文本框 12"/>
          <p:cNvSpPr txBox="1"/>
          <p:nvPr>
            <p:custDataLst>
              <p:tags r:id="rId12"/>
            </p:custDataLst>
          </p:nvPr>
        </p:nvSpPr>
        <p:spPr>
          <a:xfrm>
            <a:off x="980123" y="3340499"/>
            <a:ext cx="100647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sym typeface="+mn-ea"/>
              </a:rPr>
              <a:t>Scrambled</a:t>
            </a:r>
          </a:p>
        </p:txBody>
      </p:sp>
      <p:sp>
        <p:nvSpPr>
          <p:cNvPr id="19" name="文本框 18"/>
          <p:cNvSpPr txBox="1"/>
          <p:nvPr>
            <p:custDataLst>
              <p:tags r:id="rId13"/>
            </p:custDataLst>
          </p:nvPr>
        </p:nvSpPr>
        <p:spPr>
          <a:xfrm>
            <a:off x="1811654" y="3340499"/>
            <a:ext cx="110236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sym typeface="+mn-ea"/>
              </a:rPr>
              <a:t>shUBASH3B</a:t>
            </a:r>
          </a:p>
        </p:txBody>
      </p:sp>
      <p:sp>
        <p:nvSpPr>
          <p:cNvPr id="22" name="文本框 21"/>
          <p:cNvSpPr txBox="1"/>
          <p:nvPr>
            <p:custDataLst>
              <p:tags r:id="rId14"/>
            </p:custDataLst>
          </p:nvPr>
        </p:nvSpPr>
        <p:spPr>
          <a:xfrm>
            <a:off x="5098213" y="3356773"/>
            <a:ext cx="100647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sym typeface="+mn-ea"/>
              </a:rPr>
              <a:t>Scrambled</a:t>
            </a:r>
          </a:p>
        </p:txBody>
      </p:sp>
      <p:sp>
        <p:nvSpPr>
          <p:cNvPr id="23" name="文本框 22"/>
          <p:cNvSpPr txBox="1"/>
          <p:nvPr>
            <p:custDataLst>
              <p:tags r:id="rId15"/>
            </p:custDataLst>
          </p:nvPr>
        </p:nvSpPr>
        <p:spPr>
          <a:xfrm>
            <a:off x="5929744" y="3356773"/>
            <a:ext cx="110236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sym typeface="+mn-ea"/>
              </a:rPr>
              <a:t>shUBASH3B</a:t>
            </a:r>
          </a:p>
        </p:txBody>
      </p:sp>
      <p:sp>
        <p:nvSpPr>
          <p:cNvPr id="24" name="文本框 23"/>
          <p:cNvSpPr txBox="1"/>
          <p:nvPr>
            <p:custDataLst>
              <p:tags r:id="rId16"/>
            </p:custDataLst>
          </p:nvPr>
        </p:nvSpPr>
        <p:spPr>
          <a:xfrm>
            <a:off x="3034030" y="4216400"/>
            <a:ext cx="113728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FLI1 (</a:t>
            </a:r>
            <a:r>
              <a:rPr lang="en-US" altLang="zh-CN" sz="1200" dirty="0">
                <a:latin typeface="Arial" panose="020B0604020202020204" pitchFamily="34" charset="0"/>
                <a:cs typeface="Arial" panose="020B0604020202020204" pitchFamily="34" charset="0"/>
                <a:sym typeface="+mn-ea"/>
              </a:rPr>
              <a:t>52 </a:t>
            </a:r>
            <a:r>
              <a:rPr lang="en-US" altLang="zh-CN" sz="1200" dirty="0" err="1">
                <a:latin typeface="Arial" panose="020B0604020202020204" pitchFamily="34" charset="0"/>
                <a:cs typeface="Arial" panose="020B0604020202020204" pitchFamily="34" charset="0"/>
                <a:sym typeface="+mn-ea"/>
              </a:rPr>
              <a:t>kDa</a:t>
            </a:r>
            <a:r>
              <a:rPr lang="en-US" altLang="zh-CN" sz="1200" dirty="0">
                <a:latin typeface="Arial" panose="020B0604020202020204" pitchFamily="34" charset="0"/>
                <a:cs typeface="Arial" panose="020B0604020202020204" pitchFamily="34" charset="0"/>
                <a:sym typeface="+mn-ea"/>
              </a:rPr>
              <a:t>)</a:t>
            </a:r>
            <a:endParaRPr lang="en-US" altLang="zh-CN" sz="1200" dirty="0">
              <a:latin typeface="Arial" panose="020B0604020202020204" pitchFamily="34" charset="0"/>
              <a:cs typeface="Arial" panose="020B0604020202020204" pitchFamily="34" charset="0"/>
            </a:endParaRPr>
          </a:p>
        </p:txBody>
      </p:sp>
      <p:sp>
        <p:nvSpPr>
          <p:cNvPr id="30" name="文本框 29"/>
          <p:cNvSpPr txBox="1"/>
          <p:nvPr>
            <p:custDataLst>
              <p:tags r:id="rId17"/>
            </p:custDataLst>
          </p:nvPr>
        </p:nvSpPr>
        <p:spPr>
          <a:xfrm>
            <a:off x="3034030" y="5021797"/>
            <a:ext cx="146621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GAPDH (37kDa)   </a:t>
            </a:r>
          </a:p>
        </p:txBody>
      </p:sp>
      <p:sp>
        <p:nvSpPr>
          <p:cNvPr id="31" name="文本框 30"/>
          <p:cNvSpPr txBox="1"/>
          <p:nvPr>
            <p:custDataLst>
              <p:tags r:id="rId18"/>
            </p:custDataLst>
          </p:nvPr>
        </p:nvSpPr>
        <p:spPr>
          <a:xfrm>
            <a:off x="7181965" y="3912634"/>
            <a:ext cx="113665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FLI1 (</a:t>
            </a:r>
            <a:r>
              <a:rPr lang="en-US" altLang="zh-CN" sz="1200" dirty="0">
                <a:latin typeface="Arial" panose="020B0604020202020204" pitchFamily="34" charset="0"/>
                <a:cs typeface="Arial" panose="020B0604020202020204" pitchFamily="34" charset="0"/>
                <a:sym typeface="+mn-ea"/>
              </a:rPr>
              <a:t>52 </a:t>
            </a:r>
            <a:r>
              <a:rPr lang="en-US" altLang="zh-CN" sz="1200" dirty="0" err="1">
                <a:latin typeface="Arial" panose="020B0604020202020204" pitchFamily="34" charset="0"/>
                <a:cs typeface="Arial" panose="020B0604020202020204" pitchFamily="34" charset="0"/>
                <a:sym typeface="+mn-ea"/>
              </a:rPr>
              <a:t>kDa</a:t>
            </a:r>
            <a:r>
              <a:rPr lang="en-US" altLang="zh-CN" sz="1200" dirty="0">
                <a:latin typeface="Arial" panose="020B0604020202020204" pitchFamily="34" charset="0"/>
                <a:cs typeface="Arial" panose="020B0604020202020204" pitchFamily="34" charset="0"/>
                <a:sym typeface="+mn-ea"/>
              </a:rPr>
              <a:t>)</a:t>
            </a:r>
            <a:endParaRPr lang="en-US" altLang="zh-CN" sz="1200" dirty="0">
              <a:latin typeface="Arial" panose="020B0604020202020204" pitchFamily="34" charset="0"/>
              <a:cs typeface="Arial" panose="020B0604020202020204" pitchFamily="34" charset="0"/>
            </a:endParaRPr>
          </a:p>
        </p:txBody>
      </p:sp>
      <p:sp>
        <p:nvSpPr>
          <p:cNvPr id="32" name="文本框 31"/>
          <p:cNvSpPr txBox="1"/>
          <p:nvPr>
            <p:custDataLst>
              <p:tags r:id="rId19"/>
            </p:custDataLst>
          </p:nvPr>
        </p:nvSpPr>
        <p:spPr>
          <a:xfrm>
            <a:off x="7181965" y="4821536"/>
            <a:ext cx="146621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GAPDH (37kDa)   </a:t>
            </a:r>
          </a:p>
        </p:txBody>
      </p:sp>
      <p:sp>
        <p:nvSpPr>
          <p:cNvPr id="38" name="矩形 37"/>
          <p:cNvSpPr/>
          <p:nvPr>
            <p:custDataLst>
              <p:tags r:id="rId20"/>
            </p:custDataLst>
          </p:nvPr>
        </p:nvSpPr>
        <p:spPr>
          <a:xfrm>
            <a:off x="5412105" y="3853815"/>
            <a:ext cx="1260475" cy="443865"/>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pic>
        <p:nvPicPr>
          <p:cNvPr id="39" name="图片 38" descr="SH3B-FLI1"/>
          <p:cNvPicPr>
            <a:picLocks noChangeAspect="1"/>
          </p:cNvPicPr>
          <p:nvPr/>
        </p:nvPicPr>
        <p:blipFill>
          <a:blip r:embed="rId92"/>
          <a:srcRect t="16274" r="38830" b="48674"/>
          <a:stretch>
            <a:fillRect/>
          </a:stretch>
        </p:blipFill>
        <p:spPr>
          <a:xfrm>
            <a:off x="8802370" y="3397250"/>
            <a:ext cx="2214245" cy="1181100"/>
          </a:xfrm>
          <a:prstGeom prst="rect">
            <a:avLst/>
          </a:prstGeom>
        </p:spPr>
      </p:pic>
      <p:pic>
        <p:nvPicPr>
          <p:cNvPr id="40" name="图片 39" descr="SH3B-GAPDH"/>
          <p:cNvPicPr>
            <a:picLocks noChangeAspect="1"/>
          </p:cNvPicPr>
          <p:nvPr/>
        </p:nvPicPr>
        <p:blipFill>
          <a:blip r:embed="rId93"/>
          <a:srcRect r="37573" b="2224"/>
          <a:stretch>
            <a:fillRect/>
          </a:stretch>
        </p:blipFill>
        <p:spPr>
          <a:xfrm>
            <a:off x="8811895" y="4570095"/>
            <a:ext cx="2205990" cy="1264285"/>
          </a:xfrm>
          <a:prstGeom prst="rect">
            <a:avLst/>
          </a:prstGeom>
        </p:spPr>
      </p:pic>
      <p:sp>
        <p:nvSpPr>
          <p:cNvPr id="41" name="文本框 40"/>
          <p:cNvSpPr txBox="1"/>
          <p:nvPr>
            <p:custDataLst>
              <p:tags r:id="rId21"/>
            </p:custDataLst>
          </p:nvPr>
        </p:nvSpPr>
        <p:spPr>
          <a:xfrm>
            <a:off x="10197465" y="3185160"/>
            <a:ext cx="1056640" cy="228600"/>
          </a:xfrm>
          <a:prstGeom prst="rect">
            <a:avLst/>
          </a:prstGeom>
          <a:noFill/>
        </p:spPr>
        <p:txBody>
          <a:bodyPr wrap="square" rtlCol="0">
            <a:noAutofit/>
          </a:bodyPr>
          <a:lstStyle/>
          <a:p>
            <a:r>
              <a:rPr lang="en-US" altLang="zh-CN" sz="1200" dirty="0">
                <a:latin typeface="Arial" panose="020B0604020202020204" pitchFamily="34" charset="0"/>
                <a:cs typeface="Arial" panose="020B0604020202020204" pitchFamily="34" charset="0"/>
                <a:sym typeface="+mn-ea"/>
              </a:rPr>
              <a:t>shUBASH3B</a:t>
            </a:r>
          </a:p>
        </p:txBody>
      </p:sp>
      <p:sp>
        <p:nvSpPr>
          <p:cNvPr id="42" name="文本框 41"/>
          <p:cNvSpPr txBox="1"/>
          <p:nvPr>
            <p:custDataLst>
              <p:tags r:id="rId22"/>
            </p:custDataLst>
          </p:nvPr>
        </p:nvSpPr>
        <p:spPr>
          <a:xfrm>
            <a:off x="9345295" y="3185160"/>
            <a:ext cx="928370" cy="228600"/>
          </a:xfrm>
          <a:prstGeom prst="rect">
            <a:avLst/>
          </a:prstGeom>
          <a:noFill/>
        </p:spPr>
        <p:txBody>
          <a:bodyPr wrap="square" rtlCol="0">
            <a:noAutofit/>
          </a:bodyPr>
          <a:lstStyle/>
          <a:p>
            <a:r>
              <a:rPr lang="en-US" altLang="zh-CN" sz="1200" dirty="0">
                <a:latin typeface="Arial" panose="020B0604020202020204" pitchFamily="34" charset="0"/>
                <a:cs typeface="Arial" panose="020B0604020202020204" pitchFamily="34" charset="0"/>
                <a:sym typeface="+mn-ea"/>
              </a:rPr>
              <a:t>Scrambled</a:t>
            </a:r>
          </a:p>
        </p:txBody>
      </p:sp>
      <p:sp>
        <p:nvSpPr>
          <p:cNvPr id="43" name="文本框 42"/>
          <p:cNvSpPr txBox="1"/>
          <p:nvPr>
            <p:custDataLst>
              <p:tags r:id="rId23"/>
            </p:custDataLst>
          </p:nvPr>
        </p:nvSpPr>
        <p:spPr>
          <a:xfrm>
            <a:off x="10954385" y="4787900"/>
            <a:ext cx="127317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GAPDH (37kDa)   </a:t>
            </a:r>
          </a:p>
        </p:txBody>
      </p:sp>
      <p:sp>
        <p:nvSpPr>
          <p:cNvPr id="44" name="文本框 43"/>
          <p:cNvSpPr txBox="1"/>
          <p:nvPr>
            <p:custDataLst>
              <p:tags r:id="rId24"/>
            </p:custDataLst>
          </p:nvPr>
        </p:nvSpPr>
        <p:spPr>
          <a:xfrm>
            <a:off x="10954499" y="3859213"/>
            <a:ext cx="113665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FLI1 (</a:t>
            </a:r>
            <a:r>
              <a:rPr lang="en-US" altLang="zh-CN" sz="1200" dirty="0">
                <a:latin typeface="Arial" panose="020B0604020202020204" pitchFamily="34" charset="0"/>
                <a:cs typeface="Arial" panose="020B0604020202020204" pitchFamily="34" charset="0"/>
                <a:sym typeface="+mn-ea"/>
              </a:rPr>
              <a:t>52 </a:t>
            </a:r>
            <a:r>
              <a:rPr lang="en-US" altLang="zh-CN" sz="1200" dirty="0" err="1">
                <a:latin typeface="Arial" panose="020B0604020202020204" pitchFamily="34" charset="0"/>
                <a:cs typeface="Arial" panose="020B0604020202020204" pitchFamily="34" charset="0"/>
                <a:sym typeface="+mn-ea"/>
              </a:rPr>
              <a:t>kDa</a:t>
            </a:r>
            <a:r>
              <a:rPr lang="en-US" altLang="zh-CN" sz="1200" dirty="0">
                <a:latin typeface="Arial" panose="020B0604020202020204" pitchFamily="34" charset="0"/>
                <a:cs typeface="Arial" panose="020B0604020202020204" pitchFamily="34" charset="0"/>
                <a:sym typeface="+mn-ea"/>
              </a:rPr>
              <a:t>)</a:t>
            </a:r>
            <a:endParaRPr lang="en-US" altLang="zh-CN" sz="1200" dirty="0">
              <a:latin typeface="Arial" panose="020B0604020202020204" pitchFamily="34" charset="0"/>
              <a:cs typeface="Arial" panose="020B0604020202020204" pitchFamily="34" charset="0"/>
            </a:endParaRPr>
          </a:p>
        </p:txBody>
      </p:sp>
      <p:sp>
        <p:nvSpPr>
          <p:cNvPr id="45" name="矩形 44"/>
          <p:cNvSpPr/>
          <p:nvPr>
            <p:custDataLst>
              <p:tags r:id="rId25"/>
            </p:custDataLst>
          </p:nvPr>
        </p:nvSpPr>
        <p:spPr>
          <a:xfrm>
            <a:off x="5412105" y="4683760"/>
            <a:ext cx="1260475" cy="443865"/>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46" name="矩形 45"/>
          <p:cNvSpPr/>
          <p:nvPr>
            <p:custDataLst>
              <p:tags r:id="rId26"/>
            </p:custDataLst>
          </p:nvPr>
        </p:nvSpPr>
        <p:spPr>
          <a:xfrm>
            <a:off x="9486900" y="3773170"/>
            <a:ext cx="1386840" cy="452120"/>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47" name="矩形 46"/>
          <p:cNvSpPr/>
          <p:nvPr>
            <p:custDataLst>
              <p:tags r:id="rId27"/>
            </p:custDataLst>
          </p:nvPr>
        </p:nvSpPr>
        <p:spPr>
          <a:xfrm>
            <a:off x="9542780" y="4777740"/>
            <a:ext cx="1355725" cy="410845"/>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48" name="矩形 47"/>
          <p:cNvSpPr/>
          <p:nvPr>
            <p:custDataLst>
              <p:tags r:id="rId28"/>
            </p:custDataLst>
          </p:nvPr>
        </p:nvSpPr>
        <p:spPr>
          <a:xfrm>
            <a:off x="1246505" y="1056640"/>
            <a:ext cx="1318260" cy="396875"/>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49" name="矩形 48"/>
          <p:cNvSpPr/>
          <p:nvPr>
            <p:custDataLst>
              <p:tags r:id="rId29"/>
            </p:custDataLst>
          </p:nvPr>
        </p:nvSpPr>
        <p:spPr>
          <a:xfrm>
            <a:off x="1256665" y="1802130"/>
            <a:ext cx="1308735" cy="385445"/>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50" name="矩形 49"/>
          <p:cNvSpPr/>
          <p:nvPr>
            <p:custDataLst>
              <p:tags r:id="rId30"/>
            </p:custDataLst>
          </p:nvPr>
        </p:nvSpPr>
        <p:spPr>
          <a:xfrm>
            <a:off x="5364480" y="650240"/>
            <a:ext cx="1207770" cy="495300"/>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51" name="矩形 50"/>
          <p:cNvSpPr/>
          <p:nvPr>
            <p:custDataLst>
              <p:tags r:id="rId31"/>
            </p:custDataLst>
          </p:nvPr>
        </p:nvSpPr>
        <p:spPr>
          <a:xfrm>
            <a:off x="5312410" y="1666240"/>
            <a:ext cx="1259205" cy="373380"/>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52" name="矩形 51"/>
          <p:cNvSpPr/>
          <p:nvPr>
            <p:custDataLst>
              <p:tags r:id="rId32"/>
            </p:custDataLst>
          </p:nvPr>
        </p:nvSpPr>
        <p:spPr>
          <a:xfrm>
            <a:off x="9408795" y="993775"/>
            <a:ext cx="1218565" cy="370205"/>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53" name="矩形 52"/>
          <p:cNvSpPr/>
          <p:nvPr>
            <p:custDataLst>
              <p:tags r:id="rId33"/>
            </p:custDataLst>
          </p:nvPr>
        </p:nvSpPr>
        <p:spPr>
          <a:xfrm>
            <a:off x="9409430" y="1788795"/>
            <a:ext cx="1217295" cy="398780"/>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54" name="矩形 53"/>
          <p:cNvSpPr/>
          <p:nvPr>
            <p:custDataLst>
              <p:tags r:id="rId34"/>
            </p:custDataLst>
          </p:nvPr>
        </p:nvSpPr>
        <p:spPr>
          <a:xfrm>
            <a:off x="1309370" y="4188460"/>
            <a:ext cx="1155700" cy="381635"/>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55" name="矩形 54"/>
          <p:cNvSpPr/>
          <p:nvPr>
            <p:custDataLst>
              <p:tags r:id="rId35"/>
            </p:custDataLst>
          </p:nvPr>
        </p:nvSpPr>
        <p:spPr>
          <a:xfrm>
            <a:off x="1309370" y="4962525"/>
            <a:ext cx="1155700" cy="321310"/>
          </a:xfrm>
          <a:prstGeom prst="rect">
            <a:avLst/>
          </a:prstGeom>
          <a:noFill/>
          <a:ln w="31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8" name="文本框 7"/>
          <p:cNvSpPr txBox="1"/>
          <p:nvPr>
            <p:custDataLst>
              <p:tags r:id="rId36"/>
            </p:custDataLst>
          </p:nvPr>
        </p:nvSpPr>
        <p:spPr>
          <a:xfrm>
            <a:off x="4072255" y="1726565"/>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37 kDa</a:t>
            </a:r>
          </a:p>
        </p:txBody>
      </p:sp>
      <p:cxnSp>
        <p:nvCxnSpPr>
          <p:cNvPr id="9" name="直接连接符 8"/>
          <p:cNvCxnSpPr/>
          <p:nvPr>
            <p:custDataLst>
              <p:tags r:id="rId37"/>
            </p:custDataLst>
          </p:nvPr>
        </p:nvCxnSpPr>
        <p:spPr>
          <a:xfrm>
            <a:off x="4653915" y="186880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38"/>
            </p:custDataLst>
          </p:nvPr>
        </p:nvSpPr>
        <p:spPr>
          <a:xfrm>
            <a:off x="4072255" y="1051560"/>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48 kDa</a:t>
            </a:r>
          </a:p>
        </p:txBody>
      </p:sp>
      <p:cxnSp>
        <p:nvCxnSpPr>
          <p:cNvPr id="20" name="直接连接符 19"/>
          <p:cNvCxnSpPr/>
          <p:nvPr>
            <p:custDataLst>
              <p:tags r:id="rId39"/>
            </p:custDataLst>
          </p:nvPr>
        </p:nvCxnSpPr>
        <p:spPr>
          <a:xfrm>
            <a:off x="4653915" y="120332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21" name="文本框 20"/>
          <p:cNvSpPr txBox="1"/>
          <p:nvPr>
            <p:custDataLst>
              <p:tags r:id="rId40"/>
            </p:custDataLst>
          </p:nvPr>
        </p:nvSpPr>
        <p:spPr>
          <a:xfrm>
            <a:off x="4072255" y="513715"/>
            <a:ext cx="693420"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63 kDa</a:t>
            </a:r>
          </a:p>
        </p:txBody>
      </p:sp>
      <p:cxnSp>
        <p:nvCxnSpPr>
          <p:cNvPr id="33" name="直接连接符 32"/>
          <p:cNvCxnSpPr/>
          <p:nvPr>
            <p:custDataLst>
              <p:tags r:id="rId41"/>
            </p:custDataLst>
          </p:nvPr>
        </p:nvCxnSpPr>
        <p:spPr>
          <a:xfrm>
            <a:off x="4653915" y="65595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36" name="文本框 35"/>
          <p:cNvSpPr txBox="1"/>
          <p:nvPr>
            <p:custDataLst>
              <p:tags r:id="rId42"/>
            </p:custDataLst>
          </p:nvPr>
        </p:nvSpPr>
        <p:spPr>
          <a:xfrm>
            <a:off x="4072255" y="2604135"/>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25 kDa</a:t>
            </a:r>
          </a:p>
        </p:txBody>
      </p:sp>
      <p:cxnSp>
        <p:nvCxnSpPr>
          <p:cNvPr id="37" name="直接连接符 36"/>
          <p:cNvCxnSpPr/>
          <p:nvPr>
            <p:custDataLst>
              <p:tags r:id="rId43"/>
            </p:custDataLst>
          </p:nvPr>
        </p:nvCxnSpPr>
        <p:spPr>
          <a:xfrm>
            <a:off x="4653915" y="274637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35" name="文本框 34"/>
          <p:cNvSpPr txBox="1"/>
          <p:nvPr>
            <p:custDataLst>
              <p:tags r:id="rId44"/>
            </p:custDataLst>
          </p:nvPr>
        </p:nvSpPr>
        <p:spPr>
          <a:xfrm>
            <a:off x="304800" y="1830070"/>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37 kDa</a:t>
            </a:r>
          </a:p>
        </p:txBody>
      </p:sp>
      <p:cxnSp>
        <p:nvCxnSpPr>
          <p:cNvPr id="56" name="直接连接符 55"/>
          <p:cNvCxnSpPr/>
          <p:nvPr>
            <p:custDataLst>
              <p:tags r:id="rId45"/>
            </p:custDataLst>
          </p:nvPr>
        </p:nvCxnSpPr>
        <p:spPr>
          <a:xfrm>
            <a:off x="884555" y="198247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58" name="文本框 57"/>
          <p:cNvSpPr txBox="1"/>
          <p:nvPr>
            <p:custDataLst>
              <p:tags r:id="rId46"/>
            </p:custDataLst>
          </p:nvPr>
        </p:nvSpPr>
        <p:spPr>
          <a:xfrm>
            <a:off x="304800" y="1297305"/>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48 kDa</a:t>
            </a:r>
          </a:p>
        </p:txBody>
      </p:sp>
      <p:cxnSp>
        <p:nvCxnSpPr>
          <p:cNvPr id="59" name="直接连接符 58"/>
          <p:cNvCxnSpPr/>
          <p:nvPr>
            <p:custDataLst>
              <p:tags r:id="rId47"/>
            </p:custDataLst>
          </p:nvPr>
        </p:nvCxnSpPr>
        <p:spPr>
          <a:xfrm>
            <a:off x="884555" y="145923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60" name="文本框 59"/>
          <p:cNvSpPr txBox="1"/>
          <p:nvPr>
            <p:custDataLst>
              <p:tags r:id="rId48"/>
            </p:custDataLst>
          </p:nvPr>
        </p:nvSpPr>
        <p:spPr>
          <a:xfrm>
            <a:off x="304800" y="881380"/>
            <a:ext cx="693420"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63 kDa</a:t>
            </a:r>
          </a:p>
        </p:txBody>
      </p:sp>
      <p:cxnSp>
        <p:nvCxnSpPr>
          <p:cNvPr id="61" name="直接连接符 60"/>
          <p:cNvCxnSpPr/>
          <p:nvPr>
            <p:custDataLst>
              <p:tags r:id="rId49"/>
            </p:custDataLst>
          </p:nvPr>
        </p:nvCxnSpPr>
        <p:spPr>
          <a:xfrm>
            <a:off x="884555" y="103378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62" name="文本框 61"/>
          <p:cNvSpPr txBox="1"/>
          <p:nvPr>
            <p:custDataLst>
              <p:tags r:id="rId50"/>
            </p:custDataLst>
          </p:nvPr>
        </p:nvSpPr>
        <p:spPr>
          <a:xfrm>
            <a:off x="304800" y="2482850"/>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25 kDa</a:t>
            </a:r>
          </a:p>
        </p:txBody>
      </p:sp>
      <p:cxnSp>
        <p:nvCxnSpPr>
          <p:cNvPr id="63" name="直接连接符 62"/>
          <p:cNvCxnSpPr/>
          <p:nvPr>
            <p:custDataLst>
              <p:tags r:id="rId51"/>
            </p:custDataLst>
          </p:nvPr>
        </p:nvCxnSpPr>
        <p:spPr>
          <a:xfrm>
            <a:off x="884555" y="263525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64" name="文本框 63"/>
          <p:cNvSpPr txBox="1"/>
          <p:nvPr>
            <p:custDataLst>
              <p:tags r:id="rId52"/>
            </p:custDataLst>
          </p:nvPr>
        </p:nvSpPr>
        <p:spPr>
          <a:xfrm>
            <a:off x="8298180" y="1862455"/>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37 kDa</a:t>
            </a:r>
          </a:p>
        </p:txBody>
      </p:sp>
      <p:cxnSp>
        <p:nvCxnSpPr>
          <p:cNvPr id="65" name="直接连接符 64"/>
          <p:cNvCxnSpPr/>
          <p:nvPr>
            <p:custDataLst>
              <p:tags r:id="rId53"/>
            </p:custDataLst>
          </p:nvPr>
        </p:nvCxnSpPr>
        <p:spPr>
          <a:xfrm>
            <a:off x="8879840" y="200469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66" name="文本框 65"/>
          <p:cNvSpPr txBox="1"/>
          <p:nvPr>
            <p:custDataLst>
              <p:tags r:id="rId54"/>
            </p:custDataLst>
          </p:nvPr>
        </p:nvSpPr>
        <p:spPr>
          <a:xfrm>
            <a:off x="8298180" y="1207770"/>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48 kDa</a:t>
            </a:r>
          </a:p>
        </p:txBody>
      </p:sp>
      <p:cxnSp>
        <p:nvCxnSpPr>
          <p:cNvPr id="67" name="直接连接符 66"/>
          <p:cNvCxnSpPr/>
          <p:nvPr>
            <p:custDataLst>
              <p:tags r:id="rId55"/>
            </p:custDataLst>
          </p:nvPr>
        </p:nvCxnSpPr>
        <p:spPr>
          <a:xfrm>
            <a:off x="8879840" y="135953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68" name="文本框 67"/>
          <p:cNvSpPr txBox="1"/>
          <p:nvPr>
            <p:custDataLst>
              <p:tags r:id="rId56"/>
            </p:custDataLst>
          </p:nvPr>
        </p:nvSpPr>
        <p:spPr>
          <a:xfrm>
            <a:off x="8298180" y="741045"/>
            <a:ext cx="693420"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63 kDa</a:t>
            </a:r>
          </a:p>
        </p:txBody>
      </p:sp>
      <p:cxnSp>
        <p:nvCxnSpPr>
          <p:cNvPr id="69" name="直接连接符 68"/>
          <p:cNvCxnSpPr/>
          <p:nvPr>
            <p:custDataLst>
              <p:tags r:id="rId57"/>
            </p:custDataLst>
          </p:nvPr>
        </p:nvCxnSpPr>
        <p:spPr>
          <a:xfrm>
            <a:off x="8879840" y="88328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70" name="文本框 69"/>
          <p:cNvSpPr txBox="1"/>
          <p:nvPr>
            <p:custDataLst>
              <p:tags r:id="rId58"/>
            </p:custDataLst>
          </p:nvPr>
        </p:nvSpPr>
        <p:spPr>
          <a:xfrm>
            <a:off x="8298180" y="2577465"/>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25 kDa</a:t>
            </a:r>
          </a:p>
        </p:txBody>
      </p:sp>
      <p:cxnSp>
        <p:nvCxnSpPr>
          <p:cNvPr id="71" name="直接连接符 70"/>
          <p:cNvCxnSpPr/>
          <p:nvPr>
            <p:custDataLst>
              <p:tags r:id="rId59"/>
            </p:custDataLst>
          </p:nvPr>
        </p:nvCxnSpPr>
        <p:spPr>
          <a:xfrm>
            <a:off x="8879840" y="271970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72" name="文本框 71"/>
          <p:cNvSpPr txBox="1"/>
          <p:nvPr>
            <p:custDataLst>
              <p:tags r:id="rId60"/>
            </p:custDataLst>
          </p:nvPr>
        </p:nvSpPr>
        <p:spPr>
          <a:xfrm>
            <a:off x="8156575" y="4660900"/>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37 kDa</a:t>
            </a:r>
          </a:p>
        </p:txBody>
      </p:sp>
      <p:cxnSp>
        <p:nvCxnSpPr>
          <p:cNvPr id="73" name="直接连接符 72"/>
          <p:cNvCxnSpPr/>
          <p:nvPr>
            <p:custDataLst>
              <p:tags r:id="rId61"/>
            </p:custDataLst>
          </p:nvPr>
        </p:nvCxnSpPr>
        <p:spPr>
          <a:xfrm>
            <a:off x="8738235" y="480314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74" name="文本框 73"/>
          <p:cNvSpPr txBox="1"/>
          <p:nvPr>
            <p:custDataLst>
              <p:tags r:id="rId62"/>
            </p:custDataLst>
          </p:nvPr>
        </p:nvSpPr>
        <p:spPr>
          <a:xfrm>
            <a:off x="8156575" y="4087495"/>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48 kDa</a:t>
            </a:r>
          </a:p>
        </p:txBody>
      </p:sp>
      <p:cxnSp>
        <p:nvCxnSpPr>
          <p:cNvPr id="75" name="直接连接符 74"/>
          <p:cNvCxnSpPr/>
          <p:nvPr>
            <p:custDataLst>
              <p:tags r:id="rId63"/>
            </p:custDataLst>
          </p:nvPr>
        </p:nvCxnSpPr>
        <p:spPr>
          <a:xfrm>
            <a:off x="8738235" y="423926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76" name="文本框 75"/>
          <p:cNvSpPr txBox="1"/>
          <p:nvPr>
            <p:custDataLst>
              <p:tags r:id="rId64"/>
            </p:custDataLst>
          </p:nvPr>
        </p:nvSpPr>
        <p:spPr>
          <a:xfrm>
            <a:off x="8156575" y="3427730"/>
            <a:ext cx="693420"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63 kDa</a:t>
            </a:r>
          </a:p>
        </p:txBody>
      </p:sp>
      <p:cxnSp>
        <p:nvCxnSpPr>
          <p:cNvPr id="77" name="直接连接符 76"/>
          <p:cNvCxnSpPr/>
          <p:nvPr>
            <p:custDataLst>
              <p:tags r:id="rId65"/>
            </p:custDataLst>
          </p:nvPr>
        </p:nvCxnSpPr>
        <p:spPr>
          <a:xfrm>
            <a:off x="8738235" y="356997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78" name="文本框 77"/>
          <p:cNvSpPr txBox="1"/>
          <p:nvPr>
            <p:custDataLst>
              <p:tags r:id="rId66"/>
            </p:custDataLst>
          </p:nvPr>
        </p:nvSpPr>
        <p:spPr>
          <a:xfrm>
            <a:off x="8156575" y="5558790"/>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25 kDa</a:t>
            </a:r>
          </a:p>
        </p:txBody>
      </p:sp>
      <p:cxnSp>
        <p:nvCxnSpPr>
          <p:cNvPr id="79" name="直接连接符 78"/>
          <p:cNvCxnSpPr/>
          <p:nvPr>
            <p:custDataLst>
              <p:tags r:id="rId67"/>
            </p:custDataLst>
          </p:nvPr>
        </p:nvCxnSpPr>
        <p:spPr>
          <a:xfrm>
            <a:off x="8738235" y="570103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80" name="文本框 79"/>
          <p:cNvSpPr txBox="1"/>
          <p:nvPr>
            <p:custDataLst>
              <p:tags r:id="rId68"/>
            </p:custDataLst>
          </p:nvPr>
        </p:nvSpPr>
        <p:spPr>
          <a:xfrm>
            <a:off x="4103370" y="4735830"/>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37 kDa</a:t>
            </a:r>
          </a:p>
        </p:txBody>
      </p:sp>
      <p:cxnSp>
        <p:nvCxnSpPr>
          <p:cNvPr id="81" name="直接连接符 80"/>
          <p:cNvCxnSpPr/>
          <p:nvPr>
            <p:custDataLst>
              <p:tags r:id="rId69"/>
            </p:custDataLst>
          </p:nvPr>
        </p:nvCxnSpPr>
        <p:spPr>
          <a:xfrm>
            <a:off x="4685030" y="487807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82" name="文本框 81"/>
          <p:cNvSpPr txBox="1"/>
          <p:nvPr>
            <p:custDataLst>
              <p:tags r:id="rId70"/>
            </p:custDataLst>
          </p:nvPr>
        </p:nvSpPr>
        <p:spPr>
          <a:xfrm>
            <a:off x="4103370" y="4223385"/>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48 kDa</a:t>
            </a:r>
          </a:p>
        </p:txBody>
      </p:sp>
      <p:cxnSp>
        <p:nvCxnSpPr>
          <p:cNvPr id="83" name="直接连接符 82"/>
          <p:cNvCxnSpPr/>
          <p:nvPr>
            <p:custDataLst>
              <p:tags r:id="rId71"/>
            </p:custDataLst>
          </p:nvPr>
        </p:nvCxnSpPr>
        <p:spPr>
          <a:xfrm>
            <a:off x="4685030" y="437515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84" name="文本框 83"/>
          <p:cNvSpPr txBox="1"/>
          <p:nvPr>
            <p:custDataLst>
              <p:tags r:id="rId72"/>
            </p:custDataLst>
          </p:nvPr>
        </p:nvSpPr>
        <p:spPr>
          <a:xfrm>
            <a:off x="4103370" y="3644900"/>
            <a:ext cx="693420"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63 kDa</a:t>
            </a:r>
          </a:p>
        </p:txBody>
      </p:sp>
      <p:cxnSp>
        <p:nvCxnSpPr>
          <p:cNvPr id="85" name="直接连接符 84"/>
          <p:cNvCxnSpPr/>
          <p:nvPr>
            <p:custDataLst>
              <p:tags r:id="rId73"/>
            </p:custDataLst>
          </p:nvPr>
        </p:nvCxnSpPr>
        <p:spPr>
          <a:xfrm>
            <a:off x="4685030" y="378714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86" name="文本框 85"/>
          <p:cNvSpPr txBox="1"/>
          <p:nvPr>
            <p:custDataLst>
              <p:tags r:id="rId74"/>
            </p:custDataLst>
          </p:nvPr>
        </p:nvSpPr>
        <p:spPr>
          <a:xfrm>
            <a:off x="4103370" y="5552440"/>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25 kDa</a:t>
            </a:r>
          </a:p>
        </p:txBody>
      </p:sp>
      <p:cxnSp>
        <p:nvCxnSpPr>
          <p:cNvPr id="87" name="直接连接符 86"/>
          <p:cNvCxnSpPr/>
          <p:nvPr>
            <p:custDataLst>
              <p:tags r:id="rId75"/>
            </p:custDataLst>
          </p:nvPr>
        </p:nvCxnSpPr>
        <p:spPr>
          <a:xfrm>
            <a:off x="4685030" y="569468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88" name="文本框 87"/>
          <p:cNvSpPr txBox="1"/>
          <p:nvPr>
            <p:custDataLst>
              <p:tags r:id="rId76"/>
            </p:custDataLst>
          </p:nvPr>
        </p:nvSpPr>
        <p:spPr>
          <a:xfrm>
            <a:off x="128905" y="5001260"/>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37 kDa</a:t>
            </a:r>
          </a:p>
        </p:txBody>
      </p:sp>
      <p:cxnSp>
        <p:nvCxnSpPr>
          <p:cNvPr id="89" name="直接连接符 88"/>
          <p:cNvCxnSpPr/>
          <p:nvPr>
            <p:custDataLst>
              <p:tags r:id="rId77"/>
            </p:custDataLst>
          </p:nvPr>
        </p:nvCxnSpPr>
        <p:spPr>
          <a:xfrm>
            <a:off x="700405" y="514350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90" name="文本框 89"/>
          <p:cNvSpPr txBox="1"/>
          <p:nvPr>
            <p:custDataLst>
              <p:tags r:id="rId78"/>
            </p:custDataLst>
          </p:nvPr>
        </p:nvSpPr>
        <p:spPr>
          <a:xfrm>
            <a:off x="128905" y="4407535"/>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48 kDa</a:t>
            </a:r>
          </a:p>
        </p:txBody>
      </p:sp>
      <p:cxnSp>
        <p:nvCxnSpPr>
          <p:cNvPr id="91" name="直接连接符 90"/>
          <p:cNvCxnSpPr/>
          <p:nvPr>
            <p:custDataLst>
              <p:tags r:id="rId79"/>
            </p:custDataLst>
          </p:nvPr>
        </p:nvCxnSpPr>
        <p:spPr>
          <a:xfrm>
            <a:off x="700405" y="455930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92" name="文本框 91"/>
          <p:cNvSpPr txBox="1"/>
          <p:nvPr>
            <p:custDataLst>
              <p:tags r:id="rId80"/>
            </p:custDataLst>
          </p:nvPr>
        </p:nvSpPr>
        <p:spPr>
          <a:xfrm>
            <a:off x="128905" y="3961130"/>
            <a:ext cx="693420"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63 kDa</a:t>
            </a:r>
          </a:p>
        </p:txBody>
      </p:sp>
      <p:cxnSp>
        <p:nvCxnSpPr>
          <p:cNvPr id="93" name="直接连接符 92"/>
          <p:cNvCxnSpPr/>
          <p:nvPr>
            <p:custDataLst>
              <p:tags r:id="rId81"/>
            </p:custDataLst>
          </p:nvPr>
        </p:nvCxnSpPr>
        <p:spPr>
          <a:xfrm>
            <a:off x="700405" y="410337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94" name="文本框 93"/>
          <p:cNvSpPr txBox="1"/>
          <p:nvPr>
            <p:custDataLst>
              <p:tags r:id="rId82"/>
            </p:custDataLst>
          </p:nvPr>
        </p:nvSpPr>
        <p:spPr>
          <a:xfrm>
            <a:off x="128905" y="5716270"/>
            <a:ext cx="669925" cy="275590"/>
          </a:xfrm>
          <a:prstGeom prst="rect">
            <a:avLst/>
          </a:prstGeom>
          <a:noFill/>
        </p:spPr>
        <p:txBody>
          <a:bodyPr wrap="square" rtlCol="0">
            <a:spAutoFit/>
          </a:bodyPr>
          <a:lstStyle/>
          <a:p>
            <a:r>
              <a:rPr lang="en-US" altLang="zh-CN" sz="1200">
                <a:latin typeface="Arial" panose="020B0604020202020204" pitchFamily="34" charset="0"/>
                <a:cs typeface="Arial" panose="020B0604020202020204" pitchFamily="34" charset="0"/>
              </a:rPr>
              <a:t>25 kDa</a:t>
            </a:r>
          </a:p>
        </p:txBody>
      </p:sp>
      <p:cxnSp>
        <p:nvCxnSpPr>
          <p:cNvPr id="95" name="直接连接符 94"/>
          <p:cNvCxnSpPr/>
          <p:nvPr>
            <p:custDataLst>
              <p:tags r:id="rId83"/>
            </p:custDataLst>
          </p:nvPr>
        </p:nvCxnSpPr>
        <p:spPr>
          <a:xfrm>
            <a:off x="700405" y="585851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6"/>
          <p:cNvGrpSpPr/>
          <p:nvPr/>
        </p:nvGrpSpPr>
        <p:grpSpPr>
          <a:xfrm>
            <a:off x="639533" y="898369"/>
            <a:ext cx="9417062" cy="1540397"/>
            <a:chOff x="786288" y="2456236"/>
            <a:chExt cx="9417062" cy="1540397"/>
          </a:xfrm>
        </p:grpSpPr>
        <p:grpSp>
          <p:nvGrpSpPr>
            <p:cNvPr id="5" name="组合 14"/>
            <p:cNvGrpSpPr/>
            <p:nvPr/>
          </p:nvGrpSpPr>
          <p:grpSpPr>
            <a:xfrm>
              <a:off x="786288" y="2456236"/>
              <a:ext cx="9417062" cy="1540397"/>
              <a:chOff x="1880858" y="4823516"/>
              <a:chExt cx="9417062" cy="1540397"/>
            </a:xfrm>
          </p:grpSpPr>
          <p:pic>
            <p:nvPicPr>
              <p:cNvPr id="7" name="图片 4"/>
              <p:cNvPicPr>
                <a:picLocks noChangeAspect="1"/>
              </p:cNvPicPr>
              <p:nvPr/>
            </p:nvPicPr>
            <p:blipFill rotWithShape="1">
              <a:blip r:embed="rId2">
                <a:extLst>
                  <a:ext uri="{28A0092B-C50C-407E-A947-70E740481C1C}">
                    <a14:useLocalDpi xmlns:a14="http://schemas.microsoft.com/office/drawing/2010/main" val="0"/>
                  </a:ext>
                </a:extLst>
              </a:blip>
              <a:srcRect t="1" b="31260"/>
              <a:stretch>
                <a:fillRect/>
              </a:stretch>
            </p:blipFill>
            <p:spPr>
              <a:xfrm>
                <a:off x="3227718" y="5221906"/>
                <a:ext cx="8070202" cy="684173"/>
              </a:xfrm>
              <a:prstGeom prst="rect">
                <a:avLst/>
              </a:prstGeom>
            </p:spPr>
          </p:pic>
          <p:cxnSp>
            <p:nvCxnSpPr>
              <p:cNvPr id="8" name="直接箭头连接符 5"/>
              <p:cNvCxnSpPr/>
              <p:nvPr/>
            </p:nvCxnSpPr>
            <p:spPr>
              <a:xfrm flipV="1">
                <a:off x="3472937" y="5027014"/>
                <a:ext cx="0" cy="2034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6"/>
              <p:cNvSpPr txBox="1"/>
              <p:nvPr/>
            </p:nvSpPr>
            <p:spPr>
              <a:xfrm>
                <a:off x="3020596" y="4823516"/>
                <a:ext cx="1436612" cy="276999"/>
              </a:xfrm>
              <a:prstGeom prst="rect">
                <a:avLst/>
              </a:prstGeom>
              <a:noFill/>
            </p:spPr>
            <p:txBody>
              <a:bodyPr wrap="none" rtlCol="0">
                <a:spAutoFit/>
              </a:bodyPr>
              <a:lstStyle/>
              <a:p>
                <a:r>
                  <a:rPr lang="en-US" altLang="zh-CN" sz="1200" dirty="0"/>
                  <a:t>Max value:</a:t>
                </a:r>
                <a:r>
                  <a:rPr lang="en-US" altLang="zh-CN" sz="1200" b="0" i="0" dirty="0">
                    <a:solidFill>
                      <a:srgbClr val="000000"/>
                    </a:solidFill>
                    <a:effectLst/>
                    <a:latin typeface="Arial" panose="020B0604020202020204" pitchFamily="34" charset="0"/>
                  </a:rPr>
                  <a:t>4.84237</a:t>
                </a:r>
                <a:endParaRPr lang="zh-CN" altLang="en-US" sz="1200" dirty="0"/>
              </a:p>
            </p:txBody>
          </p:sp>
          <p:sp>
            <p:nvSpPr>
              <p:cNvPr id="10" name="文本框 7"/>
              <p:cNvSpPr txBox="1"/>
              <p:nvPr/>
            </p:nvSpPr>
            <p:spPr>
              <a:xfrm>
                <a:off x="3361781" y="6086914"/>
                <a:ext cx="662361" cy="276999"/>
              </a:xfrm>
              <a:prstGeom prst="rect">
                <a:avLst/>
              </a:prstGeom>
              <a:noFill/>
            </p:spPr>
            <p:txBody>
              <a:bodyPr wrap="none" rtlCol="0">
                <a:spAutoFit/>
              </a:bodyPr>
              <a:lstStyle/>
              <a:p>
                <a:r>
                  <a:rPr lang="en-US" altLang="zh-CN" sz="1200" dirty="0"/>
                  <a:t>Exon 1</a:t>
                </a:r>
                <a:endParaRPr lang="zh-CN" altLang="en-US" sz="1200" dirty="0"/>
              </a:p>
            </p:txBody>
          </p:sp>
          <p:cxnSp>
            <p:nvCxnSpPr>
              <p:cNvPr id="11" name="直接箭头连接符 8"/>
              <p:cNvCxnSpPr/>
              <p:nvPr/>
            </p:nvCxnSpPr>
            <p:spPr>
              <a:xfrm>
                <a:off x="3475290" y="5705505"/>
                <a:ext cx="0" cy="393569"/>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9"/>
              <p:cNvCxnSpPr/>
              <p:nvPr/>
            </p:nvCxnSpPr>
            <p:spPr>
              <a:xfrm flipH="1">
                <a:off x="3122942" y="5653420"/>
                <a:ext cx="250193" cy="4538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文本框 10"/>
              <p:cNvSpPr txBox="1"/>
              <p:nvPr/>
            </p:nvSpPr>
            <p:spPr>
              <a:xfrm>
                <a:off x="1880858" y="6084919"/>
                <a:ext cx="1601721" cy="276999"/>
              </a:xfrm>
              <a:prstGeom prst="rect">
                <a:avLst/>
              </a:prstGeom>
              <a:noFill/>
            </p:spPr>
            <p:txBody>
              <a:bodyPr wrap="none" rtlCol="0">
                <a:spAutoFit/>
              </a:bodyPr>
              <a:lstStyle/>
              <a:p>
                <a:r>
                  <a:rPr lang="en-US" altLang="zh-CN" sz="1200" dirty="0"/>
                  <a:t>UBASH3B promotor </a:t>
                </a:r>
                <a:endParaRPr lang="zh-CN" altLang="en-US" sz="1200" dirty="0"/>
              </a:p>
            </p:txBody>
          </p:sp>
          <p:cxnSp>
            <p:nvCxnSpPr>
              <p:cNvPr id="14" name="直接连接符 11"/>
              <p:cNvCxnSpPr/>
              <p:nvPr/>
            </p:nvCxnSpPr>
            <p:spPr>
              <a:xfrm>
                <a:off x="3373135" y="5653412"/>
                <a:ext cx="10944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 name="文本框 15"/>
            <p:cNvSpPr txBox="1"/>
            <p:nvPr/>
          </p:nvSpPr>
          <p:spPr>
            <a:xfrm>
              <a:off x="5415280" y="2731262"/>
              <a:ext cx="1531188" cy="246221"/>
            </a:xfrm>
            <a:prstGeom prst="rect">
              <a:avLst/>
            </a:prstGeom>
            <a:noFill/>
          </p:spPr>
          <p:txBody>
            <a:bodyPr wrap="none" rtlCol="0">
              <a:spAutoFit/>
            </a:bodyPr>
            <a:lstStyle/>
            <a:p>
              <a:r>
                <a:rPr lang="en-US" altLang="zh-CN" sz="1000" dirty="0"/>
                <a:t>FLI1 ChIP-seq of U-973</a:t>
              </a:r>
              <a:endParaRPr lang="zh-CN" altLang="en-US" sz="1000" dirty="0"/>
            </a:p>
          </p:txBody>
        </p:sp>
      </p:grpSp>
      <p:sp>
        <p:nvSpPr>
          <p:cNvPr id="15" name="TextBox 14"/>
          <p:cNvSpPr txBox="1"/>
          <p:nvPr/>
        </p:nvSpPr>
        <p:spPr>
          <a:xfrm>
            <a:off x="2039775" y="2874741"/>
            <a:ext cx="7342513"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Supplemental figure 2. Binding of FLI1 to promoter of  the </a:t>
            </a:r>
            <a:r>
              <a:rPr lang="en-US" sz="1200" b="1" i="1" dirty="0">
                <a:latin typeface="Arial" panose="020B0604020202020204" pitchFamily="34" charset="0"/>
                <a:cs typeface="Arial" panose="020B0604020202020204" pitchFamily="34" charset="0"/>
              </a:rPr>
              <a:t>UBASH3B gene</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Data from GEO database (https://www.ncbi.nlm.nih.gov/geo/query/acc.cgi?acc=GSM863154).</a:t>
            </a:r>
          </a:p>
        </p:txBody>
      </p:sp>
      <p:sp>
        <p:nvSpPr>
          <p:cNvPr id="28" name="TextBox 27"/>
          <p:cNvSpPr txBox="1"/>
          <p:nvPr/>
        </p:nvSpPr>
        <p:spPr>
          <a:xfrm>
            <a:off x="2018855" y="632179"/>
            <a:ext cx="502061" cy="276999"/>
          </a:xfrm>
          <a:prstGeom prst="rect">
            <a:avLst/>
          </a:prstGeom>
          <a:noFill/>
        </p:spPr>
        <p:txBody>
          <a:bodyPr wrap="none" rtlCol="0">
            <a:spAutoFit/>
          </a:bodyPr>
          <a:lstStyle/>
          <a:p>
            <a:r>
              <a:rPr lang="en-US" sz="1200" b="1" dirty="0"/>
              <a:t>FLI1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3850" y="3453160"/>
            <a:ext cx="9666504" cy="646331"/>
          </a:xfrm>
          <a:prstGeom prst="rect">
            <a:avLst/>
          </a:prstGeom>
          <a:noFill/>
        </p:spPr>
        <p:txBody>
          <a:bodyPr wrap="square" rtlCol="0">
            <a:spAutoFit/>
          </a:bodyPr>
          <a:lstStyle/>
          <a:p>
            <a:pPr algn="just"/>
            <a:r>
              <a:rPr lang="en-US" sz="1200" b="1" dirty="0">
                <a:latin typeface="Arial" panose="020B0604020202020204" pitchFamily="34" charset="0"/>
                <a:cs typeface="Arial" panose="020B0604020202020204" pitchFamily="34" charset="0"/>
              </a:rPr>
              <a:t>Supplemental figure 3. Expression of FLI1 in shUBASH3B and shUBASH3A1 cells. </a:t>
            </a:r>
            <a:r>
              <a:rPr lang="en-US" sz="1200" dirty="0">
                <a:latin typeface="Arial" panose="020B0604020202020204" pitchFamily="34" charset="0"/>
                <a:cs typeface="Arial" panose="020B0604020202020204" pitchFamily="34" charset="0"/>
              </a:rPr>
              <a:t>(A-D) Expression of FLI1 in UBASH3A1 and UBASH3B cells using western blot (A,C) and RT-qPCR (B,D), respectively. GAPHD was used as loading control. Relative density (Rd) determined via densitometer is indicated. The full-length blots/gels for </a:t>
            </a:r>
            <a:r>
              <a:rPr lang="en-US" altLang="zh-CN" sz="1200" dirty="0">
                <a:latin typeface="Arial" panose="020B0604020202020204" pitchFamily="34" charset="0"/>
                <a:cs typeface="Arial" panose="020B0604020202020204" pitchFamily="34" charset="0"/>
              </a:rPr>
              <a:t>supplemental fig. 1A and C</a:t>
            </a:r>
            <a:r>
              <a:rPr lang="en-US" sz="1200" dirty="0">
                <a:latin typeface="Arial" panose="020B0604020202020204" pitchFamily="34" charset="0"/>
                <a:cs typeface="Arial" panose="020B0604020202020204" pitchFamily="34" charset="0"/>
              </a:rPr>
              <a:t> are presented in supplementary figure 12.</a:t>
            </a:r>
          </a:p>
        </p:txBody>
      </p:sp>
      <p:sp>
        <p:nvSpPr>
          <p:cNvPr id="7" name="TextBox 6"/>
          <p:cNvSpPr txBox="1"/>
          <p:nvPr/>
        </p:nvSpPr>
        <p:spPr>
          <a:xfrm>
            <a:off x="1333850" y="558491"/>
            <a:ext cx="7917617" cy="369332"/>
          </a:xfrm>
          <a:prstGeom prst="rect">
            <a:avLst/>
          </a:prstGeom>
          <a:noFill/>
        </p:spPr>
        <p:txBody>
          <a:bodyPr wrap="none" rtlCol="0">
            <a:spAutoFit/>
          </a:bodyPr>
          <a:lstStyle/>
          <a:p>
            <a:r>
              <a:rPr lang="en-US" dirty="0"/>
              <a:t>A                                   B                                      C                                      D</a:t>
            </a:r>
          </a:p>
        </p:txBody>
      </p:sp>
      <p:pic>
        <p:nvPicPr>
          <p:cNvPr id="2" name="图片 1" descr="shUBASH3A-FLI1"/>
          <p:cNvPicPr>
            <a:picLocks noChangeAspect="1"/>
          </p:cNvPicPr>
          <p:nvPr/>
        </p:nvPicPr>
        <p:blipFill>
          <a:blip r:embed="rId10"/>
          <a:stretch>
            <a:fillRect/>
          </a:stretch>
        </p:blipFill>
        <p:spPr>
          <a:xfrm>
            <a:off x="6052951" y="979189"/>
            <a:ext cx="2886075" cy="1676400"/>
          </a:xfrm>
          <a:prstGeom prst="rect">
            <a:avLst/>
          </a:prstGeom>
        </p:spPr>
      </p:pic>
      <p:graphicFrame>
        <p:nvGraphicFramePr>
          <p:cNvPr id="5" name="对象 11"/>
          <p:cNvGraphicFramePr/>
          <p:nvPr>
            <p:custDataLst>
              <p:tags r:id="rId1"/>
            </p:custDataLst>
          </p:nvPr>
        </p:nvGraphicFramePr>
        <p:xfrm>
          <a:off x="9163987" y="615819"/>
          <a:ext cx="1927225" cy="2864485"/>
        </p:xfrm>
        <a:graphic>
          <a:graphicData uri="http://schemas.openxmlformats.org/presentationml/2006/ole">
            <mc:AlternateContent xmlns:mc="http://schemas.openxmlformats.org/markup-compatibility/2006">
              <mc:Choice xmlns:v="urn:schemas-microsoft-com:vml" Requires="v">
                <p:oleObj r:id="rId11" imgW="2118360" imgH="3055620" progId="Prism9.Document">
                  <p:embed/>
                </p:oleObj>
              </mc:Choice>
              <mc:Fallback>
                <p:oleObj r:id="rId11" imgW="2118360" imgH="3055620" progId="Prism9.Document">
                  <p:embed/>
                  <p:pic>
                    <p:nvPicPr>
                      <p:cNvPr id="5" name="对象 11"/>
                      <p:cNvPicPr/>
                      <p:nvPr/>
                    </p:nvPicPr>
                    <p:blipFill>
                      <a:blip r:embed="rId12"/>
                      <a:stretch>
                        <a:fillRect/>
                      </a:stretch>
                    </p:blipFill>
                    <p:spPr>
                      <a:xfrm>
                        <a:off x="9163987" y="615819"/>
                        <a:ext cx="1927225" cy="2864485"/>
                      </a:xfrm>
                      <a:prstGeom prst="rect">
                        <a:avLst/>
                      </a:prstGeom>
                    </p:spPr>
                  </p:pic>
                </p:oleObj>
              </mc:Fallback>
            </mc:AlternateContent>
          </a:graphicData>
        </a:graphic>
      </p:graphicFrame>
      <p:graphicFrame>
        <p:nvGraphicFramePr>
          <p:cNvPr id="6" name="对象 5"/>
          <p:cNvGraphicFramePr/>
          <p:nvPr>
            <p:custDataLst>
              <p:tags r:id="rId2"/>
            </p:custDataLst>
          </p:nvPr>
        </p:nvGraphicFramePr>
        <p:xfrm>
          <a:off x="3900765" y="615819"/>
          <a:ext cx="1927225" cy="2864485"/>
        </p:xfrm>
        <a:graphic>
          <a:graphicData uri="http://schemas.openxmlformats.org/presentationml/2006/ole">
            <mc:AlternateContent xmlns:mc="http://schemas.openxmlformats.org/markup-compatibility/2006">
              <mc:Choice xmlns:v="urn:schemas-microsoft-com:vml" Requires="v">
                <p:oleObj r:id="rId13" imgW="2118360" imgH="3055620" progId="Prism9.Document">
                  <p:embed/>
                </p:oleObj>
              </mc:Choice>
              <mc:Fallback>
                <p:oleObj r:id="rId13" imgW="2118360" imgH="3055620" progId="Prism9.Document">
                  <p:embed/>
                  <p:pic>
                    <p:nvPicPr>
                      <p:cNvPr id="6" name="对象 5"/>
                      <p:cNvPicPr/>
                      <p:nvPr/>
                    </p:nvPicPr>
                    <p:blipFill>
                      <a:blip r:embed="rId14"/>
                      <a:stretch>
                        <a:fillRect/>
                      </a:stretch>
                    </p:blipFill>
                    <p:spPr>
                      <a:xfrm>
                        <a:off x="3900765" y="615819"/>
                        <a:ext cx="1927225" cy="2864485"/>
                      </a:xfrm>
                      <a:prstGeom prst="rect">
                        <a:avLst/>
                      </a:prstGeom>
                    </p:spPr>
                  </p:pic>
                </p:oleObj>
              </mc:Fallback>
            </mc:AlternateContent>
          </a:graphicData>
        </a:graphic>
      </p:graphicFrame>
      <p:grpSp>
        <p:nvGrpSpPr>
          <p:cNvPr id="15" name="组合 14">
            <a:extLst>
              <a:ext uri="{FF2B5EF4-FFF2-40B4-BE49-F238E27FC236}">
                <a16:creationId xmlns:a16="http://schemas.microsoft.com/office/drawing/2014/main" id="{4B1BDD2C-501A-F874-0BB0-5171029652CC}"/>
              </a:ext>
            </a:extLst>
          </p:cNvPr>
          <p:cNvGrpSpPr/>
          <p:nvPr/>
        </p:nvGrpSpPr>
        <p:grpSpPr>
          <a:xfrm>
            <a:off x="493187" y="979189"/>
            <a:ext cx="3296599" cy="1558378"/>
            <a:chOff x="5232343" y="4759267"/>
            <a:chExt cx="3296599" cy="1558378"/>
          </a:xfrm>
        </p:grpSpPr>
        <p:pic>
          <p:nvPicPr>
            <p:cNvPr id="8" name="图片 7" descr="fffli1  gapdh">
              <a:extLst>
                <a:ext uri="{FF2B5EF4-FFF2-40B4-BE49-F238E27FC236}">
                  <a16:creationId xmlns:a16="http://schemas.microsoft.com/office/drawing/2014/main" id="{142F6775-C971-E70E-CDD9-0D4DB3549FBF}"/>
                </a:ext>
              </a:extLst>
            </p:cNvPr>
            <p:cNvPicPr>
              <a:picLocks noChangeAspect="1"/>
            </p:cNvPicPr>
            <p:nvPr>
              <p:custDataLst>
                <p:tags r:id="rId3"/>
              </p:custDataLst>
            </p:nvPr>
          </p:nvPicPr>
          <p:blipFill rotWithShape="1">
            <a:blip r:embed="rId15"/>
            <a:srcRect l="45548" t="25757" r="19662" b="59299"/>
            <a:stretch/>
          </p:blipFill>
          <p:spPr>
            <a:xfrm>
              <a:off x="5505277" y="5046558"/>
              <a:ext cx="1646022" cy="542573"/>
            </a:xfrm>
            <a:prstGeom prst="rect">
              <a:avLst/>
            </a:prstGeom>
          </p:spPr>
        </p:pic>
        <p:pic>
          <p:nvPicPr>
            <p:cNvPr id="9" name="图片 8" descr="fffli1  gapdh">
              <a:extLst>
                <a:ext uri="{FF2B5EF4-FFF2-40B4-BE49-F238E27FC236}">
                  <a16:creationId xmlns:a16="http://schemas.microsoft.com/office/drawing/2014/main" id="{A00277F9-A6C0-86DF-74D9-BB85E0F0654C}"/>
                </a:ext>
              </a:extLst>
            </p:cNvPr>
            <p:cNvPicPr>
              <a:picLocks noChangeAspect="1"/>
            </p:cNvPicPr>
            <p:nvPr>
              <p:custDataLst>
                <p:tags r:id="rId4"/>
              </p:custDataLst>
            </p:nvPr>
          </p:nvPicPr>
          <p:blipFill rotWithShape="1">
            <a:blip r:embed="rId15"/>
            <a:srcRect l="46444" t="53945" r="22016" b="31946"/>
            <a:stretch/>
          </p:blipFill>
          <p:spPr>
            <a:xfrm>
              <a:off x="5505277" y="5752595"/>
              <a:ext cx="1646021" cy="565050"/>
            </a:xfrm>
            <a:prstGeom prst="rect">
              <a:avLst/>
            </a:prstGeom>
          </p:spPr>
        </p:pic>
        <p:sp>
          <p:nvSpPr>
            <p:cNvPr id="10" name="文本框 9">
              <a:extLst>
                <a:ext uri="{FF2B5EF4-FFF2-40B4-BE49-F238E27FC236}">
                  <a16:creationId xmlns:a16="http://schemas.microsoft.com/office/drawing/2014/main" id="{69860CF6-D288-188F-F5FB-51BB32F24495}"/>
                </a:ext>
              </a:extLst>
            </p:cNvPr>
            <p:cNvSpPr txBox="1"/>
            <p:nvPr>
              <p:custDataLst>
                <p:tags r:id="rId5"/>
              </p:custDataLst>
            </p:nvPr>
          </p:nvSpPr>
          <p:spPr>
            <a:xfrm>
              <a:off x="5414903" y="4759267"/>
              <a:ext cx="100647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sym typeface="+mn-ea"/>
                </a:rPr>
                <a:t>Scrambled</a:t>
              </a:r>
            </a:p>
          </p:txBody>
        </p:sp>
        <p:sp>
          <p:nvSpPr>
            <p:cNvPr id="11" name="文本框 10">
              <a:extLst>
                <a:ext uri="{FF2B5EF4-FFF2-40B4-BE49-F238E27FC236}">
                  <a16:creationId xmlns:a16="http://schemas.microsoft.com/office/drawing/2014/main" id="{1FF0EF7D-CDF9-D04D-B4A0-ED615F228B83}"/>
                </a:ext>
              </a:extLst>
            </p:cNvPr>
            <p:cNvSpPr txBox="1"/>
            <p:nvPr>
              <p:custDataLst>
                <p:tags r:id="rId6"/>
              </p:custDataLst>
            </p:nvPr>
          </p:nvSpPr>
          <p:spPr>
            <a:xfrm>
              <a:off x="6246434" y="4759267"/>
              <a:ext cx="1102360"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sym typeface="+mn-ea"/>
                </a:rPr>
                <a:t>shUBASH3B</a:t>
              </a:r>
            </a:p>
          </p:txBody>
        </p:sp>
        <p:sp>
          <p:nvSpPr>
            <p:cNvPr id="12" name="文本框 11">
              <a:extLst>
                <a:ext uri="{FF2B5EF4-FFF2-40B4-BE49-F238E27FC236}">
                  <a16:creationId xmlns:a16="http://schemas.microsoft.com/office/drawing/2014/main" id="{FBD297EE-3A93-FA72-B41C-1004BF41CA55}"/>
                </a:ext>
              </a:extLst>
            </p:cNvPr>
            <p:cNvSpPr txBox="1"/>
            <p:nvPr>
              <p:custDataLst>
                <p:tags r:id="rId7"/>
              </p:custDataLst>
            </p:nvPr>
          </p:nvSpPr>
          <p:spPr>
            <a:xfrm>
              <a:off x="7062727" y="5113265"/>
              <a:ext cx="113728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FLI1 (</a:t>
              </a:r>
              <a:r>
                <a:rPr lang="en-US" altLang="zh-CN" sz="1200" dirty="0">
                  <a:latin typeface="Arial" panose="020B0604020202020204" pitchFamily="34" charset="0"/>
                  <a:cs typeface="Arial" panose="020B0604020202020204" pitchFamily="34" charset="0"/>
                  <a:sym typeface="+mn-ea"/>
                </a:rPr>
                <a:t>52 </a:t>
              </a:r>
              <a:r>
                <a:rPr lang="en-US" altLang="zh-CN" sz="1200" dirty="0" err="1">
                  <a:latin typeface="Arial" panose="020B0604020202020204" pitchFamily="34" charset="0"/>
                  <a:cs typeface="Arial" panose="020B0604020202020204" pitchFamily="34" charset="0"/>
                  <a:sym typeface="+mn-ea"/>
                </a:rPr>
                <a:t>kDa</a:t>
              </a:r>
              <a:r>
                <a:rPr lang="en-US" altLang="zh-CN" sz="1200" dirty="0">
                  <a:latin typeface="Arial" panose="020B0604020202020204" pitchFamily="34" charset="0"/>
                  <a:cs typeface="Arial" panose="020B0604020202020204" pitchFamily="34" charset="0"/>
                  <a:sym typeface="+mn-ea"/>
                </a:rPr>
                <a:t>)</a:t>
              </a:r>
              <a:endParaRPr lang="en-US" altLang="zh-CN" sz="1200"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DB003232-EA3E-1F64-A83C-FAD7DEFE59DF}"/>
                </a:ext>
              </a:extLst>
            </p:cNvPr>
            <p:cNvSpPr txBox="1"/>
            <p:nvPr>
              <p:custDataLst>
                <p:tags r:id="rId8"/>
              </p:custDataLst>
            </p:nvPr>
          </p:nvSpPr>
          <p:spPr>
            <a:xfrm>
              <a:off x="7062727" y="5878811"/>
              <a:ext cx="1466215" cy="275590"/>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GAPDH (37kDa)   </a:t>
              </a:r>
            </a:p>
          </p:txBody>
        </p:sp>
        <p:sp>
          <p:nvSpPr>
            <p:cNvPr id="14" name="文本框 13">
              <a:extLst>
                <a:ext uri="{FF2B5EF4-FFF2-40B4-BE49-F238E27FC236}">
                  <a16:creationId xmlns:a16="http://schemas.microsoft.com/office/drawing/2014/main" id="{951ABF34-AB77-0728-F037-C545006BBB3E}"/>
                </a:ext>
              </a:extLst>
            </p:cNvPr>
            <p:cNvSpPr txBox="1"/>
            <p:nvPr/>
          </p:nvSpPr>
          <p:spPr>
            <a:xfrm>
              <a:off x="5232343" y="5532364"/>
              <a:ext cx="1827744"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RD         1               0.78</a:t>
              </a:r>
              <a:endParaRPr lang="zh-CN" altLang="en-US" sz="1200" dirty="0">
                <a:latin typeface="Arial" panose="020B0604020202020204" pitchFamily="34" charset="0"/>
                <a:cs typeface="Arial" panose="020B0604020202020204" pitchFamily="34"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757332" y="388255"/>
            <a:ext cx="4833353" cy="5047892"/>
            <a:chOff x="6951274" y="405576"/>
            <a:chExt cx="4821625" cy="4803805"/>
          </a:xfrm>
        </p:grpSpPr>
        <p:grpSp>
          <p:nvGrpSpPr>
            <p:cNvPr id="10" name="组合 20"/>
            <p:cNvGrpSpPr/>
            <p:nvPr/>
          </p:nvGrpSpPr>
          <p:grpSpPr>
            <a:xfrm>
              <a:off x="6951274" y="405576"/>
              <a:ext cx="4821625" cy="4803805"/>
              <a:chOff x="859993" y="775133"/>
              <a:chExt cx="4663614" cy="4772025"/>
            </a:xfrm>
          </p:grpSpPr>
          <p:pic>
            <p:nvPicPr>
              <p:cNvPr id="13" name="图片 18"/>
              <p:cNvPicPr>
                <a:picLocks noChangeAspect="1"/>
              </p:cNvPicPr>
              <p:nvPr/>
            </p:nvPicPr>
            <p:blipFill rotWithShape="1">
              <a:blip r:embed="rId2"/>
              <a:srcRect r="14339"/>
              <a:stretch>
                <a:fillRect/>
              </a:stretch>
            </p:blipFill>
            <p:spPr>
              <a:xfrm>
                <a:off x="859993" y="775133"/>
                <a:ext cx="4381500" cy="4772025"/>
              </a:xfrm>
              <a:prstGeom prst="rect">
                <a:avLst/>
              </a:prstGeom>
            </p:spPr>
          </p:pic>
          <p:sp>
            <p:nvSpPr>
              <p:cNvPr id="14" name="文本框 19"/>
              <p:cNvSpPr txBox="1"/>
              <p:nvPr/>
            </p:nvSpPr>
            <p:spPr>
              <a:xfrm>
                <a:off x="4539042" y="1461804"/>
                <a:ext cx="984565" cy="246221"/>
              </a:xfrm>
              <a:prstGeom prst="rect">
                <a:avLst/>
              </a:prstGeom>
              <a:noFill/>
            </p:spPr>
            <p:txBody>
              <a:bodyPr wrap="none" rtlCol="0">
                <a:spAutoFit/>
              </a:bodyPr>
              <a:lstStyle/>
              <a:p>
                <a:r>
                  <a:rPr lang="en-US" altLang="zh-CN" sz="1000" dirty="0">
                    <a:latin typeface="Arial" panose="020B0604020202020204" pitchFamily="34" charset="0"/>
                    <a:cs typeface="Arial" panose="020B0604020202020204" pitchFamily="34" charset="0"/>
                  </a:rPr>
                  <a:t>Log(FPKM+1)</a:t>
                </a:r>
                <a:endParaRPr lang="zh-CN" altLang="en-US" sz="1000" dirty="0">
                  <a:latin typeface="Arial" panose="020B0604020202020204" pitchFamily="34" charset="0"/>
                  <a:cs typeface="Arial" panose="020B0604020202020204" pitchFamily="34" charset="0"/>
                </a:endParaRPr>
              </a:p>
            </p:txBody>
          </p:sp>
        </p:grpSp>
        <p:cxnSp>
          <p:nvCxnSpPr>
            <p:cNvPr id="11" name="直接连接符 28"/>
            <p:cNvCxnSpPr/>
            <p:nvPr/>
          </p:nvCxnSpPr>
          <p:spPr>
            <a:xfrm>
              <a:off x="9648280" y="4612212"/>
              <a:ext cx="0" cy="16625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29"/>
            <p:cNvSpPr txBox="1"/>
            <p:nvPr/>
          </p:nvSpPr>
          <p:spPr>
            <a:xfrm>
              <a:off x="9636125" y="4560653"/>
              <a:ext cx="482824" cy="276999"/>
            </a:xfrm>
            <a:prstGeom prst="rect">
              <a:avLst/>
            </a:prstGeom>
            <a:noFill/>
          </p:spPr>
          <p:txBody>
            <a:bodyPr wrap="none" rtlCol="0">
              <a:spAutoFit/>
            </a:bodyPr>
            <a:lstStyle/>
            <a:p>
              <a:r>
                <a:rPr lang="en-US" altLang="zh-CN" sz="1200" b="1" dirty="0">
                  <a:solidFill>
                    <a:srgbClr val="0070C0"/>
                  </a:solidFill>
                  <a:latin typeface="Arial" panose="020B0604020202020204" pitchFamily="34" charset="0"/>
                  <a:cs typeface="Arial" panose="020B0604020202020204" pitchFamily="34" charset="0"/>
                </a:rPr>
                <a:t>AP1</a:t>
              </a:r>
              <a:endParaRPr lang="zh-CN" altLang="en-US" sz="1200" b="1" dirty="0">
                <a:solidFill>
                  <a:srgbClr val="0070C0"/>
                </a:solidFill>
                <a:latin typeface="Arial" panose="020B0604020202020204" pitchFamily="34" charset="0"/>
                <a:cs typeface="Arial" panose="020B0604020202020204" pitchFamily="34" charset="0"/>
              </a:endParaRPr>
            </a:p>
          </p:txBody>
        </p:sp>
      </p:grpSp>
      <p:sp>
        <p:nvSpPr>
          <p:cNvPr id="16" name="TextBox 15"/>
          <p:cNvSpPr txBox="1"/>
          <p:nvPr/>
        </p:nvSpPr>
        <p:spPr>
          <a:xfrm>
            <a:off x="27187" y="18923"/>
            <a:ext cx="5929893" cy="369332"/>
          </a:xfrm>
          <a:prstGeom prst="rect">
            <a:avLst/>
          </a:prstGeom>
          <a:noFill/>
        </p:spPr>
        <p:txBody>
          <a:bodyPr wrap="none" rtlCol="0">
            <a:spAutoFit/>
          </a:bodyPr>
          <a:lstStyle/>
          <a:p>
            <a:r>
              <a:rPr lang="en-US" dirty="0"/>
              <a:t>A                                                                                     B</a:t>
            </a:r>
          </a:p>
        </p:txBody>
      </p:sp>
      <p:sp>
        <p:nvSpPr>
          <p:cNvPr id="17" name="TextBox 16"/>
          <p:cNvSpPr txBox="1"/>
          <p:nvPr/>
        </p:nvSpPr>
        <p:spPr>
          <a:xfrm>
            <a:off x="6073650" y="5597451"/>
            <a:ext cx="5234125" cy="646331"/>
          </a:xfrm>
          <a:prstGeom prst="rect">
            <a:avLst/>
          </a:prstGeom>
          <a:noFill/>
        </p:spPr>
        <p:txBody>
          <a:bodyPr wrap="none" rtlCol="0">
            <a:spAutoFit/>
          </a:bodyPr>
          <a:lstStyle/>
          <a:p>
            <a:pPr algn="just"/>
            <a:r>
              <a:rPr lang="en-US" sz="1200" b="1" dirty="0"/>
              <a:t>Supplemental figure 4. The </a:t>
            </a:r>
            <a:r>
              <a:rPr lang="en-US" sz="1200" b="1" dirty="0" err="1"/>
              <a:t>MAPKinase</a:t>
            </a:r>
            <a:r>
              <a:rPr lang="en-US" sz="1200" b="1" dirty="0"/>
              <a:t> pathway regulation by FLI1.</a:t>
            </a:r>
          </a:p>
          <a:p>
            <a:pPr algn="just"/>
            <a:r>
              <a:rPr lang="en-US" sz="1200" dirty="0"/>
              <a:t>(A) KEGG pathway analysis in shFLI1 HEL cells versus scrambled control.</a:t>
            </a:r>
          </a:p>
          <a:p>
            <a:pPr algn="just"/>
            <a:r>
              <a:rPr lang="en-US" sz="1200" dirty="0"/>
              <a:t>(B) Heatmap of the </a:t>
            </a:r>
            <a:r>
              <a:rPr lang="en-US" sz="1200" dirty="0" err="1"/>
              <a:t>MAPKinase</a:t>
            </a:r>
            <a:r>
              <a:rPr lang="en-US" sz="1200" dirty="0"/>
              <a:t> pathway in shFLI1 versus  scrambled control. </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8000"/>
            <a:ext cx="5735782" cy="5735782"/>
          </a:xfrm>
          <a:prstGeom prst="rect">
            <a:avLst/>
          </a:prstGeom>
        </p:spPr>
      </p:pic>
      <p:sp>
        <p:nvSpPr>
          <p:cNvPr id="5" name="矩形 4"/>
          <p:cNvSpPr/>
          <p:nvPr/>
        </p:nvSpPr>
        <p:spPr>
          <a:xfrm>
            <a:off x="905164" y="1114622"/>
            <a:ext cx="988533" cy="14152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01302" y="-62046"/>
            <a:ext cx="11513424" cy="6968416"/>
            <a:chOff x="101302" y="-62046"/>
            <a:chExt cx="11513424" cy="6968416"/>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002" y="3029406"/>
              <a:ext cx="3876964" cy="3876964"/>
            </a:xfrm>
            <a:prstGeom prst="rect">
              <a:avLst/>
            </a:prstGeom>
          </p:spPr>
        </p:pic>
        <p:sp>
          <p:nvSpPr>
            <p:cNvPr id="13" name="TextBox 17"/>
            <p:cNvSpPr txBox="1"/>
            <p:nvPr/>
          </p:nvSpPr>
          <p:spPr>
            <a:xfrm>
              <a:off x="156901" y="3231643"/>
              <a:ext cx="351378" cy="369332"/>
            </a:xfrm>
            <a:prstGeom prst="rect">
              <a:avLst/>
            </a:prstGeom>
            <a:noFill/>
          </p:spPr>
          <p:txBody>
            <a:bodyPr wrap="none" rtlCol="0">
              <a:spAutoFit/>
            </a:bodyPr>
            <a:lstStyle/>
            <a:p>
              <a:r>
                <a:rPr lang="en-US" dirty="0"/>
                <a:t>D</a:t>
              </a: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02" y="473242"/>
              <a:ext cx="3834246" cy="2556164"/>
            </a:xfrm>
            <a:prstGeom prst="rect">
              <a:avLst/>
            </a:prstGeom>
          </p:spPr>
        </p:pic>
        <p:grpSp>
          <p:nvGrpSpPr>
            <p:cNvPr id="19" name="组合 18"/>
            <p:cNvGrpSpPr/>
            <p:nvPr/>
          </p:nvGrpSpPr>
          <p:grpSpPr>
            <a:xfrm>
              <a:off x="3874933" y="0"/>
              <a:ext cx="7739793" cy="4084482"/>
              <a:chOff x="3874933" y="0"/>
              <a:chExt cx="7739793" cy="4084482"/>
            </a:xfrm>
          </p:grpSpPr>
          <p:grpSp>
            <p:nvGrpSpPr>
              <p:cNvPr id="18" name="组合 17"/>
              <p:cNvGrpSpPr/>
              <p:nvPr/>
            </p:nvGrpSpPr>
            <p:grpSpPr>
              <a:xfrm>
                <a:off x="3874933" y="0"/>
                <a:ext cx="7739793" cy="4084482"/>
                <a:chOff x="3874933" y="0"/>
                <a:chExt cx="7739793" cy="4084482"/>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4933" y="0"/>
                  <a:ext cx="4084482" cy="4084482"/>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2290" y="0"/>
                  <a:ext cx="4022436" cy="4022436"/>
                </a:xfrm>
                <a:prstGeom prst="rect">
                  <a:avLst/>
                </a:prstGeom>
              </p:spPr>
            </p:pic>
            <p:sp>
              <p:nvSpPr>
                <p:cNvPr id="16" name="矩形 15"/>
                <p:cNvSpPr/>
                <p:nvPr/>
              </p:nvSpPr>
              <p:spPr>
                <a:xfrm>
                  <a:off x="4904509" y="473242"/>
                  <a:ext cx="1126836" cy="18254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grpSp>
          <p:sp>
            <p:nvSpPr>
              <p:cNvPr id="17" name="矩形 16"/>
              <p:cNvSpPr/>
              <p:nvPr/>
            </p:nvSpPr>
            <p:spPr>
              <a:xfrm>
                <a:off x="8988991" y="522705"/>
                <a:ext cx="1126836" cy="18254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grpSp>
        <p:sp>
          <p:nvSpPr>
            <p:cNvPr id="12" name="TextBox 16"/>
            <p:cNvSpPr txBox="1"/>
            <p:nvPr/>
          </p:nvSpPr>
          <p:spPr>
            <a:xfrm>
              <a:off x="168207" y="-62046"/>
              <a:ext cx="10313935" cy="369332"/>
            </a:xfrm>
            <a:prstGeom prst="rect">
              <a:avLst/>
            </a:prstGeom>
            <a:noFill/>
          </p:spPr>
          <p:txBody>
            <a:bodyPr wrap="square" rtlCol="0">
              <a:spAutoFit/>
            </a:bodyPr>
            <a:lstStyle/>
            <a:p>
              <a:r>
                <a:rPr lang="en-US" dirty="0"/>
                <a:t>A                                                       B                                                             C </a:t>
              </a:r>
            </a:p>
          </p:txBody>
        </p:sp>
      </p:grpSp>
      <p:sp>
        <p:nvSpPr>
          <p:cNvPr id="22" name="文本框 21"/>
          <p:cNvSpPr txBox="1"/>
          <p:nvPr/>
        </p:nvSpPr>
        <p:spPr>
          <a:xfrm>
            <a:off x="5467927" y="4895261"/>
            <a:ext cx="6105236" cy="1200329"/>
          </a:xfrm>
          <a:prstGeom prst="rect">
            <a:avLst/>
          </a:prstGeom>
          <a:noFill/>
        </p:spPr>
        <p:txBody>
          <a:bodyPr wrap="square">
            <a:spAutoFit/>
          </a:bodyPr>
          <a:lstStyle/>
          <a:p>
            <a:pPr algn="just"/>
            <a:r>
              <a:rPr lang="en-US" altLang="zh-CN" sz="1200" b="1" dirty="0">
                <a:latin typeface="Arial" panose="020B0604020202020204" pitchFamily="34" charset="0"/>
                <a:cs typeface="Arial" panose="020B0604020202020204" pitchFamily="34" charset="0"/>
              </a:rPr>
              <a:t>Supplemental figure 5. KEGG pathway analysis of the upregulated and downregulated genes for UBASH3A or UBASH3B</a:t>
            </a:r>
            <a:r>
              <a:rPr lang="en-US" altLang="zh-CN" sz="1200" dirty="0">
                <a:latin typeface="Arial" panose="020B0604020202020204" pitchFamily="34" charset="0"/>
                <a:cs typeface="Arial" panose="020B0604020202020204" pitchFamily="34" charset="0"/>
              </a:rPr>
              <a:t>. (A,B) Separate KEGG pathway analysis for upregulated (A) and downregulated (B) genes in shUBASH3A cells versus scrambled control. (C,D) Separate KEGG pathway analysis for upregulated (C) and downregulated(D) genes in shUBASH3B HEL cells versus scrambled control.</a:t>
            </a:r>
          </a:p>
          <a:p>
            <a:pPr algn="just"/>
            <a:endParaRPr lang="en-US" altLang="zh-CN" sz="1200" dirty="0">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custDataLst>
              <p:tags r:id="rId1"/>
            </p:custDataLst>
          </p:nvPr>
        </p:nvPicPr>
        <p:blipFill>
          <a:blip r:embed="rId6"/>
          <a:stretch>
            <a:fillRect/>
          </a:stretch>
        </p:blipFill>
        <p:spPr>
          <a:xfrm>
            <a:off x="712379" y="965597"/>
            <a:ext cx="2438400" cy="2484120"/>
          </a:xfrm>
          <a:prstGeom prst="rect">
            <a:avLst/>
          </a:prstGeom>
        </p:spPr>
      </p:pic>
      <p:pic>
        <p:nvPicPr>
          <p:cNvPr id="8" name="图片 6"/>
          <p:cNvPicPr>
            <a:picLocks noChangeAspect="1"/>
          </p:cNvPicPr>
          <p:nvPr>
            <p:custDataLst>
              <p:tags r:id="rId2"/>
            </p:custDataLst>
          </p:nvPr>
        </p:nvPicPr>
        <p:blipFill>
          <a:blip r:embed="rId7"/>
          <a:stretch>
            <a:fillRect/>
          </a:stretch>
        </p:blipFill>
        <p:spPr>
          <a:xfrm>
            <a:off x="8070178" y="965597"/>
            <a:ext cx="2392680" cy="2484120"/>
          </a:xfrm>
          <a:prstGeom prst="rect">
            <a:avLst/>
          </a:prstGeom>
        </p:spPr>
      </p:pic>
      <p:sp>
        <p:nvSpPr>
          <p:cNvPr id="10" name="TextBox 9"/>
          <p:cNvSpPr txBox="1"/>
          <p:nvPr/>
        </p:nvSpPr>
        <p:spPr>
          <a:xfrm>
            <a:off x="345688" y="490654"/>
            <a:ext cx="10238765" cy="369332"/>
          </a:xfrm>
          <a:prstGeom prst="rect">
            <a:avLst/>
          </a:prstGeom>
          <a:noFill/>
        </p:spPr>
        <p:txBody>
          <a:bodyPr wrap="none" rtlCol="0">
            <a:spAutoFit/>
          </a:bodyPr>
          <a:lstStyle/>
          <a:p>
            <a:r>
              <a:rPr lang="en-US" dirty="0"/>
              <a:t>A                                      B                                      C                                   D                                    </a:t>
            </a:r>
          </a:p>
        </p:txBody>
      </p:sp>
      <p:sp>
        <p:nvSpPr>
          <p:cNvPr id="11" name="TextBox 10"/>
          <p:cNvSpPr txBox="1"/>
          <p:nvPr/>
        </p:nvSpPr>
        <p:spPr>
          <a:xfrm>
            <a:off x="835042" y="4452962"/>
            <a:ext cx="9424080" cy="461665"/>
          </a:xfrm>
          <a:prstGeom prst="rect">
            <a:avLst/>
          </a:prstGeom>
          <a:noFill/>
        </p:spPr>
        <p:txBody>
          <a:bodyPr wrap="square" rtlCol="0">
            <a:spAutoFit/>
          </a:bodyPr>
          <a:lstStyle/>
          <a:p>
            <a:pPr algn="just"/>
            <a:r>
              <a:rPr lang="en-US" sz="1200" b="1" dirty="0"/>
              <a:t>Supplemental figure 6. FLI1 regulates expression of the </a:t>
            </a:r>
            <a:r>
              <a:rPr lang="en-US" sz="1200" b="1" i="1" dirty="0"/>
              <a:t>AP1</a:t>
            </a:r>
            <a:r>
              <a:rPr lang="en-US" sz="1200" b="1" dirty="0"/>
              <a:t> and </a:t>
            </a:r>
            <a:r>
              <a:rPr lang="en-US" sz="1200" b="1" i="1" dirty="0"/>
              <a:t>HSPA1B</a:t>
            </a:r>
            <a:r>
              <a:rPr lang="en-US" sz="1200" b="1" dirty="0"/>
              <a:t> genes. (A-D) </a:t>
            </a:r>
            <a:r>
              <a:rPr lang="en-US" sz="1200" dirty="0"/>
              <a:t>Expression of the JUN (B), FOS (C) and </a:t>
            </a:r>
            <a:r>
              <a:rPr lang="en-US" sz="1200" i="1" dirty="0"/>
              <a:t>HSPA1B</a:t>
            </a:r>
            <a:r>
              <a:rPr lang="en-US" sz="1200" dirty="0"/>
              <a:t> (D) </a:t>
            </a:r>
            <a:r>
              <a:rPr lang="en-US" sz="1200" dirty="0">
                <a:latin typeface="Arial" panose="020B0604020202020204" pitchFamily="34" charset="0"/>
                <a:cs typeface="Arial" panose="020B0604020202020204" pitchFamily="34" charset="0"/>
              </a:rPr>
              <a:t>gene</a:t>
            </a:r>
            <a:r>
              <a:rPr lang="en-US" sz="1200" dirty="0"/>
              <a:t> in the inducible K562-fli1 cells (A) with or without doxycycline, as determined by RT-QPCR.</a:t>
            </a:r>
          </a:p>
        </p:txBody>
      </p:sp>
      <p:graphicFrame>
        <p:nvGraphicFramePr>
          <p:cNvPr id="2" name="对象 5"/>
          <p:cNvGraphicFramePr/>
          <p:nvPr>
            <p:custDataLst>
              <p:tags r:id="rId3"/>
            </p:custDataLst>
            <p:extLst>
              <p:ext uri="{D42A27DB-BD31-4B8C-83A1-F6EECF244321}">
                <p14:modId xmlns:p14="http://schemas.microsoft.com/office/powerpoint/2010/main" val="2860674413"/>
              </p:ext>
            </p:extLst>
          </p:nvPr>
        </p:nvGraphicFramePr>
        <p:xfrm>
          <a:off x="3308721" y="1091999"/>
          <a:ext cx="2009775" cy="3359785"/>
        </p:xfrm>
        <a:graphic>
          <a:graphicData uri="http://schemas.openxmlformats.org/presentationml/2006/ole">
            <mc:AlternateContent xmlns:mc="http://schemas.openxmlformats.org/markup-compatibility/2006">
              <mc:Choice xmlns:v="urn:schemas-microsoft-com:vml" Requires="v">
                <p:oleObj r:id="rId8" imgW="2202180" imgH="3550920" progId="Prism9.Document">
                  <p:embed/>
                </p:oleObj>
              </mc:Choice>
              <mc:Fallback>
                <p:oleObj r:id="rId8" imgW="2202180" imgH="3550920" progId="Prism9.Document">
                  <p:embed/>
                  <p:pic>
                    <p:nvPicPr>
                      <p:cNvPr id="2" name="对象 5"/>
                      <p:cNvPicPr/>
                      <p:nvPr/>
                    </p:nvPicPr>
                    <p:blipFill>
                      <a:blip r:embed="rId9"/>
                      <a:stretch>
                        <a:fillRect/>
                      </a:stretch>
                    </p:blipFill>
                    <p:spPr>
                      <a:xfrm>
                        <a:off x="3308721" y="1091999"/>
                        <a:ext cx="2009775" cy="3359785"/>
                      </a:xfrm>
                      <a:prstGeom prst="rect">
                        <a:avLst/>
                      </a:prstGeom>
                    </p:spPr>
                  </p:pic>
                </p:oleObj>
              </mc:Fallback>
            </mc:AlternateContent>
          </a:graphicData>
        </a:graphic>
      </p:graphicFrame>
      <p:graphicFrame>
        <p:nvGraphicFramePr>
          <p:cNvPr id="3" name="对象 7"/>
          <p:cNvGraphicFramePr/>
          <p:nvPr>
            <p:custDataLst>
              <p:tags r:id="rId4"/>
            </p:custDataLst>
          </p:nvPr>
        </p:nvGraphicFramePr>
        <p:xfrm>
          <a:off x="5634380" y="1091998"/>
          <a:ext cx="2002155" cy="3359785"/>
        </p:xfrm>
        <a:graphic>
          <a:graphicData uri="http://schemas.openxmlformats.org/presentationml/2006/ole">
            <mc:AlternateContent xmlns:mc="http://schemas.openxmlformats.org/markup-compatibility/2006">
              <mc:Choice xmlns:v="urn:schemas-microsoft-com:vml" Requires="v">
                <p:oleObj r:id="rId10" imgW="2194560" imgH="3550920" progId="Prism9.Document">
                  <p:embed/>
                </p:oleObj>
              </mc:Choice>
              <mc:Fallback>
                <p:oleObj r:id="rId10" imgW="2194560" imgH="3550920" progId="Prism9.Document">
                  <p:embed/>
                  <p:pic>
                    <p:nvPicPr>
                      <p:cNvPr id="3" name="对象 7"/>
                      <p:cNvPicPr/>
                      <p:nvPr/>
                    </p:nvPicPr>
                    <p:blipFill>
                      <a:blip r:embed="rId11"/>
                      <a:stretch>
                        <a:fillRect/>
                      </a:stretch>
                    </p:blipFill>
                    <p:spPr>
                      <a:xfrm>
                        <a:off x="5634380" y="1091998"/>
                        <a:ext cx="2002155" cy="3359785"/>
                      </a:xfrm>
                      <a:prstGeom prst="rect">
                        <a:avLst/>
                      </a:prstGeom>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540" y="3758200"/>
            <a:ext cx="8876413" cy="461665"/>
          </a:xfrm>
          <a:prstGeom prst="rect">
            <a:avLst/>
          </a:prstGeom>
          <a:noFill/>
        </p:spPr>
        <p:txBody>
          <a:bodyPr wrap="square" rtlCol="0">
            <a:spAutoFit/>
          </a:bodyPr>
          <a:lstStyle/>
          <a:p>
            <a:pPr algn="just"/>
            <a:r>
              <a:rPr lang="en-US" sz="1200" b="1" dirty="0"/>
              <a:t>Supplemental figure 7. Overall survival for the indicated human cancers expression high or low </a:t>
            </a:r>
            <a:r>
              <a:rPr lang="en-US" sz="1200" b="1" i="1" dirty="0"/>
              <a:t>UBASH3B</a:t>
            </a:r>
            <a:r>
              <a:rPr lang="en-US" sz="1200" b="1" dirty="0"/>
              <a:t>.</a:t>
            </a:r>
            <a:r>
              <a:rPr lang="en-US" sz="1200" dirty="0"/>
              <a:t> Data was obtained from public </a:t>
            </a:r>
            <a:r>
              <a:rPr lang="en-US" sz="1200" dirty="0">
                <a:latin typeface="Arial" panose="020B0604020202020204" pitchFamily="34" charset="0"/>
                <a:cs typeface="Arial" panose="020B0604020202020204" pitchFamily="34" charset="0"/>
              </a:rPr>
              <a:t>database</a:t>
            </a:r>
            <a:r>
              <a:rPr lang="en-US" sz="1200" dirty="0"/>
              <a:t>: http://gepia.cancer-pku.cn/. </a:t>
            </a:r>
          </a:p>
        </p:txBody>
      </p:sp>
      <p:sp>
        <p:nvSpPr>
          <p:cNvPr id="3" name="TextBox 2"/>
          <p:cNvSpPr txBox="1"/>
          <p:nvPr/>
        </p:nvSpPr>
        <p:spPr>
          <a:xfrm>
            <a:off x="204592" y="0"/>
            <a:ext cx="6224846" cy="369332"/>
          </a:xfrm>
          <a:prstGeom prst="rect">
            <a:avLst/>
          </a:prstGeom>
          <a:noFill/>
        </p:spPr>
        <p:txBody>
          <a:bodyPr wrap="none" rtlCol="0">
            <a:spAutoFit/>
          </a:bodyPr>
          <a:lstStyle/>
          <a:p>
            <a:r>
              <a:rPr lang="en-US" dirty="0"/>
              <a:t>A                                             B                                          C</a:t>
            </a:r>
          </a:p>
        </p:txBody>
      </p:sp>
      <p:pic>
        <p:nvPicPr>
          <p:cNvPr id="4"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367" y="688699"/>
            <a:ext cx="2909850" cy="2909850"/>
          </a:xfrm>
          <a:prstGeom prst="rect">
            <a:avLst/>
          </a:prstGeom>
        </p:spPr>
      </p:pic>
      <p:pic>
        <p:nvPicPr>
          <p:cNvPr id="5"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0577" y="688699"/>
            <a:ext cx="2909850" cy="2909850"/>
          </a:xfrm>
          <a:prstGeom prst="rect">
            <a:avLst/>
          </a:prstGeom>
        </p:spPr>
      </p:pic>
      <p:pic>
        <p:nvPicPr>
          <p:cNvPr id="6"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0311" y="688699"/>
            <a:ext cx="2909850" cy="29098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a:stretch>
            <a:fillRect/>
          </a:stretch>
        </p:blipFill>
        <p:spPr>
          <a:xfrm>
            <a:off x="271286" y="261924"/>
            <a:ext cx="2697618" cy="2697618"/>
          </a:xfrm>
          <a:prstGeom prst="rect">
            <a:avLst/>
          </a:prstGeom>
        </p:spPr>
      </p:pic>
      <p:sp>
        <p:nvSpPr>
          <p:cNvPr id="3" name="文本框 7"/>
          <p:cNvSpPr txBox="1"/>
          <p:nvPr/>
        </p:nvSpPr>
        <p:spPr>
          <a:xfrm>
            <a:off x="736495" y="2884664"/>
            <a:ext cx="3093245" cy="276999"/>
          </a:xfrm>
          <a:prstGeom prst="rect">
            <a:avLst/>
          </a:prstGeom>
          <a:noFill/>
        </p:spPr>
        <p:txBody>
          <a:bodyPr wrap="square">
            <a:spAutoFit/>
          </a:bodyPr>
          <a:lstStyle/>
          <a:p>
            <a:r>
              <a:rPr lang="en-GB" altLang="zh-CN" sz="1200" b="1" i="0" dirty="0">
                <a:solidFill>
                  <a:srgbClr val="2C3E50"/>
                </a:solidFill>
                <a:effectLst/>
                <a:latin typeface="Arial" panose="020B0604020202020204" pitchFamily="34" charset="0"/>
                <a:cs typeface="Arial" panose="020B0604020202020204" pitchFamily="34" charset="0"/>
              </a:rPr>
              <a:t>Breast invasive carcinoma</a:t>
            </a:r>
            <a:endParaRPr lang="zh-CN" altLang="en-US" sz="1200" b="1" dirty="0">
              <a:latin typeface="Arial" panose="020B0604020202020204" pitchFamily="34" charset="0"/>
              <a:cs typeface="Arial" panose="020B0604020202020204" pitchFamily="34" charset="0"/>
            </a:endParaRPr>
          </a:p>
        </p:txBody>
      </p:sp>
      <p:pic>
        <p:nvPicPr>
          <p:cNvPr id="8" name="图片 10"/>
          <p:cNvPicPr>
            <a:picLocks noChangeAspect="1"/>
          </p:cNvPicPr>
          <p:nvPr/>
        </p:nvPicPr>
        <p:blipFill>
          <a:blip r:embed="rId3"/>
          <a:stretch>
            <a:fillRect/>
          </a:stretch>
        </p:blipFill>
        <p:spPr>
          <a:xfrm>
            <a:off x="3154420" y="313378"/>
            <a:ext cx="2709785" cy="2709785"/>
          </a:xfrm>
          <a:prstGeom prst="rect">
            <a:avLst/>
          </a:prstGeom>
        </p:spPr>
      </p:pic>
      <p:sp>
        <p:nvSpPr>
          <p:cNvPr id="9" name="文本框 12"/>
          <p:cNvSpPr txBox="1"/>
          <p:nvPr/>
        </p:nvSpPr>
        <p:spPr>
          <a:xfrm>
            <a:off x="3208073" y="2947370"/>
            <a:ext cx="2921794" cy="461665"/>
          </a:xfrm>
          <a:prstGeom prst="rect">
            <a:avLst/>
          </a:prstGeom>
          <a:noFill/>
        </p:spPr>
        <p:txBody>
          <a:bodyPr wrap="square">
            <a:spAutoFit/>
          </a:bodyPr>
          <a:lstStyle/>
          <a:p>
            <a:pPr algn="ctr"/>
            <a:r>
              <a:rPr lang="en-GB" altLang="zh-CN" sz="1200" b="1" i="0" dirty="0">
                <a:solidFill>
                  <a:srgbClr val="2C3E50"/>
                </a:solidFill>
                <a:effectLst/>
                <a:latin typeface="Arial" panose="020B0604020202020204" pitchFamily="34" charset="0"/>
                <a:cs typeface="Arial" panose="020B0604020202020204" pitchFamily="34" charset="0"/>
              </a:rPr>
              <a:t>Head and neck squamous cell carcinoma</a:t>
            </a:r>
            <a:endParaRPr lang="zh-CN" altLang="en-US" sz="1200" b="1" dirty="0">
              <a:latin typeface="Arial" panose="020B0604020202020204" pitchFamily="34" charset="0"/>
              <a:cs typeface="Arial" panose="020B0604020202020204" pitchFamily="34" charset="0"/>
            </a:endParaRPr>
          </a:p>
        </p:txBody>
      </p:sp>
      <p:pic>
        <p:nvPicPr>
          <p:cNvPr id="10" name="图片 2"/>
          <p:cNvPicPr>
            <a:picLocks noChangeAspect="1"/>
          </p:cNvPicPr>
          <p:nvPr/>
        </p:nvPicPr>
        <p:blipFill>
          <a:blip r:embed="rId4"/>
          <a:stretch>
            <a:fillRect/>
          </a:stretch>
        </p:blipFill>
        <p:spPr>
          <a:xfrm>
            <a:off x="271286" y="3454808"/>
            <a:ext cx="2773404" cy="2773404"/>
          </a:xfrm>
          <a:prstGeom prst="rect">
            <a:avLst/>
          </a:prstGeom>
        </p:spPr>
      </p:pic>
      <p:sp>
        <p:nvSpPr>
          <p:cNvPr id="11" name="文本框 5"/>
          <p:cNvSpPr txBox="1"/>
          <p:nvPr/>
        </p:nvSpPr>
        <p:spPr>
          <a:xfrm>
            <a:off x="603662" y="6316191"/>
            <a:ext cx="3568700" cy="276999"/>
          </a:xfrm>
          <a:prstGeom prst="rect">
            <a:avLst/>
          </a:prstGeom>
          <a:noFill/>
        </p:spPr>
        <p:txBody>
          <a:bodyPr wrap="square">
            <a:spAutoFit/>
          </a:bodyPr>
          <a:lstStyle/>
          <a:p>
            <a:r>
              <a:rPr lang="en-GB" altLang="zh-CN" sz="1200" b="1" dirty="0">
                <a:effectLst/>
                <a:latin typeface="Arial" panose="020B0604020202020204" pitchFamily="34" charset="0"/>
                <a:cs typeface="Arial" panose="020B0604020202020204" pitchFamily="34" charset="0"/>
              </a:rPr>
              <a:t>Liver hepatocellular carcinoma</a:t>
            </a:r>
            <a:endParaRPr lang="zh-CN" altLang="en-US" sz="1200" b="1" dirty="0">
              <a:latin typeface="Arial" panose="020B0604020202020204" pitchFamily="34" charset="0"/>
              <a:cs typeface="Arial" panose="020B0604020202020204" pitchFamily="34" charset="0"/>
            </a:endParaRPr>
          </a:p>
        </p:txBody>
      </p:sp>
      <p:pic>
        <p:nvPicPr>
          <p:cNvPr id="12" name="图片 7"/>
          <p:cNvPicPr>
            <a:picLocks noChangeAspect="1"/>
          </p:cNvPicPr>
          <p:nvPr/>
        </p:nvPicPr>
        <p:blipFill>
          <a:blip r:embed="rId5"/>
          <a:stretch>
            <a:fillRect/>
          </a:stretch>
        </p:blipFill>
        <p:spPr>
          <a:xfrm>
            <a:off x="3154421" y="3474641"/>
            <a:ext cx="2790406" cy="2790406"/>
          </a:xfrm>
          <a:prstGeom prst="rect">
            <a:avLst/>
          </a:prstGeom>
        </p:spPr>
      </p:pic>
      <p:sp>
        <p:nvSpPr>
          <p:cNvPr id="13" name="文本框 9"/>
          <p:cNvSpPr txBox="1"/>
          <p:nvPr/>
        </p:nvSpPr>
        <p:spPr>
          <a:xfrm>
            <a:off x="3648929" y="6327816"/>
            <a:ext cx="3568700" cy="276999"/>
          </a:xfrm>
          <a:prstGeom prst="rect">
            <a:avLst/>
          </a:prstGeom>
          <a:noFill/>
        </p:spPr>
        <p:txBody>
          <a:bodyPr wrap="square">
            <a:spAutoFit/>
          </a:bodyPr>
          <a:lstStyle/>
          <a:p>
            <a:r>
              <a:rPr lang="zh-CN" altLang="en-US" sz="1200" b="1" dirty="0">
                <a:latin typeface="Arial" panose="020B0604020202020204" pitchFamily="34" charset="0"/>
                <a:cs typeface="Arial" panose="020B0604020202020204" pitchFamily="34" charset="0"/>
              </a:rPr>
              <a:t>Skin Cutaneous Melanoma</a:t>
            </a:r>
          </a:p>
        </p:txBody>
      </p:sp>
      <p:sp>
        <p:nvSpPr>
          <p:cNvPr id="16" name="TextBox 15"/>
          <p:cNvSpPr txBox="1"/>
          <p:nvPr/>
        </p:nvSpPr>
        <p:spPr>
          <a:xfrm>
            <a:off x="6555034" y="1816511"/>
            <a:ext cx="3480787" cy="830997"/>
          </a:xfrm>
          <a:prstGeom prst="rect">
            <a:avLst/>
          </a:prstGeom>
          <a:noFill/>
        </p:spPr>
        <p:txBody>
          <a:bodyPr wrap="square" rtlCol="0">
            <a:spAutoFit/>
          </a:bodyPr>
          <a:lstStyle/>
          <a:p>
            <a:pPr algn="just"/>
            <a:r>
              <a:rPr lang="en-US" sz="1200" b="1" dirty="0">
                <a:latin typeface="Arial" panose="020B0604020202020204" pitchFamily="34" charset="0"/>
                <a:cs typeface="Arial" panose="020B0604020202020204" pitchFamily="34" charset="0"/>
              </a:rPr>
              <a:t>Supplemental figure 8. Overall survival for the indicated human cancers expression high or low UBASH3A. </a:t>
            </a:r>
            <a:r>
              <a:rPr lang="en-US" altLang="zh-CN" sz="1200" dirty="0">
                <a:latin typeface="Arial" panose="020B0604020202020204" pitchFamily="34" charset="0"/>
                <a:cs typeface="Arial" panose="020B0604020202020204" pitchFamily="34" charset="0"/>
              </a:rPr>
              <a:t>Data was obtained from public database: http://gepia.cancer-pku.cn/. </a:t>
            </a:r>
            <a:endParaRPr lang="en-US" sz="1200" dirty="0">
              <a:latin typeface="Arial" panose="020B0604020202020204" pitchFamily="34" charset="0"/>
              <a:cs typeface="Arial" panose="020B0604020202020204" pitchFamily="34" charset="0"/>
            </a:endParaRPr>
          </a:p>
        </p:txBody>
      </p:sp>
      <p:sp>
        <p:nvSpPr>
          <p:cNvPr id="17" name="TextBox 16"/>
          <p:cNvSpPr txBox="1"/>
          <p:nvPr/>
        </p:nvSpPr>
        <p:spPr>
          <a:xfrm>
            <a:off x="74058" y="200886"/>
            <a:ext cx="6160725" cy="369332"/>
          </a:xfrm>
          <a:prstGeom prst="rect">
            <a:avLst/>
          </a:prstGeom>
          <a:noFill/>
        </p:spPr>
        <p:txBody>
          <a:bodyPr wrap="none" rtlCol="0">
            <a:spAutoFit/>
          </a:bodyPr>
          <a:lstStyle/>
          <a:p>
            <a:r>
              <a:rPr lang="en-US" dirty="0"/>
              <a:t>A                                          B                                            </a:t>
            </a:r>
          </a:p>
        </p:txBody>
      </p:sp>
      <p:sp>
        <p:nvSpPr>
          <p:cNvPr id="18" name="TextBox 17"/>
          <p:cNvSpPr txBox="1"/>
          <p:nvPr/>
        </p:nvSpPr>
        <p:spPr>
          <a:xfrm>
            <a:off x="156901" y="3231643"/>
            <a:ext cx="3147015" cy="369332"/>
          </a:xfrm>
          <a:prstGeom prst="rect">
            <a:avLst/>
          </a:prstGeom>
          <a:noFill/>
        </p:spPr>
        <p:txBody>
          <a:bodyPr wrap="none" rtlCol="0">
            <a:spAutoFit/>
          </a:bodyPr>
          <a:lstStyle/>
          <a:p>
            <a:r>
              <a:rPr lang="en-US" dirty="0"/>
              <a:t>C                                         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4580890" y="711200"/>
            <a:ext cx="666750" cy="39878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FLI1 </a:t>
            </a:r>
          </a:p>
          <a:p>
            <a:r>
              <a:rPr lang="en-US" altLang="zh-CN" sz="1000" dirty="0">
                <a:latin typeface="Arial" panose="020B0604020202020204" pitchFamily="34" charset="0"/>
                <a:cs typeface="Arial" panose="020B0604020202020204" pitchFamily="34" charset="0"/>
              </a:rPr>
              <a:t>(</a:t>
            </a:r>
            <a:r>
              <a:rPr lang="en-US" altLang="zh-CN" sz="1000" dirty="0">
                <a:latin typeface="Arial" panose="020B0604020202020204" pitchFamily="34" charset="0"/>
                <a:cs typeface="Arial" panose="020B0604020202020204" pitchFamily="34" charset="0"/>
                <a:sym typeface="+mn-ea"/>
              </a:rPr>
              <a:t>52 </a:t>
            </a:r>
            <a:r>
              <a:rPr lang="en-US" altLang="zh-CN" sz="1000" dirty="0" err="1">
                <a:latin typeface="Arial" panose="020B0604020202020204" pitchFamily="34" charset="0"/>
                <a:cs typeface="Arial" panose="020B0604020202020204" pitchFamily="34" charset="0"/>
                <a:sym typeface="+mn-ea"/>
              </a:rPr>
              <a:t>kDa</a:t>
            </a:r>
            <a:r>
              <a:rPr lang="en-US" altLang="zh-CN" sz="1000" dirty="0">
                <a:latin typeface="Arial" panose="020B0604020202020204" pitchFamily="34" charset="0"/>
                <a:cs typeface="Arial" panose="020B0604020202020204" pitchFamily="34" charset="0"/>
                <a:sym typeface="+mn-ea"/>
              </a:rPr>
              <a:t>)</a:t>
            </a:r>
            <a:endParaRPr lang="en-US" altLang="zh-CN" sz="1000" dirty="0">
              <a:latin typeface="Arial" panose="020B0604020202020204" pitchFamily="34" charset="0"/>
              <a:cs typeface="Arial" panose="020B0604020202020204" pitchFamily="34" charset="0"/>
            </a:endParaRPr>
          </a:p>
        </p:txBody>
      </p:sp>
      <p:sp>
        <p:nvSpPr>
          <p:cNvPr id="20" name="文本框 19"/>
          <p:cNvSpPr txBox="1"/>
          <p:nvPr>
            <p:custDataLst>
              <p:tags r:id="rId2"/>
            </p:custDataLst>
          </p:nvPr>
        </p:nvSpPr>
        <p:spPr>
          <a:xfrm>
            <a:off x="4575810" y="1508760"/>
            <a:ext cx="671830" cy="39878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GAPDH </a:t>
            </a:r>
          </a:p>
          <a:p>
            <a:r>
              <a:rPr lang="en-US" altLang="zh-CN" sz="1000" dirty="0">
                <a:latin typeface="Arial" panose="020B0604020202020204" pitchFamily="34" charset="0"/>
                <a:cs typeface="Arial" panose="020B0604020202020204" pitchFamily="34" charset="0"/>
              </a:rPr>
              <a:t>(37kDa )</a:t>
            </a:r>
            <a:r>
              <a:rPr lang="en-US" altLang="zh-CN" sz="1000" dirty="0"/>
              <a:t>  </a:t>
            </a:r>
          </a:p>
        </p:txBody>
      </p:sp>
      <p:pic>
        <p:nvPicPr>
          <p:cNvPr id="27" name="图片 26" descr="fffffli1"/>
          <p:cNvPicPr>
            <a:picLocks noChangeAspect="1"/>
          </p:cNvPicPr>
          <p:nvPr>
            <p:custDataLst>
              <p:tags r:id="rId3"/>
            </p:custDataLst>
          </p:nvPr>
        </p:nvPicPr>
        <p:blipFill>
          <a:blip r:embed="rId142"/>
          <a:srcRect r="22045"/>
          <a:stretch>
            <a:fillRect/>
          </a:stretch>
        </p:blipFill>
        <p:spPr>
          <a:xfrm>
            <a:off x="587446" y="326396"/>
            <a:ext cx="1578899" cy="2105199"/>
          </a:xfrm>
          <a:prstGeom prst="rect">
            <a:avLst/>
          </a:prstGeom>
        </p:spPr>
      </p:pic>
      <p:sp>
        <p:nvSpPr>
          <p:cNvPr id="31" name="文本框 30"/>
          <p:cNvSpPr txBox="1"/>
          <p:nvPr>
            <p:custDataLst>
              <p:tags r:id="rId4"/>
            </p:custDataLst>
          </p:nvPr>
        </p:nvSpPr>
        <p:spPr>
          <a:xfrm>
            <a:off x="2077085" y="889000"/>
            <a:ext cx="630555" cy="272415"/>
          </a:xfrm>
          <a:prstGeom prst="rect">
            <a:avLst/>
          </a:prstGeom>
          <a:noFill/>
        </p:spPr>
        <p:txBody>
          <a:bodyPr wrap="square" rtlCol="0">
            <a:noAutofit/>
          </a:bodyPr>
          <a:lstStyle/>
          <a:p>
            <a:r>
              <a:rPr lang="en-US" altLang="zh-CN" sz="1000" dirty="0">
                <a:latin typeface="Arial" panose="020B0604020202020204" pitchFamily="34" charset="0"/>
                <a:cs typeface="Arial" panose="020B0604020202020204" pitchFamily="34" charset="0"/>
              </a:rPr>
              <a:t>FLI1 </a:t>
            </a:r>
          </a:p>
          <a:p>
            <a:r>
              <a:rPr lang="en-US" altLang="zh-CN" sz="1000" dirty="0">
                <a:latin typeface="Arial" panose="020B0604020202020204" pitchFamily="34" charset="0"/>
                <a:cs typeface="Arial" panose="020B0604020202020204" pitchFamily="34" charset="0"/>
              </a:rPr>
              <a:t>(</a:t>
            </a:r>
            <a:r>
              <a:rPr lang="en-US" altLang="zh-CN" sz="1000" dirty="0">
                <a:latin typeface="Arial" panose="020B0604020202020204" pitchFamily="34" charset="0"/>
                <a:cs typeface="Arial" panose="020B0604020202020204" pitchFamily="34" charset="0"/>
                <a:sym typeface="+mn-ea"/>
              </a:rPr>
              <a:t>52 </a:t>
            </a:r>
            <a:r>
              <a:rPr lang="en-US" altLang="zh-CN" sz="1000" dirty="0" err="1">
                <a:latin typeface="Arial" panose="020B0604020202020204" pitchFamily="34" charset="0"/>
                <a:cs typeface="Arial" panose="020B0604020202020204" pitchFamily="34" charset="0"/>
                <a:sym typeface="+mn-ea"/>
              </a:rPr>
              <a:t>kDa</a:t>
            </a:r>
            <a:r>
              <a:rPr lang="en-US" altLang="zh-CN" sz="1000" dirty="0">
                <a:latin typeface="Arial" panose="020B0604020202020204" pitchFamily="34" charset="0"/>
                <a:cs typeface="Arial" panose="020B0604020202020204" pitchFamily="34" charset="0"/>
                <a:sym typeface="+mn-ea"/>
              </a:rPr>
              <a:t>)</a:t>
            </a:r>
            <a:endParaRPr lang="en-US" altLang="zh-CN" sz="1000" dirty="0">
              <a:latin typeface="Arial" panose="020B0604020202020204" pitchFamily="34" charset="0"/>
              <a:cs typeface="Arial" panose="020B0604020202020204" pitchFamily="34" charset="0"/>
            </a:endParaRPr>
          </a:p>
        </p:txBody>
      </p:sp>
      <p:sp>
        <p:nvSpPr>
          <p:cNvPr id="32" name="文本框 31"/>
          <p:cNvSpPr txBox="1"/>
          <p:nvPr>
            <p:custDataLst>
              <p:tags r:id="rId5"/>
            </p:custDataLst>
          </p:nvPr>
        </p:nvSpPr>
        <p:spPr>
          <a:xfrm>
            <a:off x="2077085" y="1475740"/>
            <a:ext cx="702945" cy="335915"/>
          </a:xfrm>
          <a:prstGeom prst="rect">
            <a:avLst/>
          </a:prstGeom>
          <a:noFill/>
        </p:spPr>
        <p:txBody>
          <a:bodyPr wrap="square" rtlCol="0">
            <a:noAutofit/>
          </a:bodyPr>
          <a:lstStyle/>
          <a:p>
            <a:r>
              <a:rPr lang="en-US" altLang="zh-CN" sz="1000" dirty="0">
                <a:latin typeface="Arial" panose="020B0604020202020204" pitchFamily="34" charset="0"/>
                <a:cs typeface="Arial" panose="020B0604020202020204" pitchFamily="34" charset="0"/>
              </a:rPr>
              <a:t>GAPDH </a:t>
            </a:r>
          </a:p>
          <a:p>
            <a:r>
              <a:rPr lang="en-US" altLang="zh-CN" sz="1000" dirty="0">
                <a:latin typeface="Arial" panose="020B0604020202020204" pitchFamily="34" charset="0"/>
                <a:cs typeface="Arial" panose="020B0604020202020204" pitchFamily="34" charset="0"/>
              </a:rPr>
              <a:t>(37kDa )  </a:t>
            </a:r>
          </a:p>
        </p:txBody>
      </p:sp>
      <p:sp>
        <p:nvSpPr>
          <p:cNvPr id="33" name="文本框 32"/>
          <p:cNvSpPr txBox="1"/>
          <p:nvPr>
            <p:custDataLst>
              <p:tags r:id="rId6"/>
            </p:custDataLst>
          </p:nvPr>
        </p:nvSpPr>
        <p:spPr>
          <a:xfrm>
            <a:off x="637540" y="137160"/>
            <a:ext cx="1318260" cy="241935"/>
          </a:xfrm>
          <a:prstGeom prst="rect">
            <a:avLst/>
          </a:prstGeom>
          <a:noFill/>
        </p:spPr>
        <p:txBody>
          <a:bodyPr wrap="square" rtlCol="0">
            <a:noAutofit/>
          </a:bodyPr>
          <a:lstStyle/>
          <a:p>
            <a:r>
              <a:rPr lang="en-US" altLang="zh-CN" sz="1000" dirty="0">
                <a:latin typeface="Arial" panose="020B0604020202020204" pitchFamily="34" charset="0"/>
                <a:cs typeface="Arial" panose="020B0604020202020204" pitchFamily="34" charset="0"/>
                <a:sym typeface="+mn-ea"/>
              </a:rPr>
              <a:t>Scrambled  </a:t>
            </a:r>
            <a:r>
              <a:rPr lang="en-US" altLang="zh-CN" sz="1000" dirty="0">
                <a:latin typeface="Arial" panose="020B0604020202020204" pitchFamily="34" charset="0"/>
                <a:cs typeface="Arial" panose="020B0604020202020204" pitchFamily="34" charset="0"/>
              </a:rPr>
              <a:t>shFLI1</a:t>
            </a:r>
            <a:r>
              <a:rPr lang="en-US" altLang="zh-CN" sz="1000" dirty="0"/>
              <a:t>     </a:t>
            </a:r>
          </a:p>
        </p:txBody>
      </p:sp>
      <p:pic>
        <p:nvPicPr>
          <p:cNvPr id="28" name="图片 27" descr="FLI1  3A  3A  ---FLI1"/>
          <p:cNvPicPr>
            <a:picLocks noChangeAspect="1"/>
          </p:cNvPicPr>
          <p:nvPr/>
        </p:nvPicPr>
        <p:blipFill>
          <a:blip r:embed="rId143"/>
          <a:srcRect r="64386" b="52399"/>
          <a:stretch>
            <a:fillRect/>
          </a:stretch>
        </p:blipFill>
        <p:spPr>
          <a:xfrm>
            <a:off x="3286658" y="328604"/>
            <a:ext cx="1361539" cy="971942"/>
          </a:xfrm>
          <a:prstGeom prst="rect">
            <a:avLst/>
          </a:prstGeom>
        </p:spPr>
      </p:pic>
      <p:pic>
        <p:nvPicPr>
          <p:cNvPr id="29" name="图片 28" descr="FLI1  3A  3A  ---FLI1 1"/>
          <p:cNvPicPr>
            <a:picLocks noChangeAspect="1"/>
          </p:cNvPicPr>
          <p:nvPr/>
        </p:nvPicPr>
        <p:blipFill>
          <a:blip r:embed="rId144"/>
          <a:srcRect t="40187" r="64989" b="8218"/>
          <a:stretch>
            <a:fillRect/>
          </a:stretch>
        </p:blipFill>
        <p:spPr>
          <a:xfrm>
            <a:off x="3286658" y="1318877"/>
            <a:ext cx="1371599" cy="1079344"/>
          </a:xfrm>
          <a:prstGeom prst="rect">
            <a:avLst/>
          </a:prstGeom>
        </p:spPr>
      </p:pic>
      <p:sp>
        <p:nvSpPr>
          <p:cNvPr id="35" name="文本框 34"/>
          <p:cNvSpPr txBox="1"/>
          <p:nvPr>
            <p:custDataLst>
              <p:tags r:id="rId7"/>
            </p:custDataLst>
          </p:nvPr>
        </p:nvSpPr>
        <p:spPr>
          <a:xfrm>
            <a:off x="3215640" y="146685"/>
            <a:ext cx="1371600" cy="233680"/>
          </a:xfrm>
          <a:prstGeom prst="rect">
            <a:avLst/>
          </a:prstGeom>
          <a:noFill/>
        </p:spPr>
        <p:txBody>
          <a:bodyPr wrap="square" rtlCol="0">
            <a:noAutofit/>
          </a:bodyPr>
          <a:lstStyle/>
          <a:p>
            <a:r>
              <a:rPr lang="en-US" altLang="zh-CN" sz="1000" dirty="0">
                <a:latin typeface="Arial" panose="020B0604020202020204" pitchFamily="34" charset="0"/>
                <a:cs typeface="Arial" panose="020B0604020202020204" pitchFamily="34" charset="0"/>
                <a:sym typeface="+mn-ea"/>
              </a:rPr>
              <a:t>Scrambled  </a:t>
            </a:r>
            <a:r>
              <a:rPr lang="en-US" altLang="zh-CN" sz="1000" dirty="0">
                <a:latin typeface="Arial" panose="020B0604020202020204" pitchFamily="34" charset="0"/>
                <a:cs typeface="Arial" panose="020B0604020202020204" pitchFamily="34" charset="0"/>
              </a:rPr>
              <a:t>shFLI1</a:t>
            </a:r>
            <a:r>
              <a:rPr lang="en-US" altLang="zh-CN" sz="1000" dirty="0"/>
              <a:t>     </a:t>
            </a:r>
          </a:p>
        </p:txBody>
      </p:sp>
      <p:sp>
        <p:nvSpPr>
          <p:cNvPr id="2" name="文本框 1"/>
          <p:cNvSpPr txBox="1"/>
          <p:nvPr>
            <p:custDataLst>
              <p:tags r:id="rId8"/>
            </p:custDataLst>
          </p:nvPr>
        </p:nvSpPr>
        <p:spPr>
          <a:xfrm>
            <a:off x="120239" y="6332416"/>
            <a:ext cx="11282591" cy="461665"/>
          </a:xfrm>
          <a:prstGeom prst="rect">
            <a:avLst/>
          </a:prstGeom>
          <a:noFill/>
        </p:spPr>
        <p:txBody>
          <a:bodyPr wrap="square">
            <a:spAutoFit/>
          </a:bodyPr>
          <a:lstStyle/>
          <a:p>
            <a:pPr algn="just"/>
            <a:r>
              <a:rPr lang="en-US" altLang="zh-CN" sz="1200" b="1" dirty="0">
                <a:latin typeface="Arial" panose="020B0604020202020204" pitchFamily="34" charset="0"/>
                <a:cs typeface="Arial" panose="020B0604020202020204" pitchFamily="34" charset="0"/>
              </a:rPr>
              <a:t>Supplemental figure. 9 </a:t>
            </a:r>
            <a:r>
              <a:rPr lang="en-US" altLang="zh-CN" sz="1200" dirty="0">
                <a:latin typeface="Arial" panose="020B0604020202020204" pitchFamily="34" charset="0"/>
                <a:cs typeface="Arial" panose="020B0604020202020204" pitchFamily="34" charset="0"/>
              </a:rPr>
              <a:t>The full-length blots of UBASH3B, UBASH3A, FLI1 and GAPDH. The same membranes were</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cut and hybridization with different antibodies according to the molecular weights.</a:t>
            </a:r>
            <a:r>
              <a:rPr lang="en-US" sz="1200" dirty="0">
                <a:effectLst/>
                <a:latin typeface="Arial" panose="020B0604020202020204" pitchFamily="34" charset="0"/>
                <a:cs typeface="Arial" panose="020B0604020202020204" pitchFamily="34" charset="0"/>
              </a:rPr>
              <a:t> </a:t>
            </a:r>
            <a:endParaRPr lang="zh-CN" altLang="en-US" sz="1200" dirty="0">
              <a:latin typeface="Arial" panose="020B0604020202020204" pitchFamily="34" charset="0"/>
              <a:cs typeface="Arial" panose="020B0604020202020204" pitchFamily="34" charset="0"/>
            </a:endParaRPr>
          </a:p>
        </p:txBody>
      </p:sp>
      <p:sp>
        <p:nvSpPr>
          <p:cNvPr id="7" name="矩形 6"/>
          <p:cNvSpPr/>
          <p:nvPr>
            <p:custDataLst>
              <p:tags r:id="rId9"/>
            </p:custDataLst>
          </p:nvPr>
        </p:nvSpPr>
        <p:spPr>
          <a:xfrm>
            <a:off x="806450" y="846455"/>
            <a:ext cx="861060" cy="296545"/>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9" name="矩形 8"/>
          <p:cNvSpPr/>
          <p:nvPr>
            <p:custDataLst>
              <p:tags r:id="rId10"/>
            </p:custDataLst>
          </p:nvPr>
        </p:nvSpPr>
        <p:spPr>
          <a:xfrm>
            <a:off x="799465" y="1469390"/>
            <a:ext cx="868045" cy="296545"/>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10" name="矩形 9"/>
          <p:cNvSpPr/>
          <p:nvPr>
            <p:custDataLst>
              <p:tags r:id="rId11"/>
            </p:custDataLst>
          </p:nvPr>
        </p:nvSpPr>
        <p:spPr>
          <a:xfrm>
            <a:off x="3438525" y="1525270"/>
            <a:ext cx="894715" cy="296545"/>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pic>
        <p:nvPicPr>
          <p:cNvPr id="37" name="图片 36" descr="3aaaa"/>
          <p:cNvPicPr>
            <a:picLocks noChangeAspect="1"/>
          </p:cNvPicPr>
          <p:nvPr>
            <p:custDataLst>
              <p:tags r:id="rId12"/>
            </p:custDataLst>
          </p:nvPr>
        </p:nvPicPr>
        <p:blipFill>
          <a:blip r:embed="rId145"/>
          <a:srcRect r="20374" b="47128"/>
          <a:stretch>
            <a:fillRect/>
          </a:stretch>
        </p:blipFill>
        <p:spPr>
          <a:xfrm>
            <a:off x="546958" y="3759089"/>
            <a:ext cx="1647136" cy="951086"/>
          </a:xfrm>
          <a:prstGeom prst="rect">
            <a:avLst/>
          </a:prstGeom>
        </p:spPr>
      </p:pic>
      <p:sp>
        <p:nvSpPr>
          <p:cNvPr id="38" name="文本框 37"/>
          <p:cNvSpPr txBox="1"/>
          <p:nvPr>
            <p:custDataLst>
              <p:tags r:id="rId13"/>
            </p:custDataLst>
          </p:nvPr>
        </p:nvSpPr>
        <p:spPr>
          <a:xfrm>
            <a:off x="625475" y="3564890"/>
            <a:ext cx="1400810" cy="24511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Scrambled  </a:t>
            </a:r>
            <a:r>
              <a:rPr lang="en-US" altLang="zh-CN" sz="1000" dirty="0">
                <a:latin typeface="Arial" panose="020B0604020202020204" pitchFamily="34" charset="0"/>
                <a:cs typeface="Arial" panose="020B0604020202020204" pitchFamily="34" charset="0"/>
                <a:sym typeface="+mn-ea"/>
              </a:rPr>
              <a:t>shFLI1 </a:t>
            </a:r>
            <a:r>
              <a:rPr lang="en-US" altLang="zh-CN" sz="1000" dirty="0">
                <a:latin typeface="Arial" panose="020B0604020202020204" pitchFamily="34" charset="0"/>
                <a:cs typeface="Arial" panose="020B0604020202020204" pitchFamily="34" charset="0"/>
              </a:rPr>
              <a:t>  </a:t>
            </a:r>
          </a:p>
        </p:txBody>
      </p:sp>
      <p:sp>
        <p:nvSpPr>
          <p:cNvPr id="39" name="文本框 38"/>
          <p:cNvSpPr txBox="1"/>
          <p:nvPr>
            <p:custDataLst>
              <p:tags r:id="rId14"/>
            </p:custDataLst>
          </p:nvPr>
        </p:nvSpPr>
        <p:spPr>
          <a:xfrm>
            <a:off x="2105660" y="3903980"/>
            <a:ext cx="820420" cy="39878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sym typeface="+mn-ea"/>
              </a:rPr>
              <a:t>UBASH3A </a:t>
            </a:r>
          </a:p>
          <a:p>
            <a:r>
              <a:rPr lang="en-US" altLang="zh-CN" sz="1000" dirty="0">
                <a:latin typeface="Arial" panose="020B0604020202020204" pitchFamily="34" charset="0"/>
                <a:cs typeface="Arial" panose="020B0604020202020204" pitchFamily="34" charset="0"/>
                <a:sym typeface="+mn-ea"/>
              </a:rPr>
              <a:t>(</a:t>
            </a:r>
            <a:r>
              <a:rPr lang="en-US" altLang="zh-CN" sz="1000" dirty="0">
                <a:latin typeface="Arial" panose="020B0604020202020204" pitchFamily="34" charset="0"/>
                <a:cs typeface="Arial" panose="020B0604020202020204" pitchFamily="34" charset="0"/>
              </a:rPr>
              <a:t>69 </a:t>
            </a:r>
            <a:r>
              <a:rPr lang="en-US" altLang="zh-CN" sz="1000" dirty="0" err="1">
                <a:latin typeface="Arial" panose="020B0604020202020204" pitchFamily="34" charset="0"/>
                <a:cs typeface="Arial" panose="020B0604020202020204" pitchFamily="34" charset="0"/>
              </a:rPr>
              <a:t>kDa</a:t>
            </a:r>
            <a:r>
              <a:rPr lang="en-US" altLang="zh-CN" sz="1000" dirty="0">
                <a:latin typeface="Arial" panose="020B0604020202020204" pitchFamily="34" charset="0"/>
                <a:cs typeface="Arial" panose="020B0604020202020204" pitchFamily="34" charset="0"/>
              </a:rPr>
              <a:t>)</a:t>
            </a:r>
          </a:p>
        </p:txBody>
      </p:sp>
      <p:sp>
        <p:nvSpPr>
          <p:cNvPr id="40" name="文本框 39"/>
          <p:cNvSpPr txBox="1"/>
          <p:nvPr>
            <p:custDataLst>
              <p:tags r:id="rId15"/>
            </p:custDataLst>
          </p:nvPr>
        </p:nvSpPr>
        <p:spPr>
          <a:xfrm>
            <a:off x="2105660" y="4848860"/>
            <a:ext cx="746760" cy="39878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GAPDH </a:t>
            </a:r>
          </a:p>
          <a:p>
            <a:r>
              <a:rPr lang="en-US" altLang="zh-CN" sz="1000" dirty="0">
                <a:latin typeface="Arial" panose="020B0604020202020204" pitchFamily="34" charset="0"/>
                <a:cs typeface="Arial" panose="020B0604020202020204" pitchFamily="34" charset="0"/>
              </a:rPr>
              <a:t>(37kDa )</a:t>
            </a:r>
            <a:r>
              <a:rPr lang="en-US" altLang="zh-CN" sz="1000" dirty="0"/>
              <a:t>  </a:t>
            </a:r>
          </a:p>
        </p:txBody>
      </p:sp>
      <p:pic>
        <p:nvPicPr>
          <p:cNvPr id="41" name="图片 40" descr="3aaaa  gapdh"/>
          <p:cNvPicPr>
            <a:picLocks noChangeAspect="1"/>
          </p:cNvPicPr>
          <p:nvPr>
            <p:custDataLst>
              <p:tags r:id="rId16"/>
            </p:custDataLst>
          </p:nvPr>
        </p:nvPicPr>
        <p:blipFill>
          <a:blip r:embed="rId146"/>
          <a:srcRect t="16194" r="24158"/>
          <a:stretch>
            <a:fillRect/>
          </a:stretch>
        </p:blipFill>
        <p:spPr>
          <a:xfrm>
            <a:off x="546959" y="4707205"/>
            <a:ext cx="1647136" cy="952140"/>
          </a:xfrm>
          <a:prstGeom prst="rect">
            <a:avLst/>
          </a:prstGeom>
        </p:spPr>
      </p:pic>
      <p:sp>
        <p:nvSpPr>
          <p:cNvPr id="11" name="矩形 10"/>
          <p:cNvSpPr/>
          <p:nvPr>
            <p:custDataLst>
              <p:tags r:id="rId17"/>
            </p:custDataLst>
          </p:nvPr>
        </p:nvSpPr>
        <p:spPr>
          <a:xfrm>
            <a:off x="3466465" y="743585"/>
            <a:ext cx="866775" cy="296545"/>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16" name="矩形 15"/>
          <p:cNvSpPr/>
          <p:nvPr>
            <p:custDataLst>
              <p:tags r:id="rId18"/>
            </p:custDataLst>
          </p:nvPr>
        </p:nvSpPr>
        <p:spPr>
          <a:xfrm>
            <a:off x="945515" y="4892040"/>
            <a:ext cx="809625" cy="296545"/>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5" name="矩形 24"/>
          <p:cNvSpPr/>
          <p:nvPr>
            <p:custDataLst>
              <p:tags r:id="rId19"/>
            </p:custDataLst>
          </p:nvPr>
        </p:nvSpPr>
        <p:spPr>
          <a:xfrm>
            <a:off x="912495" y="3948430"/>
            <a:ext cx="842645" cy="296545"/>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30" name="文本框 29"/>
          <p:cNvSpPr txBox="1"/>
          <p:nvPr>
            <p:custDataLst>
              <p:tags r:id="rId20"/>
            </p:custDataLst>
          </p:nvPr>
        </p:nvSpPr>
        <p:spPr>
          <a:xfrm>
            <a:off x="3507740" y="3841750"/>
            <a:ext cx="1304925" cy="24511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Scrambled </a:t>
            </a:r>
            <a:r>
              <a:rPr lang="en-US" altLang="zh-CN" sz="1000" dirty="0">
                <a:latin typeface="Arial" panose="020B0604020202020204" pitchFamily="34" charset="0"/>
                <a:cs typeface="Arial" panose="020B0604020202020204" pitchFamily="34" charset="0"/>
                <a:sym typeface="+mn-ea"/>
              </a:rPr>
              <a:t>shFLI1</a:t>
            </a:r>
            <a:r>
              <a:rPr lang="en-US" altLang="zh-CN" sz="1000" dirty="0">
                <a:latin typeface="Arial" panose="020B0604020202020204" pitchFamily="34" charset="0"/>
                <a:cs typeface="Arial" panose="020B0604020202020204" pitchFamily="34" charset="0"/>
              </a:rPr>
              <a:t>  </a:t>
            </a:r>
          </a:p>
        </p:txBody>
      </p:sp>
      <p:sp>
        <p:nvSpPr>
          <p:cNvPr id="34" name="文本框 33"/>
          <p:cNvSpPr txBox="1"/>
          <p:nvPr>
            <p:custDataLst>
              <p:tags r:id="rId21"/>
            </p:custDataLst>
          </p:nvPr>
        </p:nvSpPr>
        <p:spPr>
          <a:xfrm>
            <a:off x="4597400" y="4118610"/>
            <a:ext cx="826135" cy="39878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sym typeface="+mn-ea"/>
              </a:rPr>
              <a:t>UBASH3A </a:t>
            </a:r>
          </a:p>
          <a:p>
            <a:r>
              <a:rPr lang="en-US" altLang="zh-CN" sz="1000" dirty="0">
                <a:latin typeface="Arial" panose="020B0604020202020204" pitchFamily="34" charset="0"/>
                <a:cs typeface="Arial" panose="020B0604020202020204" pitchFamily="34" charset="0"/>
                <a:sym typeface="+mn-ea"/>
              </a:rPr>
              <a:t>(</a:t>
            </a:r>
            <a:r>
              <a:rPr lang="en-US" altLang="zh-CN" sz="1000" dirty="0">
                <a:latin typeface="Arial" panose="020B0604020202020204" pitchFamily="34" charset="0"/>
                <a:cs typeface="Arial" panose="020B0604020202020204" pitchFamily="34" charset="0"/>
              </a:rPr>
              <a:t>69 </a:t>
            </a:r>
            <a:r>
              <a:rPr lang="en-US" altLang="zh-CN" sz="1000" dirty="0" err="1">
                <a:latin typeface="Arial" panose="020B0604020202020204" pitchFamily="34" charset="0"/>
                <a:cs typeface="Arial" panose="020B0604020202020204" pitchFamily="34" charset="0"/>
              </a:rPr>
              <a:t>kDa</a:t>
            </a:r>
            <a:r>
              <a:rPr lang="en-US" altLang="zh-CN" sz="1000" dirty="0">
                <a:latin typeface="Arial" panose="020B0604020202020204" pitchFamily="34" charset="0"/>
                <a:cs typeface="Arial" panose="020B0604020202020204" pitchFamily="34" charset="0"/>
              </a:rPr>
              <a:t>)</a:t>
            </a:r>
          </a:p>
        </p:txBody>
      </p:sp>
      <p:sp>
        <p:nvSpPr>
          <p:cNvPr id="36" name="文本框 35"/>
          <p:cNvSpPr txBox="1"/>
          <p:nvPr>
            <p:custDataLst>
              <p:tags r:id="rId22"/>
            </p:custDataLst>
          </p:nvPr>
        </p:nvSpPr>
        <p:spPr>
          <a:xfrm>
            <a:off x="4606925" y="5232400"/>
            <a:ext cx="692150" cy="39878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GAPDH </a:t>
            </a:r>
          </a:p>
          <a:p>
            <a:r>
              <a:rPr lang="en-US" altLang="zh-CN" sz="1000" dirty="0">
                <a:latin typeface="Arial" panose="020B0604020202020204" pitchFamily="34" charset="0"/>
                <a:cs typeface="Arial" panose="020B0604020202020204" pitchFamily="34" charset="0"/>
              </a:rPr>
              <a:t>(37kDa )</a:t>
            </a:r>
            <a:r>
              <a:rPr lang="en-US" altLang="zh-CN" sz="1000" dirty="0"/>
              <a:t>  </a:t>
            </a:r>
          </a:p>
        </p:txBody>
      </p:sp>
      <p:pic>
        <p:nvPicPr>
          <p:cNvPr id="65" name="图片 64" descr="FLI1  3B  3B  ---3B2"/>
          <p:cNvPicPr>
            <a:picLocks noChangeAspect="1"/>
          </p:cNvPicPr>
          <p:nvPr>
            <p:custDataLst>
              <p:tags r:id="rId23"/>
            </p:custDataLst>
          </p:nvPr>
        </p:nvPicPr>
        <p:blipFill>
          <a:blip r:embed="rId147"/>
          <a:srcRect t="50388" r="62375"/>
          <a:stretch>
            <a:fillRect/>
          </a:stretch>
        </p:blipFill>
        <p:spPr>
          <a:xfrm>
            <a:off x="8347507" y="1198487"/>
            <a:ext cx="1297767" cy="924578"/>
          </a:xfrm>
          <a:prstGeom prst="rect">
            <a:avLst/>
          </a:prstGeom>
        </p:spPr>
      </p:pic>
      <p:sp>
        <p:nvSpPr>
          <p:cNvPr id="66" name="文本框 65"/>
          <p:cNvSpPr txBox="1"/>
          <p:nvPr>
            <p:custDataLst>
              <p:tags r:id="rId24"/>
            </p:custDataLst>
          </p:nvPr>
        </p:nvSpPr>
        <p:spPr>
          <a:xfrm>
            <a:off x="8231637" y="-5359"/>
            <a:ext cx="1529715" cy="246221"/>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sym typeface="+mn-ea"/>
              </a:rPr>
              <a:t>Scrambled</a:t>
            </a:r>
            <a:r>
              <a:rPr lang="en-US" altLang="zh-CN" sz="1000" dirty="0">
                <a:latin typeface="Arial" panose="020B0604020202020204" pitchFamily="34" charset="0"/>
                <a:cs typeface="Arial" panose="020B0604020202020204" pitchFamily="34" charset="0"/>
              </a:rPr>
              <a:t>   </a:t>
            </a:r>
            <a:r>
              <a:rPr lang="en-US" altLang="zh-CN" sz="1000" dirty="0">
                <a:latin typeface="Arial" panose="020B0604020202020204" pitchFamily="34" charset="0"/>
                <a:cs typeface="Arial" panose="020B0604020202020204" pitchFamily="34" charset="0"/>
                <a:sym typeface="+mn-ea"/>
              </a:rPr>
              <a:t>shFLI1  </a:t>
            </a:r>
            <a:r>
              <a:rPr lang="en-US" altLang="zh-CN" sz="1000" dirty="0"/>
              <a:t>     </a:t>
            </a:r>
          </a:p>
        </p:txBody>
      </p:sp>
      <p:sp>
        <p:nvSpPr>
          <p:cNvPr id="67" name="文本框 66"/>
          <p:cNvSpPr txBox="1"/>
          <p:nvPr>
            <p:custDataLst>
              <p:tags r:id="rId25"/>
            </p:custDataLst>
          </p:nvPr>
        </p:nvSpPr>
        <p:spPr>
          <a:xfrm>
            <a:off x="9568180" y="1211580"/>
            <a:ext cx="719455" cy="39878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GAPDH </a:t>
            </a:r>
          </a:p>
          <a:p>
            <a:r>
              <a:rPr lang="en-US" altLang="zh-CN" sz="1000" dirty="0">
                <a:latin typeface="Arial" panose="020B0604020202020204" pitchFamily="34" charset="0"/>
                <a:cs typeface="Arial" panose="020B0604020202020204" pitchFamily="34" charset="0"/>
              </a:rPr>
              <a:t>(37kDa )</a:t>
            </a:r>
            <a:r>
              <a:rPr lang="en-US" altLang="zh-CN" sz="1000" dirty="0"/>
              <a:t>  </a:t>
            </a:r>
          </a:p>
        </p:txBody>
      </p:sp>
      <p:sp>
        <p:nvSpPr>
          <p:cNvPr id="68" name="文本框 67"/>
          <p:cNvSpPr txBox="1"/>
          <p:nvPr>
            <p:custDataLst>
              <p:tags r:id="rId26"/>
            </p:custDataLst>
          </p:nvPr>
        </p:nvSpPr>
        <p:spPr>
          <a:xfrm>
            <a:off x="9568180" y="263525"/>
            <a:ext cx="806450" cy="398780"/>
          </a:xfrm>
          <a:prstGeom prst="rect">
            <a:avLst/>
          </a:prstGeom>
          <a:noFill/>
        </p:spPr>
        <p:txBody>
          <a:bodyPr wrap="square" rtlCol="0">
            <a:spAutoFit/>
          </a:bodyPr>
          <a:lstStyle/>
          <a:p>
            <a:pPr algn="l"/>
            <a:r>
              <a:rPr lang="en-US" altLang="zh-CN" sz="1000" dirty="0">
                <a:latin typeface="Arial" panose="020B0604020202020204" pitchFamily="34" charset="0"/>
                <a:cs typeface="Arial" panose="020B0604020202020204" pitchFamily="34" charset="0"/>
              </a:rPr>
              <a:t>UBASH3B </a:t>
            </a:r>
          </a:p>
          <a:p>
            <a:pPr algn="l"/>
            <a:r>
              <a:rPr lang="en-US" altLang="zh-CN" sz="1000" dirty="0">
                <a:latin typeface="Arial" panose="020B0604020202020204" pitchFamily="34" charset="0"/>
                <a:cs typeface="Arial" panose="020B0604020202020204" pitchFamily="34" charset="0"/>
              </a:rPr>
              <a:t>(66 </a:t>
            </a:r>
            <a:r>
              <a:rPr lang="en-US" altLang="zh-CN" sz="1000" dirty="0" err="1">
                <a:latin typeface="Arial" panose="020B0604020202020204" pitchFamily="34" charset="0"/>
                <a:cs typeface="Arial" panose="020B0604020202020204" pitchFamily="34" charset="0"/>
              </a:rPr>
              <a:t>kDa</a:t>
            </a:r>
            <a:r>
              <a:rPr lang="en-US" altLang="zh-CN" sz="1000" dirty="0">
                <a:latin typeface="Arial" panose="020B0604020202020204" pitchFamily="34" charset="0"/>
                <a:cs typeface="Arial" panose="020B0604020202020204" pitchFamily="34" charset="0"/>
              </a:rPr>
              <a:t>)</a:t>
            </a:r>
          </a:p>
        </p:txBody>
      </p:sp>
      <p:pic>
        <p:nvPicPr>
          <p:cNvPr id="69" name="图片 68" descr="FLI1  3B  3B  ---3B3"/>
          <p:cNvPicPr>
            <a:picLocks noChangeAspect="1"/>
          </p:cNvPicPr>
          <p:nvPr>
            <p:custDataLst>
              <p:tags r:id="rId27"/>
            </p:custDataLst>
          </p:nvPr>
        </p:nvPicPr>
        <p:blipFill>
          <a:blip r:embed="rId148"/>
          <a:srcRect r="62083" b="45361"/>
          <a:stretch>
            <a:fillRect/>
          </a:stretch>
        </p:blipFill>
        <p:spPr>
          <a:xfrm>
            <a:off x="8352585" y="181587"/>
            <a:ext cx="1297767" cy="1010407"/>
          </a:xfrm>
          <a:prstGeom prst="rect">
            <a:avLst/>
          </a:prstGeom>
        </p:spPr>
      </p:pic>
      <p:sp>
        <p:nvSpPr>
          <p:cNvPr id="76" name="矩形 75"/>
          <p:cNvSpPr/>
          <p:nvPr/>
        </p:nvSpPr>
        <p:spPr>
          <a:xfrm>
            <a:off x="27940" y="20955"/>
            <a:ext cx="7774940" cy="2610485"/>
          </a:xfrm>
          <a:prstGeom prst="rect">
            <a:avLst/>
          </a:prstGeom>
          <a:no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7" name="图片 76" descr="3B 22"/>
          <p:cNvPicPr>
            <a:picLocks noChangeAspect="1"/>
          </p:cNvPicPr>
          <p:nvPr>
            <p:custDataLst>
              <p:tags r:id="rId28"/>
            </p:custDataLst>
          </p:nvPr>
        </p:nvPicPr>
        <p:blipFill>
          <a:blip r:embed="rId149"/>
          <a:srcRect l="68531" t="8499" b="38222"/>
          <a:stretch>
            <a:fillRect/>
          </a:stretch>
        </p:blipFill>
        <p:spPr>
          <a:xfrm>
            <a:off x="8870348" y="3815353"/>
            <a:ext cx="1386762" cy="1124588"/>
          </a:xfrm>
          <a:prstGeom prst="rect">
            <a:avLst/>
          </a:prstGeom>
        </p:spPr>
      </p:pic>
      <p:pic>
        <p:nvPicPr>
          <p:cNvPr id="78" name="图片 77" descr="333333AAAA.jpg"/>
          <p:cNvPicPr>
            <a:picLocks noChangeAspect="1"/>
          </p:cNvPicPr>
          <p:nvPr>
            <p:custDataLst>
              <p:tags r:id="rId29"/>
            </p:custDataLst>
          </p:nvPr>
        </p:nvPicPr>
        <p:blipFill>
          <a:blip r:embed="rId150"/>
          <a:srcRect l="68511" t="55873"/>
          <a:stretch>
            <a:fillRect/>
          </a:stretch>
        </p:blipFill>
        <p:spPr>
          <a:xfrm>
            <a:off x="8870315" y="4956810"/>
            <a:ext cx="1372235" cy="947420"/>
          </a:xfrm>
          <a:prstGeom prst="rect">
            <a:avLst/>
          </a:prstGeom>
        </p:spPr>
      </p:pic>
      <p:sp>
        <p:nvSpPr>
          <p:cNvPr id="79" name="文本框 78"/>
          <p:cNvSpPr txBox="1"/>
          <p:nvPr>
            <p:custDataLst>
              <p:tags r:id="rId30"/>
            </p:custDataLst>
          </p:nvPr>
        </p:nvSpPr>
        <p:spPr>
          <a:xfrm>
            <a:off x="10173970" y="5092700"/>
            <a:ext cx="779780" cy="39878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GAPDH </a:t>
            </a:r>
          </a:p>
          <a:p>
            <a:r>
              <a:rPr lang="en-US" altLang="zh-CN" sz="1000" dirty="0">
                <a:latin typeface="Arial" panose="020B0604020202020204" pitchFamily="34" charset="0"/>
                <a:cs typeface="Arial" panose="020B0604020202020204" pitchFamily="34" charset="0"/>
              </a:rPr>
              <a:t>(37kDa )  </a:t>
            </a:r>
          </a:p>
        </p:txBody>
      </p:sp>
      <p:sp>
        <p:nvSpPr>
          <p:cNvPr id="80" name="文本框 79"/>
          <p:cNvSpPr txBox="1"/>
          <p:nvPr>
            <p:custDataLst>
              <p:tags r:id="rId31"/>
            </p:custDataLst>
          </p:nvPr>
        </p:nvSpPr>
        <p:spPr>
          <a:xfrm>
            <a:off x="10173970" y="4301490"/>
            <a:ext cx="779145" cy="398780"/>
          </a:xfrm>
          <a:prstGeom prst="rect">
            <a:avLst/>
          </a:prstGeom>
          <a:noFill/>
        </p:spPr>
        <p:txBody>
          <a:bodyPr wrap="square" rtlCol="0">
            <a:spAutoFit/>
          </a:bodyPr>
          <a:lstStyle/>
          <a:p>
            <a:pPr algn="l"/>
            <a:r>
              <a:rPr lang="en-US" altLang="zh-CN" sz="1000" dirty="0">
                <a:latin typeface="Arial" panose="020B0604020202020204" pitchFamily="34" charset="0"/>
                <a:cs typeface="Arial" panose="020B0604020202020204" pitchFamily="34" charset="0"/>
              </a:rPr>
              <a:t>UBASH3B</a:t>
            </a:r>
          </a:p>
          <a:p>
            <a:pPr algn="l"/>
            <a:r>
              <a:rPr lang="en-US" altLang="zh-CN" sz="1000" dirty="0">
                <a:latin typeface="Arial" panose="020B0604020202020204" pitchFamily="34" charset="0"/>
                <a:cs typeface="Arial" panose="020B0604020202020204" pitchFamily="34" charset="0"/>
              </a:rPr>
              <a:t> (66 </a:t>
            </a:r>
            <a:r>
              <a:rPr lang="en-US" altLang="zh-CN" sz="1000" dirty="0" err="1">
                <a:latin typeface="Arial" panose="020B0604020202020204" pitchFamily="34" charset="0"/>
                <a:cs typeface="Arial" panose="020B0604020202020204" pitchFamily="34" charset="0"/>
              </a:rPr>
              <a:t>kDa</a:t>
            </a:r>
            <a:r>
              <a:rPr lang="en-US" altLang="zh-CN" sz="1000" dirty="0">
                <a:latin typeface="Arial" panose="020B0604020202020204" pitchFamily="34" charset="0"/>
                <a:cs typeface="Arial" panose="020B0604020202020204" pitchFamily="34" charset="0"/>
              </a:rPr>
              <a:t>)</a:t>
            </a:r>
          </a:p>
        </p:txBody>
      </p:sp>
      <p:sp>
        <p:nvSpPr>
          <p:cNvPr id="81" name="文本框 80"/>
          <p:cNvSpPr txBox="1"/>
          <p:nvPr>
            <p:custDataLst>
              <p:tags r:id="rId32"/>
            </p:custDataLst>
          </p:nvPr>
        </p:nvSpPr>
        <p:spPr>
          <a:xfrm>
            <a:off x="9147810" y="3622675"/>
            <a:ext cx="1408430" cy="283210"/>
          </a:xfrm>
          <a:prstGeom prst="rect">
            <a:avLst/>
          </a:prstGeom>
          <a:noFill/>
        </p:spPr>
        <p:txBody>
          <a:bodyPr wrap="square" rtlCol="0">
            <a:noAutofit/>
          </a:bodyPr>
          <a:lstStyle/>
          <a:p>
            <a:r>
              <a:rPr lang="en-US" altLang="zh-CN" sz="1000" dirty="0">
                <a:latin typeface="Arial" panose="020B0604020202020204" pitchFamily="34" charset="0"/>
                <a:cs typeface="Arial" panose="020B0604020202020204" pitchFamily="34" charset="0"/>
                <a:sym typeface="+mn-ea"/>
              </a:rPr>
              <a:t>  </a:t>
            </a:r>
            <a:r>
              <a:rPr lang="en-US" altLang="zh-CN" sz="1000" dirty="0">
                <a:latin typeface="Arial" panose="020B0604020202020204" pitchFamily="34" charset="0"/>
                <a:cs typeface="Arial" panose="020B0604020202020204" pitchFamily="34" charset="0"/>
              </a:rPr>
              <a:t>shFLI1  </a:t>
            </a:r>
            <a:r>
              <a:rPr lang="en-US" altLang="zh-CN" sz="1000" dirty="0">
                <a:latin typeface="Arial" panose="020B0604020202020204" pitchFamily="34" charset="0"/>
                <a:cs typeface="Arial" panose="020B0604020202020204" pitchFamily="34" charset="0"/>
                <a:sym typeface="+mn-ea"/>
              </a:rPr>
              <a:t>Scrambled</a:t>
            </a:r>
            <a:r>
              <a:rPr lang="en-US" altLang="zh-CN" sz="1000" dirty="0">
                <a:latin typeface="Arial" panose="020B0604020202020204" pitchFamily="34" charset="0"/>
                <a:cs typeface="Arial" panose="020B0604020202020204" pitchFamily="34" charset="0"/>
              </a:rPr>
              <a:t>    </a:t>
            </a:r>
          </a:p>
        </p:txBody>
      </p:sp>
      <p:sp>
        <p:nvSpPr>
          <p:cNvPr id="82" name="矩形 81"/>
          <p:cNvSpPr/>
          <p:nvPr/>
        </p:nvSpPr>
        <p:spPr>
          <a:xfrm>
            <a:off x="7840459" y="7620"/>
            <a:ext cx="4342765" cy="5976620"/>
          </a:xfrm>
          <a:prstGeom prst="rect">
            <a:avLst/>
          </a:prstGeom>
          <a:noFill/>
          <a:ln>
            <a:solidFill>
              <a:srgbClr val="00B05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p:nvPr>
            <p:custDataLst>
              <p:tags r:id="rId33"/>
            </p:custDataLst>
          </p:nvPr>
        </p:nvSpPr>
        <p:spPr>
          <a:xfrm>
            <a:off x="8574405" y="319405"/>
            <a:ext cx="806450" cy="296545"/>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85" name="矩形 84"/>
          <p:cNvSpPr/>
          <p:nvPr>
            <p:custDataLst>
              <p:tags r:id="rId34"/>
            </p:custDataLst>
          </p:nvPr>
        </p:nvSpPr>
        <p:spPr>
          <a:xfrm>
            <a:off x="8574405" y="1278890"/>
            <a:ext cx="806450" cy="296545"/>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88" name="矩形 87"/>
          <p:cNvSpPr/>
          <p:nvPr>
            <p:custDataLst>
              <p:tags r:id="rId35"/>
            </p:custDataLst>
          </p:nvPr>
        </p:nvSpPr>
        <p:spPr>
          <a:xfrm>
            <a:off x="9274288" y="4357315"/>
            <a:ext cx="969163" cy="296489"/>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89" name="矩形 88"/>
          <p:cNvSpPr/>
          <p:nvPr>
            <p:custDataLst>
              <p:tags r:id="rId36"/>
            </p:custDataLst>
          </p:nvPr>
        </p:nvSpPr>
        <p:spPr>
          <a:xfrm>
            <a:off x="9291955" y="5133975"/>
            <a:ext cx="951230" cy="296545"/>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pic>
        <p:nvPicPr>
          <p:cNvPr id="90" name="图片 89" descr="SHFLI1-3A.jpg"/>
          <p:cNvPicPr>
            <a:picLocks noChangeAspect="1"/>
          </p:cNvPicPr>
          <p:nvPr/>
        </p:nvPicPr>
        <p:blipFill>
          <a:blip r:embed="rId151"/>
          <a:srcRect r="68617" b="44253"/>
          <a:stretch>
            <a:fillRect/>
          </a:stretch>
        </p:blipFill>
        <p:spPr>
          <a:xfrm>
            <a:off x="5929951" y="3793616"/>
            <a:ext cx="1270274" cy="928839"/>
          </a:xfrm>
          <a:prstGeom prst="rect">
            <a:avLst/>
          </a:prstGeom>
        </p:spPr>
      </p:pic>
      <p:pic>
        <p:nvPicPr>
          <p:cNvPr id="91" name="图片 90" descr="SHFLI1-3A-GAPDH.jpg"/>
          <p:cNvPicPr>
            <a:picLocks noChangeAspect="1"/>
          </p:cNvPicPr>
          <p:nvPr/>
        </p:nvPicPr>
        <p:blipFill>
          <a:blip r:embed="rId152"/>
          <a:srcRect t="21723" r="23375"/>
          <a:stretch>
            <a:fillRect/>
          </a:stretch>
        </p:blipFill>
        <p:spPr>
          <a:xfrm>
            <a:off x="5915041" y="4850973"/>
            <a:ext cx="1297879" cy="952436"/>
          </a:xfrm>
          <a:prstGeom prst="rect">
            <a:avLst/>
          </a:prstGeom>
        </p:spPr>
      </p:pic>
      <p:sp>
        <p:nvSpPr>
          <p:cNvPr id="92" name="文本框 91"/>
          <p:cNvSpPr txBox="1"/>
          <p:nvPr>
            <p:custDataLst>
              <p:tags r:id="rId37"/>
            </p:custDataLst>
          </p:nvPr>
        </p:nvSpPr>
        <p:spPr>
          <a:xfrm>
            <a:off x="6160135" y="3606165"/>
            <a:ext cx="1339850" cy="24511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sym typeface="+mn-ea"/>
              </a:rPr>
              <a:t>shFLI1   Scrambled</a:t>
            </a:r>
            <a:r>
              <a:rPr lang="en-US" altLang="zh-CN" sz="1000" dirty="0">
                <a:latin typeface="Arial" panose="020B0604020202020204" pitchFamily="34" charset="0"/>
                <a:cs typeface="Arial" panose="020B0604020202020204" pitchFamily="34" charset="0"/>
              </a:rPr>
              <a:t> </a:t>
            </a:r>
          </a:p>
        </p:txBody>
      </p:sp>
      <p:sp>
        <p:nvSpPr>
          <p:cNvPr id="93" name="文本框 92"/>
          <p:cNvSpPr txBox="1"/>
          <p:nvPr>
            <p:custDataLst>
              <p:tags r:id="rId38"/>
            </p:custDataLst>
          </p:nvPr>
        </p:nvSpPr>
        <p:spPr>
          <a:xfrm>
            <a:off x="7112000" y="3930015"/>
            <a:ext cx="828040" cy="39878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sym typeface="+mn-ea"/>
              </a:rPr>
              <a:t>UBASH3A</a:t>
            </a:r>
          </a:p>
          <a:p>
            <a:r>
              <a:rPr lang="en-US" altLang="zh-CN" sz="1000" dirty="0">
                <a:latin typeface="Arial" panose="020B0604020202020204" pitchFamily="34" charset="0"/>
                <a:cs typeface="Arial" panose="020B0604020202020204" pitchFamily="34" charset="0"/>
                <a:sym typeface="+mn-ea"/>
              </a:rPr>
              <a:t> (</a:t>
            </a:r>
            <a:r>
              <a:rPr lang="en-US" altLang="zh-CN" sz="1000" dirty="0">
                <a:latin typeface="Arial" panose="020B0604020202020204" pitchFamily="34" charset="0"/>
                <a:cs typeface="Arial" panose="020B0604020202020204" pitchFamily="34" charset="0"/>
              </a:rPr>
              <a:t>69 </a:t>
            </a:r>
            <a:r>
              <a:rPr lang="en-US" altLang="zh-CN" sz="1000" dirty="0" err="1">
                <a:latin typeface="Arial" panose="020B0604020202020204" pitchFamily="34" charset="0"/>
                <a:cs typeface="Arial" panose="020B0604020202020204" pitchFamily="34" charset="0"/>
              </a:rPr>
              <a:t>kDa</a:t>
            </a:r>
            <a:r>
              <a:rPr lang="en-US" altLang="zh-CN" sz="1000" dirty="0">
                <a:latin typeface="Arial" panose="020B0604020202020204" pitchFamily="34" charset="0"/>
                <a:cs typeface="Arial" panose="020B0604020202020204" pitchFamily="34" charset="0"/>
              </a:rPr>
              <a:t>)</a:t>
            </a:r>
          </a:p>
        </p:txBody>
      </p:sp>
      <p:sp>
        <p:nvSpPr>
          <p:cNvPr id="94" name="文本框 93"/>
          <p:cNvSpPr txBox="1"/>
          <p:nvPr>
            <p:custDataLst>
              <p:tags r:id="rId39"/>
            </p:custDataLst>
          </p:nvPr>
        </p:nvSpPr>
        <p:spPr>
          <a:xfrm>
            <a:off x="7112000" y="4901565"/>
            <a:ext cx="777240" cy="332105"/>
          </a:xfrm>
          <a:prstGeom prst="rect">
            <a:avLst/>
          </a:prstGeom>
          <a:noFill/>
        </p:spPr>
        <p:txBody>
          <a:bodyPr wrap="square" rtlCol="0">
            <a:noAutofit/>
          </a:bodyPr>
          <a:lstStyle/>
          <a:p>
            <a:r>
              <a:rPr lang="en-US" altLang="zh-CN" sz="1000" dirty="0">
                <a:latin typeface="Arial" panose="020B0604020202020204" pitchFamily="34" charset="0"/>
                <a:cs typeface="Arial" panose="020B0604020202020204" pitchFamily="34" charset="0"/>
              </a:rPr>
              <a:t>GAPDH</a:t>
            </a:r>
          </a:p>
          <a:p>
            <a:r>
              <a:rPr lang="en-US" altLang="zh-CN" sz="1000" dirty="0">
                <a:latin typeface="Arial" panose="020B0604020202020204" pitchFamily="34" charset="0"/>
                <a:cs typeface="Arial" panose="020B0604020202020204" pitchFamily="34" charset="0"/>
              </a:rPr>
              <a:t> (37kDa )</a:t>
            </a:r>
            <a:r>
              <a:rPr lang="en-US" altLang="zh-CN" sz="1000" dirty="0"/>
              <a:t>  </a:t>
            </a:r>
          </a:p>
        </p:txBody>
      </p:sp>
      <p:sp>
        <p:nvSpPr>
          <p:cNvPr id="95" name="矩形 94"/>
          <p:cNvSpPr/>
          <p:nvPr>
            <p:custDataLst>
              <p:tags r:id="rId40"/>
            </p:custDataLst>
          </p:nvPr>
        </p:nvSpPr>
        <p:spPr>
          <a:xfrm>
            <a:off x="6215978" y="3876741"/>
            <a:ext cx="969163" cy="296489"/>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96" name="矩形 95"/>
          <p:cNvSpPr/>
          <p:nvPr>
            <p:custDataLst>
              <p:tags r:id="rId41"/>
            </p:custDataLst>
          </p:nvPr>
        </p:nvSpPr>
        <p:spPr>
          <a:xfrm>
            <a:off x="6132708" y="4894497"/>
            <a:ext cx="969163" cy="296489"/>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97" name="矩形 96"/>
          <p:cNvSpPr/>
          <p:nvPr/>
        </p:nvSpPr>
        <p:spPr>
          <a:xfrm>
            <a:off x="0" y="3269615"/>
            <a:ext cx="7803515" cy="2902585"/>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8271510" y="5130800"/>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37 kDa</a:t>
            </a:r>
          </a:p>
        </p:txBody>
      </p:sp>
      <p:cxnSp>
        <p:nvCxnSpPr>
          <p:cNvPr id="14" name="直接连接符 13"/>
          <p:cNvCxnSpPr/>
          <p:nvPr/>
        </p:nvCxnSpPr>
        <p:spPr>
          <a:xfrm>
            <a:off x="8774430" y="526288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5" name="文本框 14"/>
          <p:cNvSpPr txBox="1"/>
          <p:nvPr>
            <p:custDataLst>
              <p:tags r:id="rId42"/>
            </p:custDataLst>
          </p:nvPr>
        </p:nvSpPr>
        <p:spPr>
          <a:xfrm>
            <a:off x="8271510" y="4655185"/>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48 kDa</a:t>
            </a:r>
          </a:p>
        </p:txBody>
      </p:sp>
      <p:cxnSp>
        <p:nvCxnSpPr>
          <p:cNvPr id="19" name="直接连接符 18"/>
          <p:cNvCxnSpPr/>
          <p:nvPr>
            <p:custDataLst>
              <p:tags r:id="rId43"/>
            </p:custDataLst>
          </p:nvPr>
        </p:nvCxnSpPr>
        <p:spPr>
          <a:xfrm>
            <a:off x="8774430" y="478726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21" name="文本框 20"/>
          <p:cNvSpPr txBox="1"/>
          <p:nvPr>
            <p:custDataLst>
              <p:tags r:id="rId44"/>
            </p:custDataLst>
          </p:nvPr>
        </p:nvSpPr>
        <p:spPr>
          <a:xfrm>
            <a:off x="8271510" y="4388485"/>
            <a:ext cx="693420"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63 kDa</a:t>
            </a:r>
          </a:p>
        </p:txBody>
      </p:sp>
      <p:cxnSp>
        <p:nvCxnSpPr>
          <p:cNvPr id="22" name="直接连接符 21"/>
          <p:cNvCxnSpPr/>
          <p:nvPr>
            <p:custDataLst>
              <p:tags r:id="rId45"/>
            </p:custDataLst>
          </p:nvPr>
        </p:nvCxnSpPr>
        <p:spPr>
          <a:xfrm>
            <a:off x="8774430" y="452056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42" name="文本框 41"/>
          <p:cNvSpPr txBox="1"/>
          <p:nvPr>
            <p:custDataLst>
              <p:tags r:id="rId46"/>
            </p:custDataLst>
          </p:nvPr>
        </p:nvSpPr>
        <p:spPr>
          <a:xfrm>
            <a:off x="2677795" y="5118735"/>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37 kDa</a:t>
            </a:r>
          </a:p>
        </p:txBody>
      </p:sp>
      <p:cxnSp>
        <p:nvCxnSpPr>
          <p:cNvPr id="43" name="直接连接符 42"/>
          <p:cNvCxnSpPr/>
          <p:nvPr>
            <p:custDataLst>
              <p:tags r:id="rId47"/>
            </p:custDataLst>
          </p:nvPr>
        </p:nvCxnSpPr>
        <p:spPr>
          <a:xfrm>
            <a:off x="3173730" y="525081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44" name="文本框 43"/>
          <p:cNvSpPr txBox="1"/>
          <p:nvPr>
            <p:custDataLst>
              <p:tags r:id="rId48"/>
            </p:custDataLst>
          </p:nvPr>
        </p:nvSpPr>
        <p:spPr>
          <a:xfrm>
            <a:off x="2677795" y="4680585"/>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48 kDa</a:t>
            </a:r>
          </a:p>
        </p:txBody>
      </p:sp>
      <p:cxnSp>
        <p:nvCxnSpPr>
          <p:cNvPr id="45" name="直接连接符 44"/>
          <p:cNvCxnSpPr/>
          <p:nvPr>
            <p:custDataLst>
              <p:tags r:id="rId49"/>
            </p:custDataLst>
          </p:nvPr>
        </p:nvCxnSpPr>
        <p:spPr>
          <a:xfrm>
            <a:off x="3173730" y="481266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46" name="文本框 45"/>
          <p:cNvSpPr txBox="1"/>
          <p:nvPr>
            <p:custDataLst>
              <p:tags r:id="rId50"/>
            </p:custDataLst>
          </p:nvPr>
        </p:nvSpPr>
        <p:spPr>
          <a:xfrm>
            <a:off x="2677795" y="4310380"/>
            <a:ext cx="693420"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63 kDa</a:t>
            </a:r>
          </a:p>
        </p:txBody>
      </p:sp>
      <p:cxnSp>
        <p:nvCxnSpPr>
          <p:cNvPr id="47" name="直接连接符 46"/>
          <p:cNvCxnSpPr/>
          <p:nvPr>
            <p:custDataLst>
              <p:tags r:id="rId51"/>
            </p:custDataLst>
          </p:nvPr>
        </p:nvCxnSpPr>
        <p:spPr>
          <a:xfrm>
            <a:off x="3173730" y="444246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48" name="文本框 47"/>
          <p:cNvSpPr txBox="1"/>
          <p:nvPr>
            <p:custDataLst>
              <p:tags r:id="rId52"/>
            </p:custDataLst>
          </p:nvPr>
        </p:nvSpPr>
        <p:spPr>
          <a:xfrm>
            <a:off x="2684145" y="4101465"/>
            <a:ext cx="693420"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75 kDa</a:t>
            </a:r>
          </a:p>
        </p:txBody>
      </p:sp>
      <p:cxnSp>
        <p:nvCxnSpPr>
          <p:cNvPr id="49" name="直接连接符 48"/>
          <p:cNvCxnSpPr/>
          <p:nvPr>
            <p:custDataLst>
              <p:tags r:id="rId53"/>
            </p:custDataLst>
          </p:nvPr>
        </p:nvCxnSpPr>
        <p:spPr>
          <a:xfrm>
            <a:off x="3180080" y="423354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50" name="文本框 49"/>
          <p:cNvSpPr txBox="1"/>
          <p:nvPr>
            <p:custDataLst>
              <p:tags r:id="rId54"/>
            </p:custDataLst>
          </p:nvPr>
        </p:nvSpPr>
        <p:spPr>
          <a:xfrm>
            <a:off x="-39370" y="1489710"/>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37 kDa</a:t>
            </a:r>
          </a:p>
        </p:txBody>
      </p:sp>
      <p:cxnSp>
        <p:nvCxnSpPr>
          <p:cNvPr id="51" name="直接连接符 50"/>
          <p:cNvCxnSpPr/>
          <p:nvPr>
            <p:custDataLst>
              <p:tags r:id="rId55"/>
            </p:custDataLst>
          </p:nvPr>
        </p:nvCxnSpPr>
        <p:spPr>
          <a:xfrm>
            <a:off x="479425" y="162179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52" name="文本框 51"/>
          <p:cNvSpPr txBox="1"/>
          <p:nvPr>
            <p:custDataLst>
              <p:tags r:id="rId56"/>
            </p:custDataLst>
          </p:nvPr>
        </p:nvSpPr>
        <p:spPr>
          <a:xfrm>
            <a:off x="-39370" y="1032510"/>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48 kDa</a:t>
            </a:r>
          </a:p>
        </p:txBody>
      </p:sp>
      <p:cxnSp>
        <p:nvCxnSpPr>
          <p:cNvPr id="53" name="直接连接符 52"/>
          <p:cNvCxnSpPr/>
          <p:nvPr>
            <p:custDataLst>
              <p:tags r:id="rId57"/>
            </p:custDataLst>
          </p:nvPr>
        </p:nvCxnSpPr>
        <p:spPr>
          <a:xfrm>
            <a:off x="479425" y="116459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54" name="文本框 53"/>
          <p:cNvSpPr txBox="1"/>
          <p:nvPr>
            <p:custDataLst>
              <p:tags r:id="rId58"/>
            </p:custDataLst>
          </p:nvPr>
        </p:nvSpPr>
        <p:spPr>
          <a:xfrm>
            <a:off x="-39370" y="684530"/>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63 kDa</a:t>
            </a:r>
          </a:p>
        </p:txBody>
      </p:sp>
      <p:cxnSp>
        <p:nvCxnSpPr>
          <p:cNvPr id="55" name="直接连接符 54"/>
          <p:cNvCxnSpPr/>
          <p:nvPr>
            <p:custDataLst>
              <p:tags r:id="rId59"/>
            </p:custDataLst>
          </p:nvPr>
        </p:nvCxnSpPr>
        <p:spPr>
          <a:xfrm>
            <a:off x="479425" y="81661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56" name="文本框 55"/>
          <p:cNvSpPr txBox="1"/>
          <p:nvPr>
            <p:custDataLst>
              <p:tags r:id="rId60"/>
            </p:custDataLst>
          </p:nvPr>
        </p:nvSpPr>
        <p:spPr>
          <a:xfrm>
            <a:off x="8200390" y="4091940"/>
            <a:ext cx="795020"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100 kDa</a:t>
            </a:r>
          </a:p>
        </p:txBody>
      </p:sp>
      <p:cxnSp>
        <p:nvCxnSpPr>
          <p:cNvPr id="57" name="直接连接符 56"/>
          <p:cNvCxnSpPr/>
          <p:nvPr>
            <p:custDataLst>
              <p:tags r:id="rId61"/>
            </p:custDataLst>
          </p:nvPr>
        </p:nvCxnSpPr>
        <p:spPr>
          <a:xfrm>
            <a:off x="8774430" y="422402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58" name="文本框 57"/>
          <p:cNvSpPr txBox="1"/>
          <p:nvPr>
            <p:custDataLst>
              <p:tags r:id="rId62"/>
            </p:custDataLst>
          </p:nvPr>
        </p:nvSpPr>
        <p:spPr>
          <a:xfrm>
            <a:off x="8271510" y="5547995"/>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25 kDa</a:t>
            </a:r>
          </a:p>
        </p:txBody>
      </p:sp>
      <p:cxnSp>
        <p:nvCxnSpPr>
          <p:cNvPr id="59" name="直接连接符 58"/>
          <p:cNvCxnSpPr/>
          <p:nvPr>
            <p:custDataLst>
              <p:tags r:id="rId63"/>
            </p:custDataLst>
          </p:nvPr>
        </p:nvCxnSpPr>
        <p:spPr>
          <a:xfrm>
            <a:off x="8774430" y="568007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60" name="文本框 59"/>
          <p:cNvSpPr txBox="1"/>
          <p:nvPr>
            <p:custDataLst>
              <p:tags r:id="rId64"/>
            </p:custDataLst>
          </p:nvPr>
        </p:nvSpPr>
        <p:spPr>
          <a:xfrm>
            <a:off x="2677795" y="5543550"/>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25 kDa</a:t>
            </a:r>
          </a:p>
        </p:txBody>
      </p:sp>
      <p:cxnSp>
        <p:nvCxnSpPr>
          <p:cNvPr id="61" name="直接连接符 60"/>
          <p:cNvCxnSpPr/>
          <p:nvPr>
            <p:custDataLst>
              <p:tags r:id="rId65"/>
            </p:custDataLst>
          </p:nvPr>
        </p:nvCxnSpPr>
        <p:spPr>
          <a:xfrm>
            <a:off x="3173730" y="567563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04" name="文本框 103"/>
          <p:cNvSpPr txBox="1"/>
          <p:nvPr>
            <p:custDataLst>
              <p:tags r:id="rId66"/>
            </p:custDataLst>
          </p:nvPr>
        </p:nvSpPr>
        <p:spPr>
          <a:xfrm>
            <a:off x="7761605" y="1318895"/>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37 kDa</a:t>
            </a:r>
          </a:p>
        </p:txBody>
      </p:sp>
      <p:cxnSp>
        <p:nvCxnSpPr>
          <p:cNvPr id="105" name="直接连接符 104"/>
          <p:cNvCxnSpPr/>
          <p:nvPr>
            <p:custDataLst>
              <p:tags r:id="rId67"/>
            </p:custDataLst>
          </p:nvPr>
        </p:nvCxnSpPr>
        <p:spPr>
          <a:xfrm>
            <a:off x="8254365" y="145097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06" name="文本框 105"/>
          <p:cNvSpPr txBox="1"/>
          <p:nvPr>
            <p:custDataLst>
              <p:tags r:id="rId68"/>
            </p:custDataLst>
          </p:nvPr>
        </p:nvSpPr>
        <p:spPr>
          <a:xfrm>
            <a:off x="7761605" y="812800"/>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48 kDa</a:t>
            </a:r>
          </a:p>
        </p:txBody>
      </p:sp>
      <p:cxnSp>
        <p:nvCxnSpPr>
          <p:cNvPr id="107" name="直接连接符 106"/>
          <p:cNvCxnSpPr/>
          <p:nvPr>
            <p:custDataLst>
              <p:tags r:id="rId69"/>
            </p:custDataLst>
          </p:nvPr>
        </p:nvCxnSpPr>
        <p:spPr>
          <a:xfrm>
            <a:off x="8254365" y="94488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08" name="文本框 107"/>
          <p:cNvSpPr txBox="1"/>
          <p:nvPr>
            <p:custDataLst>
              <p:tags r:id="rId70"/>
            </p:custDataLst>
          </p:nvPr>
        </p:nvSpPr>
        <p:spPr>
          <a:xfrm>
            <a:off x="7761605" y="444500"/>
            <a:ext cx="693420"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63 kDa</a:t>
            </a:r>
          </a:p>
        </p:txBody>
      </p:sp>
      <p:cxnSp>
        <p:nvCxnSpPr>
          <p:cNvPr id="109" name="直接连接符 108"/>
          <p:cNvCxnSpPr/>
          <p:nvPr>
            <p:custDataLst>
              <p:tags r:id="rId71"/>
            </p:custDataLst>
          </p:nvPr>
        </p:nvCxnSpPr>
        <p:spPr>
          <a:xfrm>
            <a:off x="8254365" y="57658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10" name="文本框 109"/>
          <p:cNvSpPr txBox="1"/>
          <p:nvPr>
            <p:custDataLst>
              <p:tags r:id="rId72"/>
            </p:custDataLst>
          </p:nvPr>
        </p:nvSpPr>
        <p:spPr>
          <a:xfrm>
            <a:off x="7761605" y="1858010"/>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25 kDa</a:t>
            </a:r>
          </a:p>
        </p:txBody>
      </p:sp>
      <p:cxnSp>
        <p:nvCxnSpPr>
          <p:cNvPr id="111" name="直接连接符 110"/>
          <p:cNvCxnSpPr/>
          <p:nvPr>
            <p:custDataLst>
              <p:tags r:id="rId73"/>
            </p:custDataLst>
          </p:nvPr>
        </p:nvCxnSpPr>
        <p:spPr>
          <a:xfrm>
            <a:off x="8254365" y="199009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13" name="文本框 112"/>
          <p:cNvSpPr txBox="1"/>
          <p:nvPr>
            <p:custDataLst>
              <p:tags r:id="rId74"/>
            </p:custDataLst>
          </p:nvPr>
        </p:nvSpPr>
        <p:spPr>
          <a:xfrm>
            <a:off x="11452860" y="2755900"/>
            <a:ext cx="667385" cy="39878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GAPDH </a:t>
            </a:r>
          </a:p>
          <a:p>
            <a:r>
              <a:rPr lang="en-US" altLang="zh-CN" sz="1000" dirty="0">
                <a:latin typeface="Arial" panose="020B0604020202020204" pitchFamily="34" charset="0"/>
                <a:cs typeface="Arial" panose="020B0604020202020204" pitchFamily="34" charset="0"/>
              </a:rPr>
              <a:t>(37kDa )</a:t>
            </a:r>
            <a:r>
              <a:rPr lang="en-US" altLang="zh-CN" sz="1000" dirty="0"/>
              <a:t>  </a:t>
            </a:r>
          </a:p>
        </p:txBody>
      </p:sp>
      <p:sp>
        <p:nvSpPr>
          <p:cNvPr id="114" name="文本框 113"/>
          <p:cNvSpPr txBox="1"/>
          <p:nvPr>
            <p:custDataLst>
              <p:tags r:id="rId75"/>
            </p:custDataLst>
          </p:nvPr>
        </p:nvSpPr>
        <p:spPr>
          <a:xfrm>
            <a:off x="11452860" y="2089785"/>
            <a:ext cx="821055" cy="398780"/>
          </a:xfrm>
          <a:prstGeom prst="rect">
            <a:avLst/>
          </a:prstGeom>
          <a:noFill/>
        </p:spPr>
        <p:txBody>
          <a:bodyPr wrap="square" rtlCol="0">
            <a:spAutoFit/>
          </a:bodyPr>
          <a:lstStyle/>
          <a:p>
            <a:pPr algn="l"/>
            <a:r>
              <a:rPr lang="en-US" altLang="zh-CN" sz="1000" dirty="0">
                <a:latin typeface="Arial" panose="020B0604020202020204" pitchFamily="34" charset="0"/>
                <a:cs typeface="Arial" panose="020B0604020202020204" pitchFamily="34" charset="0"/>
              </a:rPr>
              <a:t>UBASH3B </a:t>
            </a:r>
          </a:p>
          <a:p>
            <a:pPr algn="l"/>
            <a:r>
              <a:rPr lang="en-US" altLang="zh-CN" sz="1000" dirty="0">
                <a:latin typeface="Arial" panose="020B0604020202020204" pitchFamily="34" charset="0"/>
                <a:cs typeface="Arial" panose="020B0604020202020204" pitchFamily="34" charset="0"/>
              </a:rPr>
              <a:t>(66 </a:t>
            </a:r>
            <a:r>
              <a:rPr lang="en-US" altLang="zh-CN" sz="1000" dirty="0" err="1">
                <a:latin typeface="Arial" panose="020B0604020202020204" pitchFamily="34" charset="0"/>
                <a:cs typeface="Arial" panose="020B0604020202020204" pitchFamily="34" charset="0"/>
              </a:rPr>
              <a:t>kDa</a:t>
            </a:r>
            <a:r>
              <a:rPr lang="en-US" altLang="zh-CN" sz="1000" dirty="0">
                <a:latin typeface="Arial" panose="020B0604020202020204" pitchFamily="34" charset="0"/>
                <a:cs typeface="Arial" panose="020B0604020202020204" pitchFamily="34" charset="0"/>
              </a:rPr>
              <a:t>)</a:t>
            </a:r>
          </a:p>
        </p:txBody>
      </p:sp>
      <p:sp>
        <p:nvSpPr>
          <p:cNvPr id="115" name="文本框 114"/>
          <p:cNvSpPr txBox="1"/>
          <p:nvPr>
            <p:custDataLst>
              <p:tags r:id="rId76"/>
            </p:custDataLst>
          </p:nvPr>
        </p:nvSpPr>
        <p:spPr>
          <a:xfrm>
            <a:off x="10597515" y="1452245"/>
            <a:ext cx="1389380" cy="24511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sym typeface="+mn-ea"/>
              </a:rPr>
              <a:t>shFLI1  Scrambled</a:t>
            </a:r>
            <a:r>
              <a:rPr lang="en-US" altLang="zh-CN" sz="1000" dirty="0">
                <a:latin typeface="Arial" panose="020B0604020202020204" pitchFamily="34" charset="0"/>
                <a:cs typeface="Arial" panose="020B0604020202020204" pitchFamily="34" charset="0"/>
              </a:rPr>
              <a:t>   </a:t>
            </a:r>
            <a:r>
              <a:rPr lang="en-US" altLang="zh-CN" sz="1000" dirty="0">
                <a:latin typeface="Arial" panose="020B0604020202020204" pitchFamily="34" charset="0"/>
                <a:cs typeface="Arial" panose="020B0604020202020204" pitchFamily="34" charset="0"/>
                <a:sym typeface="+mn-ea"/>
              </a:rPr>
              <a:t> </a:t>
            </a:r>
            <a:r>
              <a:rPr lang="en-US" altLang="zh-CN" sz="1000" dirty="0"/>
              <a:t>     </a:t>
            </a:r>
          </a:p>
        </p:txBody>
      </p:sp>
      <p:sp>
        <p:nvSpPr>
          <p:cNvPr id="116" name="矩形 115"/>
          <p:cNvSpPr/>
          <p:nvPr>
            <p:custDataLst>
              <p:tags r:id="rId77"/>
            </p:custDataLst>
          </p:nvPr>
        </p:nvSpPr>
        <p:spPr>
          <a:xfrm>
            <a:off x="10617750" y="2799282"/>
            <a:ext cx="969163" cy="296489"/>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pic>
        <p:nvPicPr>
          <p:cNvPr id="117" name="图片 116" descr="3B 3"/>
          <p:cNvPicPr>
            <a:picLocks noChangeAspect="1"/>
          </p:cNvPicPr>
          <p:nvPr>
            <p:custDataLst>
              <p:tags r:id="rId78"/>
            </p:custDataLst>
          </p:nvPr>
        </p:nvPicPr>
        <p:blipFill>
          <a:blip r:embed="rId153"/>
          <a:srcRect l="39102" r="29755"/>
          <a:stretch>
            <a:fillRect/>
          </a:stretch>
        </p:blipFill>
        <p:spPr>
          <a:xfrm>
            <a:off x="10272395" y="1649095"/>
            <a:ext cx="1273175" cy="1981835"/>
          </a:xfrm>
          <a:prstGeom prst="rect">
            <a:avLst/>
          </a:prstGeom>
        </p:spPr>
      </p:pic>
      <p:sp>
        <p:nvSpPr>
          <p:cNvPr id="118" name="矩形 117"/>
          <p:cNvSpPr/>
          <p:nvPr>
            <p:custDataLst>
              <p:tags r:id="rId79"/>
            </p:custDataLst>
          </p:nvPr>
        </p:nvSpPr>
        <p:spPr>
          <a:xfrm>
            <a:off x="10617835" y="2142490"/>
            <a:ext cx="887095" cy="296545"/>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119" name="文本框 118"/>
          <p:cNvSpPr txBox="1"/>
          <p:nvPr>
            <p:custDataLst>
              <p:tags r:id="rId80"/>
            </p:custDataLst>
          </p:nvPr>
        </p:nvSpPr>
        <p:spPr>
          <a:xfrm>
            <a:off x="9697720" y="2766060"/>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37 kDa</a:t>
            </a:r>
          </a:p>
        </p:txBody>
      </p:sp>
      <p:cxnSp>
        <p:nvCxnSpPr>
          <p:cNvPr id="120" name="直接连接符 119"/>
          <p:cNvCxnSpPr/>
          <p:nvPr>
            <p:custDataLst>
              <p:tags r:id="rId81"/>
            </p:custDataLst>
          </p:nvPr>
        </p:nvCxnSpPr>
        <p:spPr>
          <a:xfrm>
            <a:off x="10180320" y="289814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21" name="文本框 120"/>
          <p:cNvSpPr txBox="1"/>
          <p:nvPr>
            <p:custDataLst>
              <p:tags r:id="rId82"/>
            </p:custDataLst>
          </p:nvPr>
        </p:nvSpPr>
        <p:spPr>
          <a:xfrm>
            <a:off x="9697720" y="2483485"/>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48 kDa</a:t>
            </a:r>
          </a:p>
        </p:txBody>
      </p:sp>
      <p:cxnSp>
        <p:nvCxnSpPr>
          <p:cNvPr id="122" name="直接连接符 121"/>
          <p:cNvCxnSpPr/>
          <p:nvPr>
            <p:custDataLst>
              <p:tags r:id="rId83"/>
            </p:custDataLst>
          </p:nvPr>
        </p:nvCxnSpPr>
        <p:spPr>
          <a:xfrm>
            <a:off x="10180320" y="261556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23" name="文本框 122"/>
          <p:cNvSpPr txBox="1"/>
          <p:nvPr>
            <p:custDataLst>
              <p:tags r:id="rId84"/>
            </p:custDataLst>
          </p:nvPr>
        </p:nvSpPr>
        <p:spPr>
          <a:xfrm>
            <a:off x="9697720" y="2216785"/>
            <a:ext cx="693420"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63 kDa</a:t>
            </a:r>
          </a:p>
        </p:txBody>
      </p:sp>
      <p:cxnSp>
        <p:nvCxnSpPr>
          <p:cNvPr id="124" name="直接连接符 123"/>
          <p:cNvCxnSpPr/>
          <p:nvPr>
            <p:custDataLst>
              <p:tags r:id="rId85"/>
            </p:custDataLst>
          </p:nvPr>
        </p:nvCxnSpPr>
        <p:spPr>
          <a:xfrm>
            <a:off x="10180320" y="234886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25" name="文本框 124"/>
          <p:cNvSpPr txBox="1"/>
          <p:nvPr>
            <p:custDataLst>
              <p:tags r:id="rId86"/>
            </p:custDataLst>
          </p:nvPr>
        </p:nvSpPr>
        <p:spPr>
          <a:xfrm>
            <a:off x="9626600" y="1910080"/>
            <a:ext cx="795020"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100 kDa</a:t>
            </a:r>
          </a:p>
        </p:txBody>
      </p:sp>
      <p:cxnSp>
        <p:nvCxnSpPr>
          <p:cNvPr id="126" name="直接连接符 125"/>
          <p:cNvCxnSpPr/>
          <p:nvPr>
            <p:custDataLst>
              <p:tags r:id="rId87"/>
            </p:custDataLst>
          </p:nvPr>
        </p:nvCxnSpPr>
        <p:spPr>
          <a:xfrm>
            <a:off x="10180320" y="204216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27" name="文本框 126"/>
          <p:cNvSpPr txBox="1"/>
          <p:nvPr>
            <p:custDataLst>
              <p:tags r:id="rId88"/>
            </p:custDataLst>
          </p:nvPr>
        </p:nvSpPr>
        <p:spPr>
          <a:xfrm>
            <a:off x="9697720" y="3122295"/>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25 kDa</a:t>
            </a:r>
          </a:p>
        </p:txBody>
      </p:sp>
      <p:cxnSp>
        <p:nvCxnSpPr>
          <p:cNvPr id="128" name="直接连接符 127"/>
          <p:cNvCxnSpPr/>
          <p:nvPr>
            <p:custDataLst>
              <p:tags r:id="rId89"/>
            </p:custDataLst>
          </p:nvPr>
        </p:nvCxnSpPr>
        <p:spPr>
          <a:xfrm>
            <a:off x="10180320" y="325437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29" name="矩形 128"/>
          <p:cNvSpPr/>
          <p:nvPr>
            <p:custDataLst>
              <p:tags r:id="rId90"/>
            </p:custDataLst>
          </p:nvPr>
        </p:nvSpPr>
        <p:spPr>
          <a:xfrm>
            <a:off x="10607675" y="2796540"/>
            <a:ext cx="907415" cy="296545"/>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130" name="文本框 129"/>
          <p:cNvSpPr txBox="1"/>
          <p:nvPr>
            <p:custDataLst>
              <p:tags r:id="rId91"/>
            </p:custDataLst>
          </p:nvPr>
        </p:nvSpPr>
        <p:spPr>
          <a:xfrm>
            <a:off x="5290820" y="4874895"/>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37 kDa</a:t>
            </a:r>
          </a:p>
        </p:txBody>
      </p:sp>
      <p:cxnSp>
        <p:nvCxnSpPr>
          <p:cNvPr id="131" name="直接连接符 130"/>
          <p:cNvCxnSpPr/>
          <p:nvPr>
            <p:custDataLst>
              <p:tags r:id="rId92"/>
            </p:custDataLst>
          </p:nvPr>
        </p:nvCxnSpPr>
        <p:spPr>
          <a:xfrm>
            <a:off x="5776595" y="500697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32" name="文本框 131"/>
          <p:cNvSpPr txBox="1"/>
          <p:nvPr>
            <p:custDataLst>
              <p:tags r:id="rId93"/>
            </p:custDataLst>
          </p:nvPr>
        </p:nvSpPr>
        <p:spPr>
          <a:xfrm>
            <a:off x="5290820" y="4365625"/>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48 kDa</a:t>
            </a:r>
          </a:p>
        </p:txBody>
      </p:sp>
      <p:cxnSp>
        <p:nvCxnSpPr>
          <p:cNvPr id="133" name="直接连接符 132"/>
          <p:cNvCxnSpPr/>
          <p:nvPr>
            <p:custDataLst>
              <p:tags r:id="rId94"/>
            </p:custDataLst>
          </p:nvPr>
        </p:nvCxnSpPr>
        <p:spPr>
          <a:xfrm>
            <a:off x="5776595" y="449770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34" name="文本框 133"/>
          <p:cNvSpPr txBox="1"/>
          <p:nvPr>
            <p:custDataLst>
              <p:tags r:id="rId95"/>
            </p:custDataLst>
          </p:nvPr>
        </p:nvSpPr>
        <p:spPr>
          <a:xfrm>
            <a:off x="5290820" y="4025900"/>
            <a:ext cx="693420"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63 kDa</a:t>
            </a:r>
          </a:p>
        </p:txBody>
      </p:sp>
      <p:cxnSp>
        <p:nvCxnSpPr>
          <p:cNvPr id="135" name="直接连接符 134"/>
          <p:cNvCxnSpPr/>
          <p:nvPr>
            <p:custDataLst>
              <p:tags r:id="rId96"/>
            </p:custDataLst>
          </p:nvPr>
        </p:nvCxnSpPr>
        <p:spPr>
          <a:xfrm>
            <a:off x="5776595" y="415798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36" name="文本框 135"/>
          <p:cNvSpPr txBox="1"/>
          <p:nvPr>
            <p:custDataLst>
              <p:tags r:id="rId97"/>
            </p:custDataLst>
          </p:nvPr>
        </p:nvSpPr>
        <p:spPr>
          <a:xfrm>
            <a:off x="5297170" y="3776345"/>
            <a:ext cx="693420"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75 kDa</a:t>
            </a:r>
          </a:p>
        </p:txBody>
      </p:sp>
      <p:cxnSp>
        <p:nvCxnSpPr>
          <p:cNvPr id="137" name="直接连接符 136"/>
          <p:cNvCxnSpPr/>
          <p:nvPr>
            <p:custDataLst>
              <p:tags r:id="rId98"/>
            </p:custDataLst>
          </p:nvPr>
        </p:nvCxnSpPr>
        <p:spPr>
          <a:xfrm>
            <a:off x="5782945" y="390842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38" name="文本框 137"/>
          <p:cNvSpPr txBox="1"/>
          <p:nvPr>
            <p:custDataLst>
              <p:tags r:id="rId99"/>
            </p:custDataLst>
          </p:nvPr>
        </p:nvSpPr>
        <p:spPr>
          <a:xfrm>
            <a:off x="5290820" y="5441950"/>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25 kDa</a:t>
            </a:r>
          </a:p>
        </p:txBody>
      </p:sp>
      <p:cxnSp>
        <p:nvCxnSpPr>
          <p:cNvPr id="139" name="直接连接符 138"/>
          <p:cNvCxnSpPr/>
          <p:nvPr>
            <p:custDataLst>
              <p:tags r:id="rId100"/>
            </p:custDataLst>
          </p:nvPr>
        </p:nvCxnSpPr>
        <p:spPr>
          <a:xfrm>
            <a:off x="5776595" y="557403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40" name="文本框 139"/>
          <p:cNvSpPr txBox="1"/>
          <p:nvPr>
            <p:custDataLst>
              <p:tags r:id="rId101"/>
            </p:custDataLst>
          </p:nvPr>
        </p:nvSpPr>
        <p:spPr>
          <a:xfrm>
            <a:off x="-20320" y="4855845"/>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37 kDa</a:t>
            </a:r>
          </a:p>
        </p:txBody>
      </p:sp>
      <p:cxnSp>
        <p:nvCxnSpPr>
          <p:cNvPr id="141" name="直接连接符 140"/>
          <p:cNvCxnSpPr/>
          <p:nvPr>
            <p:custDataLst>
              <p:tags r:id="rId102"/>
            </p:custDataLst>
          </p:nvPr>
        </p:nvCxnSpPr>
        <p:spPr>
          <a:xfrm>
            <a:off x="475615" y="498792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42" name="文本框 141"/>
          <p:cNvSpPr txBox="1"/>
          <p:nvPr>
            <p:custDataLst>
              <p:tags r:id="rId103"/>
            </p:custDataLst>
          </p:nvPr>
        </p:nvSpPr>
        <p:spPr>
          <a:xfrm>
            <a:off x="-20320" y="4448175"/>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48 kDa</a:t>
            </a:r>
          </a:p>
        </p:txBody>
      </p:sp>
      <p:cxnSp>
        <p:nvCxnSpPr>
          <p:cNvPr id="143" name="直接连接符 142"/>
          <p:cNvCxnSpPr/>
          <p:nvPr>
            <p:custDataLst>
              <p:tags r:id="rId104"/>
            </p:custDataLst>
          </p:nvPr>
        </p:nvCxnSpPr>
        <p:spPr>
          <a:xfrm>
            <a:off x="475615" y="458025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44" name="文本框 143"/>
          <p:cNvSpPr txBox="1"/>
          <p:nvPr>
            <p:custDataLst>
              <p:tags r:id="rId105"/>
            </p:custDataLst>
          </p:nvPr>
        </p:nvSpPr>
        <p:spPr>
          <a:xfrm>
            <a:off x="-20320" y="4077970"/>
            <a:ext cx="693420"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63 kDa</a:t>
            </a:r>
          </a:p>
        </p:txBody>
      </p:sp>
      <p:cxnSp>
        <p:nvCxnSpPr>
          <p:cNvPr id="145" name="直接连接符 144"/>
          <p:cNvCxnSpPr/>
          <p:nvPr>
            <p:custDataLst>
              <p:tags r:id="rId106"/>
            </p:custDataLst>
          </p:nvPr>
        </p:nvCxnSpPr>
        <p:spPr>
          <a:xfrm>
            <a:off x="475615" y="421005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46" name="文本框 145"/>
          <p:cNvSpPr txBox="1"/>
          <p:nvPr>
            <p:custDataLst>
              <p:tags r:id="rId107"/>
            </p:custDataLst>
          </p:nvPr>
        </p:nvSpPr>
        <p:spPr>
          <a:xfrm>
            <a:off x="-91440" y="3686175"/>
            <a:ext cx="693420" cy="24511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100 </a:t>
            </a:r>
            <a:r>
              <a:rPr lang="en-US" altLang="zh-CN" sz="1000" dirty="0" err="1">
                <a:latin typeface="Arial" panose="020B0604020202020204" pitchFamily="34" charset="0"/>
                <a:cs typeface="Arial" panose="020B0604020202020204" pitchFamily="34" charset="0"/>
              </a:rPr>
              <a:t>kDa</a:t>
            </a:r>
            <a:endParaRPr lang="en-US" altLang="zh-CN" sz="1000" dirty="0">
              <a:latin typeface="Arial" panose="020B0604020202020204" pitchFamily="34" charset="0"/>
              <a:cs typeface="Arial" panose="020B0604020202020204" pitchFamily="34" charset="0"/>
            </a:endParaRPr>
          </a:p>
        </p:txBody>
      </p:sp>
      <p:cxnSp>
        <p:nvCxnSpPr>
          <p:cNvPr id="147" name="直接连接符 146"/>
          <p:cNvCxnSpPr/>
          <p:nvPr>
            <p:custDataLst>
              <p:tags r:id="rId108"/>
            </p:custDataLst>
          </p:nvPr>
        </p:nvCxnSpPr>
        <p:spPr>
          <a:xfrm>
            <a:off x="475615" y="381825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48" name="文本框 147"/>
          <p:cNvSpPr txBox="1"/>
          <p:nvPr>
            <p:custDataLst>
              <p:tags r:id="rId109"/>
            </p:custDataLst>
          </p:nvPr>
        </p:nvSpPr>
        <p:spPr>
          <a:xfrm>
            <a:off x="-20320" y="5422900"/>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25 kDa</a:t>
            </a:r>
          </a:p>
        </p:txBody>
      </p:sp>
      <p:cxnSp>
        <p:nvCxnSpPr>
          <p:cNvPr id="149" name="直接连接符 148"/>
          <p:cNvCxnSpPr/>
          <p:nvPr>
            <p:custDataLst>
              <p:tags r:id="rId110"/>
            </p:custDataLst>
          </p:nvPr>
        </p:nvCxnSpPr>
        <p:spPr>
          <a:xfrm>
            <a:off x="475615" y="555498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50" name="文本框 149"/>
          <p:cNvSpPr txBox="1"/>
          <p:nvPr>
            <p:custDataLst>
              <p:tags r:id="rId111"/>
            </p:custDataLst>
          </p:nvPr>
        </p:nvSpPr>
        <p:spPr>
          <a:xfrm>
            <a:off x="-39370" y="2035175"/>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25 kDa</a:t>
            </a:r>
          </a:p>
        </p:txBody>
      </p:sp>
      <p:cxnSp>
        <p:nvCxnSpPr>
          <p:cNvPr id="151" name="直接连接符 150"/>
          <p:cNvCxnSpPr/>
          <p:nvPr>
            <p:custDataLst>
              <p:tags r:id="rId112"/>
            </p:custDataLst>
          </p:nvPr>
        </p:nvCxnSpPr>
        <p:spPr>
          <a:xfrm>
            <a:off x="479425" y="216725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52" name="文本框 151"/>
          <p:cNvSpPr txBox="1"/>
          <p:nvPr>
            <p:custDataLst>
              <p:tags r:id="rId113"/>
            </p:custDataLst>
          </p:nvPr>
        </p:nvSpPr>
        <p:spPr>
          <a:xfrm>
            <a:off x="2649220" y="1590040"/>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37 kDa</a:t>
            </a:r>
          </a:p>
        </p:txBody>
      </p:sp>
      <p:cxnSp>
        <p:nvCxnSpPr>
          <p:cNvPr id="153" name="直接连接符 152"/>
          <p:cNvCxnSpPr/>
          <p:nvPr>
            <p:custDataLst>
              <p:tags r:id="rId114"/>
            </p:custDataLst>
          </p:nvPr>
        </p:nvCxnSpPr>
        <p:spPr>
          <a:xfrm>
            <a:off x="3147695" y="172212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54" name="文本框 153"/>
          <p:cNvSpPr txBox="1"/>
          <p:nvPr>
            <p:custDataLst>
              <p:tags r:id="rId115"/>
            </p:custDataLst>
          </p:nvPr>
        </p:nvSpPr>
        <p:spPr>
          <a:xfrm>
            <a:off x="2649220" y="929640"/>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48 kDa</a:t>
            </a:r>
          </a:p>
        </p:txBody>
      </p:sp>
      <p:cxnSp>
        <p:nvCxnSpPr>
          <p:cNvPr id="155" name="直接连接符 154"/>
          <p:cNvCxnSpPr/>
          <p:nvPr>
            <p:custDataLst>
              <p:tags r:id="rId116"/>
            </p:custDataLst>
          </p:nvPr>
        </p:nvCxnSpPr>
        <p:spPr>
          <a:xfrm>
            <a:off x="3147695" y="106172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56" name="文本框 155"/>
          <p:cNvSpPr txBox="1"/>
          <p:nvPr>
            <p:custDataLst>
              <p:tags r:id="rId117"/>
            </p:custDataLst>
          </p:nvPr>
        </p:nvSpPr>
        <p:spPr>
          <a:xfrm>
            <a:off x="2649220" y="520700"/>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63 kDa</a:t>
            </a:r>
          </a:p>
        </p:txBody>
      </p:sp>
      <p:cxnSp>
        <p:nvCxnSpPr>
          <p:cNvPr id="157" name="直接连接符 156"/>
          <p:cNvCxnSpPr/>
          <p:nvPr>
            <p:custDataLst>
              <p:tags r:id="rId118"/>
            </p:custDataLst>
          </p:nvPr>
        </p:nvCxnSpPr>
        <p:spPr>
          <a:xfrm>
            <a:off x="3147695" y="65278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58" name="文本框 157"/>
          <p:cNvSpPr txBox="1"/>
          <p:nvPr>
            <p:custDataLst>
              <p:tags r:id="rId119"/>
            </p:custDataLst>
          </p:nvPr>
        </p:nvSpPr>
        <p:spPr>
          <a:xfrm>
            <a:off x="2649220" y="2145665"/>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25 kDa</a:t>
            </a:r>
          </a:p>
        </p:txBody>
      </p:sp>
      <p:cxnSp>
        <p:nvCxnSpPr>
          <p:cNvPr id="159" name="直接连接符 158"/>
          <p:cNvCxnSpPr/>
          <p:nvPr>
            <p:custDataLst>
              <p:tags r:id="rId120"/>
            </p:custDataLst>
          </p:nvPr>
        </p:nvCxnSpPr>
        <p:spPr>
          <a:xfrm>
            <a:off x="3147695" y="227774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60" name="文本框 159"/>
          <p:cNvSpPr txBox="1"/>
          <p:nvPr>
            <p:custDataLst>
              <p:tags r:id="rId121"/>
            </p:custDataLst>
          </p:nvPr>
        </p:nvSpPr>
        <p:spPr>
          <a:xfrm>
            <a:off x="7121525" y="1175385"/>
            <a:ext cx="704850" cy="39878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FLI1 </a:t>
            </a:r>
          </a:p>
          <a:p>
            <a:r>
              <a:rPr lang="en-US" altLang="zh-CN" sz="1000" dirty="0">
                <a:latin typeface="Arial" panose="020B0604020202020204" pitchFamily="34" charset="0"/>
                <a:cs typeface="Arial" panose="020B0604020202020204" pitchFamily="34" charset="0"/>
              </a:rPr>
              <a:t>(</a:t>
            </a:r>
            <a:r>
              <a:rPr lang="en-US" altLang="zh-CN" sz="1000" dirty="0">
                <a:latin typeface="Arial" panose="020B0604020202020204" pitchFamily="34" charset="0"/>
                <a:cs typeface="Arial" panose="020B0604020202020204" pitchFamily="34" charset="0"/>
                <a:sym typeface="+mn-ea"/>
              </a:rPr>
              <a:t>52 </a:t>
            </a:r>
            <a:r>
              <a:rPr lang="en-US" altLang="zh-CN" sz="1000" dirty="0" err="1">
                <a:latin typeface="Arial" panose="020B0604020202020204" pitchFamily="34" charset="0"/>
                <a:cs typeface="Arial" panose="020B0604020202020204" pitchFamily="34" charset="0"/>
                <a:sym typeface="+mn-ea"/>
              </a:rPr>
              <a:t>kDa</a:t>
            </a:r>
            <a:r>
              <a:rPr lang="en-US" altLang="zh-CN" sz="1000" dirty="0">
                <a:latin typeface="Arial" panose="020B0604020202020204" pitchFamily="34" charset="0"/>
                <a:cs typeface="Arial" panose="020B0604020202020204" pitchFamily="34" charset="0"/>
                <a:sym typeface="+mn-ea"/>
              </a:rPr>
              <a:t>)</a:t>
            </a:r>
            <a:endParaRPr lang="en-US" altLang="zh-CN" sz="1000" dirty="0">
              <a:latin typeface="Arial" panose="020B0604020202020204" pitchFamily="34" charset="0"/>
              <a:cs typeface="Arial" panose="020B0604020202020204" pitchFamily="34" charset="0"/>
            </a:endParaRPr>
          </a:p>
        </p:txBody>
      </p:sp>
      <p:sp>
        <p:nvSpPr>
          <p:cNvPr id="161" name="文本框 160"/>
          <p:cNvSpPr txBox="1"/>
          <p:nvPr>
            <p:custDataLst>
              <p:tags r:id="rId122"/>
            </p:custDataLst>
          </p:nvPr>
        </p:nvSpPr>
        <p:spPr>
          <a:xfrm>
            <a:off x="6141085" y="238125"/>
            <a:ext cx="1287145" cy="24511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shFLI1  Scrambled  </a:t>
            </a:r>
          </a:p>
        </p:txBody>
      </p:sp>
      <p:sp>
        <p:nvSpPr>
          <p:cNvPr id="162" name="文本框 161"/>
          <p:cNvSpPr txBox="1"/>
          <p:nvPr>
            <p:custDataLst>
              <p:tags r:id="rId123"/>
            </p:custDataLst>
          </p:nvPr>
        </p:nvSpPr>
        <p:spPr>
          <a:xfrm>
            <a:off x="7121525" y="1580515"/>
            <a:ext cx="704850" cy="398780"/>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GAPDH </a:t>
            </a:r>
          </a:p>
          <a:p>
            <a:r>
              <a:rPr lang="en-US" altLang="zh-CN" sz="1000" dirty="0">
                <a:latin typeface="Arial" panose="020B0604020202020204" pitchFamily="34" charset="0"/>
                <a:cs typeface="Arial" panose="020B0604020202020204" pitchFamily="34" charset="0"/>
              </a:rPr>
              <a:t>(37kDa )</a:t>
            </a:r>
            <a:r>
              <a:rPr lang="en-US" altLang="zh-CN" sz="1000" dirty="0"/>
              <a:t>  </a:t>
            </a:r>
          </a:p>
        </p:txBody>
      </p:sp>
      <p:pic>
        <p:nvPicPr>
          <p:cNvPr id="163" name="图片 162" descr="333333AAAA1.jpg"/>
          <p:cNvPicPr>
            <a:picLocks noChangeAspect="1"/>
          </p:cNvPicPr>
          <p:nvPr>
            <p:custDataLst>
              <p:tags r:id="rId124"/>
            </p:custDataLst>
          </p:nvPr>
        </p:nvPicPr>
        <p:blipFill>
          <a:blip r:embed="rId154"/>
          <a:srcRect l="33755" t="5339" r="28174"/>
          <a:stretch>
            <a:fillRect/>
          </a:stretch>
        </p:blipFill>
        <p:spPr>
          <a:xfrm>
            <a:off x="5874385" y="434340"/>
            <a:ext cx="1328420" cy="1880235"/>
          </a:xfrm>
          <a:prstGeom prst="rect">
            <a:avLst/>
          </a:prstGeom>
        </p:spPr>
      </p:pic>
      <p:sp>
        <p:nvSpPr>
          <p:cNvPr id="164" name="矩形 163"/>
          <p:cNvSpPr/>
          <p:nvPr>
            <p:custDataLst>
              <p:tags r:id="rId125"/>
            </p:custDataLst>
          </p:nvPr>
        </p:nvSpPr>
        <p:spPr>
          <a:xfrm>
            <a:off x="6216650" y="1245870"/>
            <a:ext cx="841375" cy="296545"/>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165" name="矩形 164"/>
          <p:cNvSpPr/>
          <p:nvPr>
            <p:custDataLst>
              <p:tags r:id="rId126"/>
            </p:custDataLst>
          </p:nvPr>
        </p:nvSpPr>
        <p:spPr>
          <a:xfrm>
            <a:off x="6217285" y="1601470"/>
            <a:ext cx="840740" cy="296545"/>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166" name="文本框 165"/>
          <p:cNvSpPr txBox="1"/>
          <p:nvPr>
            <p:custDataLst>
              <p:tags r:id="rId127"/>
            </p:custDataLst>
          </p:nvPr>
        </p:nvSpPr>
        <p:spPr>
          <a:xfrm>
            <a:off x="5273675" y="1545590"/>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37 kDa</a:t>
            </a:r>
          </a:p>
        </p:txBody>
      </p:sp>
      <p:cxnSp>
        <p:nvCxnSpPr>
          <p:cNvPr id="167" name="直接连接符 166"/>
          <p:cNvCxnSpPr/>
          <p:nvPr>
            <p:custDataLst>
              <p:tags r:id="rId128"/>
            </p:custDataLst>
          </p:nvPr>
        </p:nvCxnSpPr>
        <p:spPr>
          <a:xfrm>
            <a:off x="5772150" y="167767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68" name="文本框 167"/>
          <p:cNvSpPr txBox="1"/>
          <p:nvPr>
            <p:custDataLst>
              <p:tags r:id="rId129"/>
            </p:custDataLst>
          </p:nvPr>
        </p:nvSpPr>
        <p:spPr>
          <a:xfrm>
            <a:off x="5273675" y="1291590"/>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48 kDa</a:t>
            </a:r>
          </a:p>
        </p:txBody>
      </p:sp>
      <p:cxnSp>
        <p:nvCxnSpPr>
          <p:cNvPr id="169" name="直接连接符 168"/>
          <p:cNvCxnSpPr/>
          <p:nvPr>
            <p:custDataLst>
              <p:tags r:id="rId130"/>
            </p:custDataLst>
          </p:nvPr>
        </p:nvCxnSpPr>
        <p:spPr>
          <a:xfrm>
            <a:off x="5772150" y="142367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70" name="文本框 169"/>
          <p:cNvSpPr txBox="1"/>
          <p:nvPr>
            <p:custDataLst>
              <p:tags r:id="rId131"/>
            </p:custDataLst>
          </p:nvPr>
        </p:nvSpPr>
        <p:spPr>
          <a:xfrm>
            <a:off x="5273675" y="1045210"/>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63 kDa</a:t>
            </a:r>
          </a:p>
        </p:txBody>
      </p:sp>
      <p:cxnSp>
        <p:nvCxnSpPr>
          <p:cNvPr id="171" name="直接连接符 170"/>
          <p:cNvCxnSpPr/>
          <p:nvPr>
            <p:custDataLst>
              <p:tags r:id="rId132"/>
            </p:custDataLst>
          </p:nvPr>
        </p:nvCxnSpPr>
        <p:spPr>
          <a:xfrm>
            <a:off x="5772150" y="117729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72" name="文本框 171"/>
          <p:cNvSpPr txBox="1"/>
          <p:nvPr>
            <p:custDataLst>
              <p:tags r:id="rId133"/>
            </p:custDataLst>
          </p:nvPr>
        </p:nvSpPr>
        <p:spPr>
          <a:xfrm>
            <a:off x="5273675" y="1979295"/>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25 kDa</a:t>
            </a:r>
          </a:p>
        </p:txBody>
      </p:sp>
      <p:cxnSp>
        <p:nvCxnSpPr>
          <p:cNvPr id="173" name="直接连接符 172"/>
          <p:cNvCxnSpPr/>
          <p:nvPr>
            <p:custDataLst>
              <p:tags r:id="rId134"/>
            </p:custDataLst>
          </p:nvPr>
        </p:nvCxnSpPr>
        <p:spPr>
          <a:xfrm>
            <a:off x="5772150" y="2111375"/>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sp>
        <p:nvSpPr>
          <p:cNvPr id="182" name="文本框 181"/>
          <p:cNvSpPr txBox="1"/>
          <p:nvPr>
            <p:custDataLst>
              <p:tags r:id="rId135"/>
            </p:custDataLst>
          </p:nvPr>
        </p:nvSpPr>
        <p:spPr>
          <a:xfrm>
            <a:off x="5212715" y="775970"/>
            <a:ext cx="669925" cy="245110"/>
          </a:xfrm>
          <a:prstGeom prst="rect">
            <a:avLst/>
          </a:prstGeom>
          <a:noFill/>
        </p:spPr>
        <p:txBody>
          <a:bodyPr wrap="square" rtlCol="0">
            <a:spAutoFit/>
          </a:bodyPr>
          <a:lstStyle/>
          <a:p>
            <a:r>
              <a:rPr lang="en-US" altLang="zh-CN" sz="1000">
                <a:latin typeface="Arial" panose="020B0604020202020204" pitchFamily="34" charset="0"/>
                <a:cs typeface="Arial" panose="020B0604020202020204" pitchFamily="34" charset="0"/>
              </a:rPr>
              <a:t>100 kDa</a:t>
            </a:r>
          </a:p>
        </p:txBody>
      </p:sp>
      <p:cxnSp>
        <p:nvCxnSpPr>
          <p:cNvPr id="183" name="直接连接符 182"/>
          <p:cNvCxnSpPr/>
          <p:nvPr>
            <p:custDataLst>
              <p:tags r:id="rId136"/>
            </p:custDataLst>
          </p:nvPr>
        </p:nvCxnSpPr>
        <p:spPr>
          <a:xfrm>
            <a:off x="5772150" y="908050"/>
            <a:ext cx="177165" cy="4445"/>
          </a:xfrm>
          <a:prstGeom prst="line">
            <a:avLst/>
          </a:prstGeom>
          <a:ln w="28575" cmpd="sng">
            <a:solidFill>
              <a:schemeClr val="tx1"/>
            </a:solidFill>
            <a:prstDash val="solid"/>
          </a:ln>
        </p:spPr>
        <p:style>
          <a:lnRef idx="2">
            <a:schemeClr val="accent1"/>
          </a:lnRef>
          <a:fillRef idx="0">
            <a:srgbClr val="FFFFFF"/>
          </a:fillRef>
          <a:effectRef idx="0">
            <a:srgbClr val="FFFFFF"/>
          </a:effectRef>
          <a:fontRef idx="minor">
            <a:schemeClr val="tx1"/>
          </a:fontRef>
        </p:style>
      </p:cxnSp>
      <p:pic>
        <p:nvPicPr>
          <p:cNvPr id="24" name="图片 23"/>
          <p:cNvPicPr>
            <a:picLocks noChangeAspect="1"/>
          </p:cNvPicPr>
          <p:nvPr>
            <p:custDataLst>
              <p:tags r:id="rId137"/>
            </p:custDataLst>
          </p:nvPr>
        </p:nvPicPr>
        <p:blipFill rotWithShape="1">
          <a:blip r:embed="rId155" cstate="print">
            <a:extLst>
              <a:ext uri="{28A0092B-C50C-407E-A947-70E740481C1C}">
                <a14:useLocalDpi xmlns:a14="http://schemas.microsoft.com/office/drawing/2010/main" val="0"/>
              </a:ext>
            </a:extLst>
          </a:blip>
          <a:srcRect l="3141" t="10795" r="7521" b="2308"/>
          <a:stretch>
            <a:fillRect/>
          </a:stretch>
        </p:blipFill>
        <p:spPr>
          <a:xfrm>
            <a:off x="3315335" y="4041775"/>
            <a:ext cx="1369060" cy="814705"/>
          </a:xfrm>
          <a:prstGeom prst="rect">
            <a:avLst/>
          </a:prstGeom>
        </p:spPr>
      </p:pic>
      <p:sp>
        <p:nvSpPr>
          <p:cNvPr id="3" name="矩形 2"/>
          <p:cNvSpPr/>
          <p:nvPr>
            <p:custDataLst>
              <p:tags r:id="rId138"/>
            </p:custDataLst>
          </p:nvPr>
        </p:nvSpPr>
        <p:spPr>
          <a:xfrm>
            <a:off x="3703955" y="4137025"/>
            <a:ext cx="831850" cy="296545"/>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pic>
        <p:nvPicPr>
          <p:cNvPr id="23" name="图片 22"/>
          <p:cNvPicPr>
            <a:picLocks noChangeAspect="1"/>
          </p:cNvPicPr>
          <p:nvPr>
            <p:custDataLst>
              <p:tags r:id="rId139"/>
            </p:custDataLst>
          </p:nvPr>
        </p:nvPicPr>
        <p:blipFill rotWithShape="1">
          <a:blip r:embed="rId156" cstate="print">
            <a:extLst>
              <a:ext uri="{28A0092B-C50C-407E-A947-70E740481C1C}">
                <a14:useLocalDpi xmlns:a14="http://schemas.microsoft.com/office/drawing/2010/main" val="0"/>
              </a:ext>
            </a:extLst>
          </a:blip>
          <a:srcRect l="-2427" t="-2798" r="981" b="-1297"/>
          <a:stretch>
            <a:fillRect/>
          </a:stretch>
        </p:blipFill>
        <p:spPr>
          <a:xfrm>
            <a:off x="3296920" y="4864735"/>
            <a:ext cx="1387475" cy="1032510"/>
          </a:xfrm>
          <a:prstGeom prst="rect">
            <a:avLst/>
          </a:prstGeom>
        </p:spPr>
      </p:pic>
      <p:sp>
        <p:nvSpPr>
          <p:cNvPr id="4" name="矩形 3"/>
          <p:cNvSpPr/>
          <p:nvPr>
            <p:custDataLst>
              <p:tags r:id="rId140"/>
            </p:custDataLst>
          </p:nvPr>
        </p:nvSpPr>
        <p:spPr>
          <a:xfrm>
            <a:off x="3641725" y="5261610"/>
            <a:ext cx="819150" cy="296545"/>
          </a:xfrm>
          <a:prstGeom prst="rect">
            <a:avLst/>
          </a:prstGeom>
          <a:noFill/>
          <a:ln w="63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1014</Words>
  <Application>Microsoft Office PowerPoint</Application>
  <PresentationFormat>宽屏</PresentationFormat>
  <Paragraphs>218</Paragraphs>
  <Slides>13</Slides>
  <Notes>0</Notes>
  <HiddenSlides>0</HiddenSlides>
  <MMClips>0</MMClips>
  <ScaleCrop>false</ScaleCrop>
  <HeadingPairs>
    <vt:vector size="8" baseType="variant">
      <vt:variant>
        <vt:lpstr>已用的字体</vt:lpstr>
      </vt:variant>
      <vt:variant>
        <vt:i4>3</vt:i4>
      </vt:variant>
      <vt:variant>
        <vt:lpstr>主题</vt:lpstr>
      </vt:variant>
      <vt:variant>
        <vt:i4>1</vt:i4>
      </vt:variant>
      <vt:variant>
        <vt:lpstr>嵌入 OLE 服务器</vt:lpstr>
      </vt:variant>
      <vt:variant>
        <vt:i4>2</vt:i4>
      </vt:variant>
      <vt:variant>
        <vt:lpstr>幻灯片标题</vt:lpstr>
      </vt:variant>
      <vt:variant>
        <vt:i4>13</vt:i4>
      </vt:variant>
    </vt:vector>
  </HeadingPairs>
  <TitlesOfParts>
    <vt:vector size="19" baseType="lpstr">
      <vt:lpstr>等线</vt:lpstr>
      <vt:lpstr>等线 Light</vt:lpstr>
      <vt:lpstr>Arial</vt:lpstr>
      <vt:lpstr>Office 主题​​</vt:lpstr>
      <vt:lpstr>Prism 9</vt:lpstr>
      <vt:lpstr>GraphPad Prism 9 Project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Wuling Liu</dc:creator>
  <cp:lastModifiedBy>Wuling Liu</cp:lastModifiedBy>
  <cp:revision>11</cp:revision>
  <dcterms:created xsi:type="dcterms:W3CDTF">2024-01-05T01:34:23Z</dcterms:created>
  <dcterms:modified xsi:type="dcterms:W3CDTF">2024-01-25T01:38:11Z</dcterms:modified>
</cp:coreProperties>
</file>